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1.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3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33.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3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36.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37.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38.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39.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notesSlides/notesSlide40.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notesSlides/notesSlide41.xml" ContentType="application/vnd.openxmlformats-officedocument.presentationml.notesSlide+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42.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43.xml" ContentType="application/vnd.openxmlformats-officedocument.presentationml.notesSlide+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44.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notesSlides/notesSlide45.xml" ContentType="application/vnd.openxmlformats-officedocument.presentationml.notesSlide+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notesSlides/notesSlide54.xml" ContentType="application/vnd.openxmlformats-officedocument.presentationml.notesSlide+xml"/>
  <Override PartName="/ppt/tags/tag835.xml" ContentType="application/vnd.openxmlformats-officedocument.presentationml.tags+xml"/>
  <Override PartName="/ppt/tags/tag836.xml" ContentType="application/vnd.openxmlformats-officedocument.presentationml.tags+xml"/>
  <Override PartName="/ppt/notesSlides/notesSlide55.xml" ContentType="application/vnd.openxmlformats-officedocument.presentationml.notesSlide+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notesSlides/notesSlide56.xml" ContentType="application/vnd.openxmlformats-officedocument.presentationml.notesSlide+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notesSlides/notesSlide57.xml" ContentType="application/vnd.openxmlformats-officedocument.presentationml.notesSlide+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notesSlides/notesSlide58.xml" ContentType="application/vnd.openxmlformats-officedocument.presentationml.notesSlide+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notesSlides/notesSlide62.xml" ContentType="application/vnd.openxmlformats-officedocument.presentationml.notesSlide+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notesSlides/notesSlide63.xml" ContentType="application/vnd.openxmlformats-officedocument.presentationml.notesSlide+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notesSlides/notesSlide64.xml" ContentType="application/vnd.openxmlformats-officedocument.presentationml.notesSlide+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notesSlides/notesSlide65.xml" ContentType="application/vnd.openxmlformats-officedocument.presentationml.notesSlide+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3"/>
  </p:notesMasterIdLst>
  <p:sldIdLst>
    <p:sldId id="256" r:id="rId2"/>
    <p:sldId id="257" r:id="rId3"/>
    <p:sldId id="259" r:id="rId4"/>
    <p:sldId id="260" r:id="rId5"/>
    <p:sldId id="261" r:id="rId6"/>
    <p:sldId id="341" r:id="rId7"/>
    <p:sldId id="342" r:id="rId8"/>
    <p:sldId id="345" r:id="rId9"/>
    <p:sldId id="343" r:id="rId10"/>
    <p:sldId id="344" r:id="rId11"/>
    <p:sldId id="262" r:id="rId12"/>
    <p:sldId id="263" r:id="rId13"/>
    <p:sldId id="264" r:id="rId14"/>
    <p:sldId id="268" r:id="rId15"/>
    <p:sldId id="298" r:id="rId16"/>
    <p:sldId id="299" r:id="rId17"/>
    <p:sldId id="300" r:id="rId18"/>
    <p:sldId id="297" r:id="rId19"/>
    <p:sldId id="283" r:id="rId20"/>
    <p:sldId id="282" r:id="rId21"/>
    <p:sldId id="266" r:id="rId22"/>
    <p:sldId id="267" r:id="rId23"/>
    <p:sldId id="269" r:id="rId24"/>
    <p:sldId id="270" r:id="rId25"/>
    <p:sldId id="271" r:id="rId26"/>
    <p:sldId id="272" r:id="rId27"/>
    <p:sldId id="273" r:id="rId28"/>
    <p:sldId id="274" r:id="rId29"/>
    <p:sldId id="302" r:id="rId30"/>
    <p:sldId id="301" r:id="rId31"/>
    <p:sldId id="275" r:id="rId32"/>
    <p:sldId id="277" r:id="rId33"/>
    <p:sldId id="278" r:id="rId34"/>
    <p:sldId id="280" r:id="rId35"/>
    <p:sldId id="276" r:id="rId36"/>
    <p:sldId id="284" r:id="rId37"/>
    <p:sldId id="279" r:id="rId38"/>
    <p:sldId id="286" r:id="rId39"/>
    <p:sldId id="287" r:id="rId40"/>
    <p:sldId id="288" r:id="rId41"/>
    <p:sldId id="289" r:id="rId42"/>
    <p:sldId id="290" r:id="rId43"/>
    <p:sldId id="291" r:id="rId44"/>
    <p:sldId id="292" r:id="rId45"/>
    <p:sldId id="293" r:id="rId46"/>
    <p:sldId id="294" r:id="rId47"/>
    <p:sldId id="295" r:id="rId48"/>
    <p:sldId id="296" r:id="rId49"/>
    <p:sldId id="303" r:id="rId50"/>
    <p:sldId id="304" r:id="rId51"/>
    <p:sldId id="305" r:id="rId52"/>
    <p:sldId id="285" r:id="rId53"/>
    <p:sldId id="306" r:id="rId54"/>
    <p:sldId id="307" r:id="rId55"/>
    <p:sldId id="311"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78" r:id="rId86"/>
    <p:sldId id="312" r:id="rId87"/>
    <p:sldId id="313" r:id="rId88"/>
    <p:sldId id="325" r:id="rId89"/>
    <p:sldId id="314" r:id="rId90"/>
    <p:sldId id="315" r:id="rId91"/>
    <p:sldId id="326" r:id="rId92"/>
    <p:sldId id="327" r:id="rId93"/>
    <p:sldId id="328" r:id="rId94"/>
    <p:sldId id="329" r:id="rId95"/>
    <p:sldId id="330" r:id="rId96"/>
    <p:sldId id="331" r:id="rId97"/>
    <p:sldId id="316"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395" r:id="rId115"/>
    <p:sldId id="396" r:id="rId116"/>
    <p:sldId id="397" r:id="rId117"/>
    <p:sldId id="398" r:id="rId118"/>
    <p:sldId id="399" r:id="rId119"/>
    <p:sldId id="400" r:id="rId120"/>
    <p:sldId id="401" r:id="rId121"/>
    <p:sldId id="402" r:id="rId122"/>
    <p:sldId id="403" r:id="rId123"/>
    <p:sldId id="404" r:id="rId124"/>
    <p:sldId id="405" r:id="rId125"/>
    <p:sldId id="406" r:id="rId126"/>
    <p:sldId id="407" r:id="rId127"/>
    <p:sldId id="408" r:id="rId128"/>
    <p:sldId id="409" r:id="rId129"/>
    <p:sldId id="410" r:id="rId130"/>
    <p:sldId id="317" r:id="rId131"/>
    <p:sldId id="318" r:id="rId132"/>
    <p:sldId id="319" r:id="rId133"/>
    <p:sldId id="335" r:id="rId134"/>
    <p:sldId id="321" r:id="rId135"/>
    <p:sldId id="334" r:id="rId136"/>
    <p:sldId id="333" r:id="rId137"/>
    <p:sldId id="336" r:id="rId138"/>
    <p:sldId id="337" r:id="rId139"/>
    <p:sldId id="338" r:id="rId140"/>
    <p:sldId id="339" r:id="rId141"/>
    <p:sldId id="340" r:id="rId142"/>
    <p:sldId id="320" r:id="rId143"/>
    <p:sldId id="332" r:id="rId144"/>
    <p:sldId id="322" r:id="rId145"/>
    <p:sldId id="323" r:id="rId146"/>
    <p:sldId id="281" r:id="rId147"/>
    <p:sldId id="411" r:id="rId148"/>
    <p:sldId id="412" r:id="rId149"/>
    <p:sldId id="413" r:id="rId150"/>
    <p:sldId id="414" r:id="rId151"/>
    <p:sldId id="415" r:id="rId152"/>
    <p:sldId id="416" r:id="rId153"/>
    <p:sldId id="417" r:id="rId154"/>
    <p:sldId id="418" r:id="rId155"/>
    <p:sldId id="419" r:id="rId156"/>
    <p:sldId id="421" r:id="rId157"/>
    <p:sldId id="422" r:id="rId158"/>
    <p:sldId id="423" r:id="rId159"/>
    <p:sldId id="424" r:id="rId160"/>
    <p:sldId id="425" r:id="rId161"/>
    <p:sldId id="426" r:id="rId1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40" autoAdjust="0"/>
  </p:normalViewPr>
  <p:slideViewPr>
    <p:cSldViewPr snapToGrid="0" snapToObjects="1">
      <p:cViewPr>
        <p:scale>
          <a:sx n="89" d="100"/>
          <a:sy n="89" d="100"/>
        </p:scale>
        <p:origin x="-1434"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87AE3-470F-48D7-8AFA-31CB247DB669}" type="datetimeFigureOut">
              <a:rPr lang="en-US" smtClean="0"/>
              <a:t>8/27/2017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979886-74EF-4642-AE36-6DD0E190882A}" type="slidenum">
              <a:rPr lang="en-US" smtClean="0"/>
              <a:t>‹#›</a:t>
            </a:fld>
            <a:endParaRPr lang="en-US"/>
          </a:p>
        </p:txBody>
      </p:sp>
    </p:spTree>
    <p:extLst>
      <p:ext uri="{BB962C8B-B14F-4D97-AF65-F5344CB8AC3E}">
        <p14:creationId xmlns:p14="http://schemas.microsoft.com/office/powerpoint/2010/main" val="306038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1</a:t>
            </a:fld>
            <a:endParaRPr lang="en-US"/>
          </a:p>
        </p:txBody>
      </p:sp>
    </p:spTree>
    <p:extLst>
      <p:ext uri="{BB962C8B-B14F-4D97-AF65-F5344CB8AC3E}">
        <p14:creationId xmlns:p14="http://schemas.microsoft.com/office/powerpoint/2010/main" val="348422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13</a:t>
            </a:fld>
            <a:endParaRPr lang="en-US"/>
          </a:p>
        </p:txBody>
      </p:sp>
    </p:spTree>
    <p:extLst>
      <p:ext uri="{BB962C8B-B14F-4D97-AF65-F5344CB8AC3E}">
        <p14:creationId xmlns:p14="http://schemas.microsoft.com/office/powerpoint/2010/main" val="290453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14</a:t>
            </a:fld>
            <a:endParaRPr lang="en-US"/>
          </a:p>
        </p:txBody>
      </p:sp>
    </p:spTree>
    <p:extLst>
      <p:ext uri="{BB962C8B-B14F-4D97-AF65-F5344CB8AC3E}">
        <p14:creationId xmlns:p14="http://schemas.microsoft.com/office/powerpoint/2010/main" val="3433653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15</a:t>
            </a:fld>
            <a:endParaRPr lang="en-US"/>
          </a:p>
        </p:txBody>
      </p:sp>
    </p:spTree>
    <p:extLst>
      <p:ext uri="{BB962C8B-B14F-4D97-AF65-F5344CB8AC3E}">
        <p14:creationId xmlns:p14="http://schemas.microsoft.com/office/powerpoint/2010/main" val="317309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16</a:t>
            </a:fld>
            <a:endParaRPr lang="en-US"/>
          </a:p>
        </p:txBody>
      </p:sp>
    </p:spTree>
    <p:extLst>
      <p:ext uri="{BB962C8B-B14F-4D97-AF65-F5344CB8AC3E}">
        <p14:creationId xmlns:p14="http://schemas.microsoft.com/office/powerpoint/2010/main" val="1793036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Anaconda is the leading open data science platform powered by Python.</a:t>
            </a:r>
          </a:p>
          <a:p>
            <a:r>
              <a:rPr lang="en-US" sz="1200" b="0" i="0" kern="1200" dirty="0" smtClean="0">
                <a:solidFill>
                  <a:schemeClr val="tx1"/>
                </a:solidFill>
                <a:effectLst/>
                <a:latin typeface="+mn-lt"/>
                <a:ea typeface="+mn-ea"/>
                <a:cs typeface="+mn-cs"/>
              </a:rPr>
              <a:t>The open source version of Anaconda is a high performance distribution of Python and R and includes over 100 of the most popular Python, R and Scala packages for data science.</a:t>
            </a:r>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17</a:t>
            </a:fld>
            <a:endParaRPr lang="en-US"/>
          </a:p>
        </p:txBody>
      </p:sp>
    </p:spTree>
    <p:extLst>
      <p:ext uri="{BB962C8B-B14F-4D97-AF65-F5344CB8AC3E}">
        <p14:creationId xmlns:p14="http://schemas.microsoft.com/office/powerpoint/2010/main" val="3159268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18</a:t>
            </a:fld>
            <a:endParaRPr lang="en-US"/>
          </a:p>
        </p:txBody>
      </p:sp>
    </p:spTree>
    <p:extLst>
      <p:ext uri="{BB962C8B-B14F-4D97-AF65-F5344CB8AC3E}">
        <p14:creationId xmlns:p14="http://schemas.microsoft.com/office/powerpoint/2010/main" val="869727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19</a:t>
            </a:fld>
            <a:endParaRPr lang="en-US"/>
          </a:p>
        </p:txBody>
      </p:sp>
    </p:spTree>
    <p:extLst>
      <p:ext uri="{BB962C8B-B14F-4D97-AF65-F5344CB8AC3E}">
        <p14:creationId xmlns:p14="http://schemas.microsoft.com/office/powerpoint/2010/main" val="312798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20</a:t>
            </a:fld>
            <a:endParaRPr lang="en-US"/>
          </a:p>
        </p:txBody>
      </p:sp>
    </p:spTree>
    <p:extLst>
      <p:ext uri="{BB962C8B-B14F-4D97-AF65-F5344CB8AC3E}">
        <p14:creationId xmlns:p14="http://schemas.microsoft.com/office/powerpoint/2010/main" val="92656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21</a:t>
            </a:fld>
            <a:endParaRPr lang="en-US"/>
          </a:p>
        </p:txBody>
      </p:sp>
    </p:spTree>
    <p:extLst>
      <p:ext uri="{BB962C8B-B14F-4D97-AF65-F5344CB8AC3E}">
        <p14:creationId xmlns:p14="http://schemas.microsoft.com/office/powerpoint/2010/main" val="213374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22</a:t>
            </a:fld>
            <a:endParaRPr lang="en-US"/>
          </a:p>
        </p:txBody>
      </p:sp>
    </p:spTree>
    <p:extLst>
      <p:ext uri="{BB962C8B-B14F-4D97-AF65-F5344CB8AC3E}">
        <p14:creationId xmlns:p14="http://schemas.microsoft.com/office/powerpoint/2010/main" val="200967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python is and why it used</a:t>
            </a:r>
          </a:p>
          <a:p>
            <a:r>
              <a:rPr lang="en-US" baseline="0" dirty="0" smtClean="0"/>
              <a:t>How we setup the environment using </a:t>
            </a:r>
            <a:r>
              <a:rPr lang="en-US" baseline="0" dirty="0" err="1" smtClean="0"/>
              <a:t>Jupyter</a:t>
            </a:r>
            <a:r>
              <a:rPr lang="en-US" baseline="0" dirty="0" smtClean="0"/>
              <a:t> notebook</a:t>
            </a:r>
          </a:p>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a:t>
            </a:fld>
            <a:endParaRPr lang="en-US"/>
          </a:p>
        </p:txBody>
      </p:sp>
    </p:spTree>
    <p:extLst>
      <p:ext uri="{BB962C8B-B14F-4D97-AF65-F5344CB8AC3E}">
        <p14:creationId xmlns:p14="http://schemas.microsoft.com/office/powerpoint/2010/main" val="1893141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23</a:t>
            </a:fld>
            <a:endParaRPr lang="en-US"/>
          </a:p>
        </p:txBody>
      </p:sp>
    </p:spTree>
    <p:extLst>
      <p:ext uri="{BB962C8B-B14F-4D97-AF65-F5344CB8AC3E}">
        <p14:creationId xmlns:p14="http://schemas.microsoft.com/office/powerpoint/2010/main" val="4042505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24</a:t>
            </a:fld>
            <a:endParaRPr lang="en-US"/>
          </a:p>
        </p:txBody>
      </p:sp>
    </p:spTree>
    <p:extLst>
      <p:ext uri="{BB962C8B-B14F-4D97-AF65-F5344CB8AC3E}">
        <p14:creationId xmlns:p14="http://schemas.microsoft.com/office/powerpoint/2010/main" val="1905990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25</a:t>
            </a:fld>
            <a:endParaRPr lang="en-US"/>
          </a:p>
        </p:txBody>
      </p:sp>
    </p:spTree>
    <p:extLst>
      <p:ext uri="{BB962C8B-B14F-4D97-AF65-F5344CB8AC3E}">
        <p14:creationId xmlns:p14="http://schemas.microsoft.com/office/powerpoint/2010/main" val="75719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26</a:t>
            </a:fld>
            <a:endParaRPr lang="en-US"/>
          </a:p>
        </p:txBody>
      </p:sp>
    </p:spTree>
    <p:extLst>
      <p:ext uri="{BB962C8B-B14F-4D97-AF65-F5344CB8AC3E}">
        <p14:creationId xmlns:p14="http://schemas.microsoft.com/office/powerpoint/2010/main" val="4251728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27</a:t>
            </a:fld>
            <a:endParaRPr lang="en-US"/>
          </a:p>
        </p:txBody>
      </p:sp>
    </p:spTree>
    <p:extLst>
      <p:ext uri="{BB962C8B-B14F-4D97-AF65-F5344CB8AC3E}">
        <p14:creationId xmlns:p14="http://schemas.microsoft.com/office/powerpoint/2010/main" val="1711672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28</a:t>
            </a:fld>
            <a:endParaRPr lang="en-US"/>
          </a:p>
        </p:txBody>
      </p:sp>
    </p:spTree>
    <p:extLst>
      <p:ext uri="{BB962C8B-B14F-4D97-AF65-F5344CB8AC3E}">
        <p14:creationId xmlns:p14="http://schemas.microsoft.com/office/powerpoint/2010/main" val="2523124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30</a:t>
            </a:fld>
            <a:endParaRPr lang="en-US"/>
          </a:p>
        </p:txBody>
      </p:sp>
    </p:spTree>
    <p:extLst>
      <p:ext uri="{BB962C8B-B14F-4D97-AF65-F5344CB8AC3E}">
        <p14:creationId xmlns:p14="http://schemas.microsoft.com/office/powerpoint/2010/main" val="2719836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32</a:t>
            </a:fld>
            <a:endParaRPr lang="en-US"/>
          </a:p>
        </p:txBody>
      </p:sp>
    </p:spTree>
    <p:extLst>
      <p:ext uri="{BB962C8B-B14F-4D97-AF65-F5344CB8AC3E}">
        <p14:creationId xmlns:p14="http://schemas.microsoft.com/office/powerpoint/2010/main" val="2500689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49</a:t>
            </a:fld>
            <a:endParaRPr lang="en-US"/>
          </a:p>
        </p:txBody>
      </p:sp>
    </p:spTree>
    <p:extLst>
      <p:ext uri="{BB962C8B-B14F-4D97-AF65-F5344CB8AC3E}">
        <p14:creationId xmlns:p14="http://schemas.microsoft.com/office/powerpoint/2010/main" val="31344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50</a:t>
            </a:fld>
            <a:endParaRPr lang="en-US"/>
          </a:p>
        </p:txBody>
      </p:sp>
    </p:spTree>
    <p:extLst>
      <p:ext uri="{BB962C8B-B14F-4D97-AF65-F5344CB8AC3E}">
        <p14:creationId xmlns:p14="http://schemas.microsoft.com/office/powerpoint/2010/main" val="207527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Because of that, most of the things that we will do will become </a:t>
            </a:r>
            <a:r>
              <a:rPr lang="en-US" baseline="0" dirty="0" err="1" smtClean="0"/>
              <a:t>easiser</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3</a:t>
            </a:fld>
            <a:endParaRPr lang="en-US"/>
          </a:p>
        </p:txBody>
      </p:sp>
    </p:spTree>
    <p:extLst>
      <p:ext uri="{BB962C8B-B14F-4D97-AF65-F5344CB8AC3E}">
        <p14:creationId xmlns:p14="http://schemas.microsoft.com/office/powerpoint/2010/main" val="112996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54</a:t>
            </a:fld>
            <a:endParaRPr lang="en-US"/>
          </a:p>
        </p:txBody>
      </p:sp>
    </p:spTree>
    <p:extLst>
      <p:ext uri="{BB962C8B-B14F-4D97-AF65-F5344CB8AC3E}">
        <p14:creationId xmlns:p14="http://schemas.microsoft.com/office/powerpoint/2010/main" val="139985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tell what this means, but the computer cannot</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62</a:t>
            </a:fld>
            <a:endParaRPr lang="en-US"/>
          </a:p>
        </p:txBody>
      </p:sp>
    </p:spTree>
    <p:extLst>
      <p:ext uri="{BB962C8B-B14F-4D97-AF65-F5344CB8AC3E}">
        <p14:creationId xmlns:p14="http://schemas.microsoft.com/office/powerpoint/2010/main" val="2419102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Problem:</a:t>
            </a:r>
            <a:r>
              <a:rPr lang="en-US" baseline="0" dirty="0" smtClean="0"/>
              <a:t> Does not print out ANY of the numbers that end in 0.</a:t>
            </a:r>
          </a:p>
          <a:p>
            <a:r>
              <a:rPr lang="en-US" baseline="0" dirty="0" smtClean="0"/>
              <a:t>Probably your first try at a fix will still not print out the last value 50</a:t>
            </a:r>
          </a:p>
          <a:p>
            <a:r>
              <a:rPr lang="en-US" baseline="0" dirty="0" smtClean="0"/>
              <a:t>(and might print out a staring 0).</a:t>
            </a:r>
          </a:p>
          <a:p>
            <a:r>
              <a:rPr lang="en-US" dirty="0" smtClean="0"/>
              <a:t>There are multiple ways to correct it.</a:t>
            </a:r>
          </a:p>
          <a:p>
            <a:endParaRPr lang="en-US" dirty="0" smtClean="0"/>
          </a:p>
          <a:p>
            <a:r>
              <a:rPr lang="en-US" dirty="0" smtClean="0"/>
              <a:t>1)</a:t>
            </a:r>
          </a:p>
          <a:p>
            <a:r>
              <a:rPr lang="en-US" dirty="0" smtClean="0"/>
              <a:t>for </a:t>
            </a:r>
            <a:r>
              <a:rPr lang="en-US" dirty="0" err="1" smtClean="0"/>
              <a:t>tens_digit</a:t>
            </a:r>
            <a:r>
              <a:rPr lang="en-US" dirty="0" smtClean="0"/>
              <a:t> in [0, 1, 2, 3, 4]:</a:t>
            </a:r>
          </a:p>
          <a:p>
            <a:r>
              <a:rPr lang="en-US" dirty="0" smtClean="0"/>
              <a:t>  for </a:t>
            </a:r>
            <a:r>
              <a:rPr lang="en-US" dirty="0" err="1" smtClean="0"/>
              <a:t>ones_digit</a:t>
            </a:r>
            <a:r>
              <a:rPr lang="en-US" dirty="0" smtClean="0"/>
              <a:t> in [0, 1, 2, 3, 4, 5, 6, 7, 8, 9]:</a:t>
            </a:r>
          </a:p>
          <a:p>
            <a:r>
              <a:rPr lang="en-US" dirty="0" smtClean="0"/>
              <a:t>    print </a:t>
            </a:r>
            <a:r>
              <a:rPr lang="en-US" dirty="0" err="1" smtClean="0"/>
              <a:t>tens_digit</a:t>
            </a:r>
            <a:r>
              <a:rPr lang="en-US" dirty="0" smtClean="0"/>
              <a:t> * 10 + </a:t>
            </a:r>
            <a:r>
              <a:rPr lang="en-US" dirty="0" err="1" smtClean="0"/>
              <a:t>ones_digit</a:t>
            </a:r>
            <a:r>
              <a:rPr lang="en-US" dirty="0" smtClean="0"/>
              <a:t> + 1</a:t>
            </a:r>
          </a:p>
          <a:p>
            <a:endParaRPr lang="en-US" dirty="0" smtClean="0"/>
          </a:p>
          <a:p>
            <a:r>
              <a:rPr lang="en-US" dirty="0" smtClean="0"/>
              <a:t>2)</a:t>
            </a:r>
          </a:p>
          <a:p>
            <a:r>
              <a:rPr lang="en-US" dirty="0" smtClean="0"/>
              <a:t>for </a:t>
            </a:r>
            <a:r>
              <a:rPr lang="en-US" dirty="0" err="1" smtClean="0"/>
              <a:t>tens_digit</a:t>
            </a:r>
            <a:r>
              <a:rPr lang="en-US" dirty="0" smtClean="0"/>
              <a:t> in [0, 1, 2, 3, 4]:</a:t>
            </a:r>
          </a:p>
          <a:p>
            <a:r>
              <a:rPr lang="en-US" dirty="0" smtClean="0"/>
              <a:t>  for </a:t>
            </a:r>
            <a:r>
              <a:rPr lang="en-US" dirty="0" err="1" smtClean="0"/>
              <a:t>ones_digit</a:t>
            </a:r>
            <a:r>
              <a:rPr lang="en-US" dirty="0" smtClean="0"/>
              <a:t> in [1, 2, 3, 4, 5, 6, 7, 8, 9, 10]:</a:t>
            </a:r>
          </a:p>
          <a:p>
            <a:r>
              <a:rPr lang="en-US" dirty="0" smtClean="0"/>
              <a:t>    print </a:t>
            </a:r>
            <a:r>
              <a:rPr lang="en-US" dirty="0" err="1" smtClean="0"/>
              <a:t>tens_digit</a:t>
            </a:r>
            <a:r>
              <a:rPr lang="en-US" dirty="0" smtClean="0"/>
              <a:t> * 10 + </a:t>
            </a:r>
            <a:r>
              <a:rPr lang="en-US" dirty="0" err="1" smtClean="0"/>
              <a:t>ones_digit</a:t>
            </a:r>
            <a:r>
              <a:rPr lang="en-US" dirty="0" smtClean="0"/>
              <a:t> </a:t>
            </a:r>
          </a:p>
          <a:p>
            <a:endParaRPr lang="en-US" dirty="0" smtClean="0"/>
          </a:p>
          <a:p>
            <a:r>
              <a:rPr lang="en-US" dirty="0" smtClean="0"/>
              <a:t>3)</a:t>
            </a:r>
          </a:p>
          <a:p>
            <a:r>
              <a:rPr lang="en-US" dirty="0" smtClean="0"/>
              <a:t>for </a:t>
            </a:r>
            <a:r>
              <a:rPr lang="en-US" dirty="0" err="1" smtClean="0"/>
              <a:t>ones_digit</a:t>
            </a:r>
            <a:r>
              <a:rPr lang="en-US" dirty="0" smtClean="0"/>
              <a:t> in [1, 2, 3, 4, 5, 6, 7, 8, 9]:</a:t>
            </a:r>
          </a:p>
          <a:p>
            <a:r>
              <a:rPr lang="en-US" dirty="0" smtClean="0"/>
              <a:t>    print </a:t>
            </a:r>
            <a:r>
              <a:rPr lang="en-US" dirty="0" err="1" smtClean="0"/>
              <a:t>ones_digit</a:t>
            </a:r>
            <a:endParaRPr lang="en-US" dirty="0" smtClean="0"/>
          </a:p>
          <a:p>
            <a:r>
              <a:rPr lang="en-US" dirty="0" smtClean="0"/>
              <a:t>for </a:t>
            </a:r>
            <a:r>
              <a:rPr lang="en-US" dirty="0" err="1" smtClean="0"/>
              <a:t>tens_digit</a:t>
            </a:r>
            <a:r>
              <a:rPr lang="en-US" dirty="0" smtClean="0"/>
              <a:t> in [1, 2, 3, 4]:</a:t>
            </a:r>
          </a:p>
          <a:p>
            <a:r>
              <a:rPr lang="en-US" dirty="0" smtClean="0"/>
              <a:t>  for </a:t>
            </a:r>
            <a:r>
              <a:rPr lang="en-US" dirty="0" err="1" smtClean="0"/>
              <a:t>ones_digit</a:t>
            </a:r>
            <a:r>
              <a:rPr lang="en-US" dirty="0" smtClean="0"/>
              <a:t> in [0, 1, 2, 3, 4, 5, 6, 7, 8, 9]:</a:t>
            </a:r>
          </a:p>
          <a:p>
            <a:r>
              <a:rPr lang="en-US" dirty="0" smtClean="0"/>
              <a:t>    print </a:t>
            </a:r>
            <a:r>
              <a:rPr lang="en-US" dirty="0" err="1" smtClean="0"/>
              <a:t>tens_digit</a:t>
            </a:r>
            <a:r>
              <a:rPr lang="en-US" dirty="0" smtClean="0"/>
              <a:t> * 10 + </a:t>
            </a:r>
            <a:r>
              <a:rPr lang="en-US" dirty="0" err="1" smtClean="0"/>
              <a:t>ones_digit</a:t>
            </a:r>
            <a:endParaRPr lang="en-US" dirty="0" smtClean="0"/>
          </a:p>
          <a:p>
            <a:r>
              <a:rPr lang="en-US" dirty="0" smtClean="0"/>
              <a:t>print 50</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67</a:t>
            </a:fld>
            <a:endParaRPr lang="en-US"/>
          </a:p>
        </p:txBody>
      </p:sp>
    </p:spTree>
    <p:extLst>
      <p:ext uri="{BB962C8B-B14F-4D97-AF65-F5344CB8AC3E}">
        <p14:creationId xmlns:p14="http://schemas.microsoft.com/office/powerpoint/2010/main" val="14088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a:t>
            </a:r>
            <a:r>
              <a:rPr lang="en-US" baseline="0" dirty="0" smtClean="0"/>
              <a:t> Does not print out ANY of the numbers that end in 0.</a:t>
            </a:r>
          </a:p>
          <a:p>
            <a:r>
              <a:rPr lang="en-US" baseline="0" dirty="0" smtClean="0"/>
              <a:t>Probably your first try at a fix will still not print out the last value 50</a:t>
            </a:r>
          </a:p>
          <a:p>
            <a:r>
              <a:rPr lang="en-US" baseline="0" dirty="0" smtClean="0"/>
              <a:t>(and might print out a staring 0).</a:t>
            </a:r>
          </a:p>
          <a:p>
            <a:r>
              <a:rPr lang="en-US" dirty="0" smtClean="0"/>
              <a:t>There are multiple ways to correct it.</a:t>
            </a:r>
          </a:p>
          <a:p>
            <a:endParaRPr lang="en-US" dirty="0" smtClean="0"/>
          </a:p>
          <a:p>
            <a:r>
              <a:rPr lang="en-US" dirty="0" smtClean="0"/>
              <a:t>1)</a:t>
            </a:r>
          </a:p>
          <a:p>
            <a:r>
              <a:rPr lang="en-US" dirty="0" smtClean="0"/>
              <a:t>for </a:t>
            </a:r>
            <a:r>
              <a:rPr lang="en-US" dirty="0" err="1" smtClean="0"/>
              <a:t>tens_digit</a:t>
            </a:r>
            <a:r>
              <a:rPr lang="en-US" dirty="0" smtClean="0"/>
              <a:t> in [0, 1, 2, 3, 4]:</a:t>
            </a:r>
          </a:p>
          <a:p>
            <a:r>
              <a:rPr lang="en-US" dirty="0" smtClean="0"/>
              <a:t>  for </a:t>
            </a:r>
            <a:r>
              <a:rPr lang="en-US" dirty="0" err="1" smtClean="0"/>
              <a:t>ones_digit</a:t>
            </a:r>
            <a:r>
              <a:rPr lang="en-US" dirty="0" smtClean="0"/>
              <a:t> in [0, 1, 2, 3, 4, 5, 6, 7, 8, 9]:</a:t>
            </a:r>
          </a:p>
          <a:p>
            <a:r>
              <a:rPr lang="en-US" dirty="0" smtClean="0"/>
              <a:t>    print </a:t>
            </a:r>
            <a:r>
              <a:rPr lang="en-US" dirty="0" err="1" smtClean="0"/>
              <a:t>tens_digit</a:t>
            </a:r>
            <a:r>
              <a:rPr lang="en-US" dirty="0" smtClean="0"/>
              <a:t> * 10 + </a:t>
            </a:r>
            <a:r>
              <a:rPr lang="en-US" dirty="0" err="1" smtClean="0"/>
              <a:t>ones_digit</a:t>
            </a:r>
            <a:r>
              <a:rPr lang="en-US" dirty="0" smtClean="0"/>
              <a:t> + 1</a:t>
            </a:r>
          </a:p>
          <a:p>
            <a:endParaRPr lang="en-US" dirty="0" smtClean="0"/>
          </a:p>
          <a:p>
            <a:r>
              <a:rPr lang="en-US" dirty="0" smtClean="0"/>
              <a:t>2)</a:t>
            </a:r>
          </a:p>
          <a:p>
            <a:r>
              <a:rPr lang="en-US" dirty="0" smtClean="0"/>
              <a:t>for </a:t>
            </a:r>
            <a:r>
              <a:rPr lang="en-US" dirty="0" err="1" smtClean="0"/>
              <a:t>tens_digit</a:t>
            </a:r>
            <a:r>
              <a:rPr lang="en-US" dirty="0" smtClean="0"/>
              <a:t> in [0, 1, 2, 3, 4]:</a:t>
            </a:r>
          </a:p>
          <a:p>
            <a:r>
              <a:rPr lang="en-US" dirty="0" smtClean="0"/>
              <a:t>  for </a:t>
            </a:r>
            <a:r>
              <a:rPr lang="en-US" dirty="0" err="1" smtClean="0"/>
              <a:t>ones_digit</a:t>
            </a:r>
            <a:r>
              <a:rPr lang="en-US" dirty="0" smtClean="0"/>
              <a:t> in [1, 2, 3, 4, 5, 6, 7, 8, 9, 10]:</a:t>
            </a:r>
          </a:p>
          <a:p>
            <a:r>
              <a:rPr lang="en-US" dirty="0" smtClean="0"/>
              <a:t>    print </a:t>
            </a:r>
            <a:r>
              <a:rPr lang="en-US" dirty="0" err="1" smtClean="0"/>
              <a:t>tens_digit</a:t>
            </a:r>
            <a:r>
              <a:rPr lang="en-US" dirty="0" smtClean="0"/>
              <a:t> * 10 + </a:t>
            </a:r>
            <a:r>
              <a:rPr lang="en-US" dirty="0" err="1" smtClean="0"/>
              <a:t>ones_digit</a:t>
            </a:r>
            <a:r>
              <a:rPr lang="en-US" dirty="0" smtClean="0"/>
              <a:t> </a:t>
            </a:r>
          </a:p>
          <a:p>
            <a:endParaRPr lang="en-US" dirty="0" smtClean="0"/>
          </a:p>
          <a:p>
            <a:r>
              <a:rPr lang="en-US" dirty="0" smtClean="0"/>
              <a:t>3)</a:t>
            </a:r>
          </a:p>
          <a:p>
            <a:r>
              <a:rPr lang="en-US" dirty="0" smtClean="0"/>
              <a:t>for </a:t>
            </a:r>
            <a:r>
              <a:rPr lang="en-US" dirty="0" err="1" smtClean="0"/>
              <a:t>ones_digit</a:t>
            </a:r>
            <a:r>
              <a:rPr lang="en-US" dirty="0" smtClean="0"/>
              <a:t> in [1, 2, 3, 4, 5, 6, 7, 8, 9]:</a:t>
            </a:r>
          </a:p>
          <a:p>
            <a:r>
              <a:rPr lang="en-US" dirty="0" smtClean="0"/>
              <a:t>    print </a:t>
            </a:r>
            <a:r>
              <a:rPr lang="en-US" dirty="0" err="1" smtClean="0"/>
              <a:t>ones_digit</a:t>
            </a:r>
            <a:endParaRPr lang="en-US" dirty="0" smtClean="0"/>
          </a:p>
          <a:p>
            <a:r>
              <a:rPr lang="en-US" dirty="0" smtClean="0"/>
              <a:t>for </a:t>
            </a:r>
            <a:r>
              <a:rPr lang="en-US" dirty="0" err="1" smtClean="0"/>
              <a:t>tens_digit</a:t>
            </a:r>
            <a:r>
              <a:rPr lang="en-US" dirty="0" smtClean="0"/>
              <a:t> in [1, 2, 3, 4]:</a:t>
            </a:r>
          </a:p>
          <a:p>
            <a:r>
              <a:rPr lang="en-US" dirty="0" smtClean="0"/>
              <a:t>  for </a:t>
            </a:r>
            <a:r>
              <a:rPr lang="en-US" dirty="0" err="1" smtClean="0"/>
              <a:t>ones_digit</a:t>
            </a:r>
            <a:r>
              <a:rPr lang="en-US" dirty="0" smtClean="0"/>
              <a:t> in [0, 1, 2, 3, 4, 5, 6, 7, 8, 9]:</a:t>
            </a:r>
          </a:p>
          <a:p>
            <a:r>
              <a:rPr lang="en-US" dirty="0" smtClean="0"/>
              <a:t>    print </a:t>
            </a:r>
            <a:r>
              <a:rPr lang="en-US" dirty="0" err="1" smtClean="0"/>
              <a:t>tens_digit</a:t>
            </a:r>
            <a:r>
              <a:rPr lang="en-US" dirty="0" smtClean="0"/>
              <a:t> * 10 + </a:t>
            </a:r>
            <a:r>
              <a:rPr lang="en-US" dirty="0" err="1" smtClean="0"/>
              <a:t>ones_digit</a:t>
            </a:r>
            <a:endParaRPr lang="en-US" dirty="0" smtClean="0"/>
          </a:p>
          <a:p>
            <a:r>
              <a:rPr lang="en-US" dirty="0" smtClean="0"/>
              <a:t>print 50</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68</a:t>
            </a:fld>
            <a:endParaRPr lang="en-US"/>
          </a:p>
        </p:txBody>
      </p:sp>
    </p:spTree>
    <p:extLst>
      <p:ext uri="{BB962C8B-B14F-4D97-AF65-F5344CB8AC3E}">
        <p14:creationId xmlns:p14="http://schemas.microsoft.com/office/powerpoint/2010/main" val="14088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69</a:t>
            </a:fld>
            <a:endParaRPr lang="en-US"/>
          </a:p>
        </p:txBody>
      </p:sp>
    </p:spTree>
    <p:extLst>
      <p:ext uri="{BB962C8B-B14F-4D97-AF65-F5344CB8AC3E}">
        <p14:creationId xmlns:p14="http://schemas.microsoft.com/office/powerpoint/2010/main" val="3623741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http://en.wikipedia.org/wiki/Geometric_series#Example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71</a:t>
            </a:fld>
            <a:endParaRPr lang="en-US"/>
          </a:p>
        </p:txBody>
      </p:sp>
    </p:spTree>
    <p:extLst>
      <p:ext uri="{BB962C8B-B14F-4D97-AF65-F5344CB8AC3E}">
        <p14:creationId xmlns:p14="http://schemas.microsoft.com/office/powerpoint/2010/main" val="914209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a:t>
            </a:r>
          </a:p>
          <a:p>
            <a:r>
              <a:rPr lang="en-US" dirty="0" smtClean="0"/>
              <a:t>&gt;&gt;&gt; </a:t>
            </a:r>
          </a:p>
          <a:p>
            <a:r>
              <a:rPr lang="en-US" dirty="0" err="1" smtClean="0"/>
              <a:t>val</a:t>
            </a:r>
            <a:r>
              <a:rPr lang="en-US" dirty="0" smtClean="0"/>
              <a:t> is positive!</a:t>
            </a:r>
          </a:p>
          <a:p>
            <a:r>
              <a:rPr lang="en-US" dirty="0" err="1" smtClean="0"/>
              <a:t>val</a:t>
            </a:r>
            <a:r>
              <a:rPr lang="en-US" dirty="0" smtClean="0"/>
              <a:t> is positive!</a:t>
            </a:r>
          </a:p>
          <a:p>
            <a:r>
              <a:rPr lang="en-US" dirty="0" err="1" smtClean="0"/>
              <a:t>val</a:t>
            </a:r>
            <a:r>
              <a:rPr lang="en-US" dirty="0" smtClean="0"/>
              <a:t> is positive!</a:t>
            </a:r>
          </a:p>
          <a:p>
            <a:r>
              <a:rPr lang="en-US" dirty="0" err="1" smtClean="0"/>
              <a:t>val</a:t>
            </a:r>
            <a:r>
              <a:rPr lang="en-US" dirty="0" smtClean="0"/>
              <a:t> is positive!</a:t>
            </a:r>
          </a:p>
          <a:p>
            <a:r>
              <a:rPr lang="en-US" dirty="0" err="1" smtClean="0"/>
              <a:t>val</a:t>
            </a:r>
            <a:r>
              <a:rPr lang="en-US" dirty="0" smtClean="0"/>
              <a:t> is positive!</a:t>
            </a:r>
          </a:p>
          <a:p>
            <a:r>
              <a:rPr lang="en-US" dirty="0" smtClean="0"/>
              <a:t>5</a:t>
            </a:r>
          </a:p>
          <a:p>
            <a:r>
              <a:rPr lang="en-US" dirty="0" smtClean="0"/>
              <a:t>&gt;&gt;&gt; </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75</a:t>
            </a:fld>
            <a:endParaRPr lang="en-US"/>
          </a:p>
        </p:txBody>
      </p:sp>
    </p:spTree>
    <p:extLst>
      <p:ext uri="{BB962C8B-B14F-4D97-AF65-F5344CB8AC3E}">
        <p14:creationId xmlns:p14="http://schemas.microsoft.com/office/powerpoint/2010/main" val="18282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nothing!</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76</a:t>
            </a:fld>
            <a:endParaRPr lang="en-US"/>
          </a:p>
        </p:txBody>
      </p:sp>
    </p:spTree>
    <p:extLst>
      <p:ext uri="{BB962C8B-B14F-4D97-AF65-F5344CB8AC3E}">
        <p14:creationId xmlns:p14="http://schemas.microsoft.com/office/powerpoint/2010/main" val="1246703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why don’t we ever</a:t>
            </a:r>
            <a:r>
              <a:rPr lang="en-US" baseline="0" dirty="0" smtClean="0"/>
              <a:t> accidentally print “mesosphere” when height is 220?  “height &gt; 50” is true in that case.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77</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why don’t we ever</a:t>
            </a:r>
            <a:r>
              <a:rPr lang="en-US" baseline="0" dirty="0" smtClean="0"/>
              <a:t> accidentally print “mesosphere” when height is 220?  “height &gt; 50” is true in that case.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78</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Most </a:t>
            </a:r>
            <a:r>
              <a:rPr lang="en-US" baseline="0" dirty="0" err="1" smtClean="0"/>
              <a:t>pacakges</a:t>
            </a:r>
            <a:r>
              <a:rPr lang="en-US" baseline="0" dirty="0" smtClean="0"/>
              <a:t> are open source. </a:t>
            </a:r>
          </a:p>
        </p:txBody>
      </p:sp>
      <p:sp>
        <p:nvSpPr>
          <p:cNvPr id="4" name="Slide Number Placeholder 3"/>
          <p:cNvSpPr>
            <a:spLocks noGrp="1"/>
          </p:cNvSpPr>
          <p:nvPr>
            <p:ph type="sldNum" sz="quarter" idx="10"/>
          </p:nvPr>
        </p:nvSpPr>
        <p:spPr/>
        <p:txBody>
          <a:bodyPr/>
          <a:lstStyle/>
          <a:p>
            <a:fld id="{1A979886-74EF-4642-AE36-6DD0E190882A}" type="slidenum">
              <a:rPr lang="en-US" smtClean="0"/>
              <a:t>4</a:t>
            </a:fld>
            <a:endParaRPr lang="en-US"/>
          </a:p>
        </p:txBody>
      </p:sp>
    </p:spTree>
    <p:extLst>
      <p:ext uri="{BB962C8B-B14F-4D97-AF65-F5344CB8AC3E}">
        <p14:creationId xmlns:p14="http://schemas.microsoft.com/office/powerpoint/2010/main" val="612581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0">
              <a:defRPr/>
            </a:pPr>
            <a:r>
              <a:rPr lang="en-US" dirty="0" smtClean="0"/>
              <a:t>All three versions (1, 2 and 3) are equivalent.</a:t>
            </a:r>
          </a:p>
        </p:txBody>
      </p:sp>
      <p:sp>
        <p:nvSpPr>
          <p:cNvPr id="4" name="Slide Number Placeholder 3"/>
          <p:cNvSpPr>
            <a:spLocks noGrp="1"/>
          </p:cNvSpPr>
          <p:nvPr>
            <p:ph type="sldNum" sz="quarter" idx="10"/>
          </p:nvPr>
        </p:nvSpPr>
        <p:spPr/>
        <p:txBody>
          <a:bodyPr/>
          <a:lstStyle/>
          <a:p>
            <a:fld id="{29265537-8977-4085-8470-8324F5D5ADD1}" type="slidenum">
              <a:rPr lang="en-US" smtClean="0"/>
              <a:t>79</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0">
              <a:defRPr/>
            </a:pPr>
            <a:r>
              <a:rPr lang="en-US" dirty="0" smtClean="0"/>
              <a:t>All three versions (1, 2 and 3) are equivalent.</a:t>
            </a:r>
          </a:p>
          <a:p>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80</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10">
              <a:defRPr/>
            </a:pPr>
            <a:r>
              <a:rPr lang="en-US" dirty="0" smtClean="0"/>
              <a:t>All three versions (1, 2 and 3) are equivalent.</a:t>
            </a:r>
          </a:p>
          <a:p>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81</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Version 3: mesosphere,</a:t>
            </a:r>
            <a:r>
              <a:rPr lang="en-US" baseline="0" dirty="0" smtClean="0"/>
              <a:t> broken version 3: stratosphere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82</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when height is &lt;= 20 nothing is printed (troposphere is never printed).</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83</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space, mesosphere, and stratosphere are all printed (each</a:t>
            </a:r>
            <a:r>
              <a:rPr lang="en-US" baseline="0" dirty="0" smtClean="0"/>
              <a:t> on its own line).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84</a:t>
            </a:fld>
            <a:endParaRPr lang="en-US"/>
          </a:p>
        </p:txBody>
      </p:sp>
    </p:spTree>
    <p:extLst>
      <p:ext uri="{BB962C8B-B14F-4D97-AF65-F5344CB8AC3E}">
        <p14:creationId xmlns:p14="http://schemas.microsoft.com/office/powerpoint/2010/main" val="243727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this code!</a:t>
            </a:r>
          </a:p>
          <a:p>
            <a:r>
              <a:rPr lang="en-US" dirty="0" smtClean="0"/>
              <a:t>First problem:</a:t>
            </a:r>
            <a:r>
              <a:rPr lang="en-US" baseline="0" dirty="0" smtClean="0"/>
              <a:t>  if speed is &gt; limit, then:</a:t>
            </a:r>
          </a:p>
          <a:p>
            <a:endParaRPr lang="en-US" baseline="0" dirty="0" smtClean="0"/>
          </a:p>
          <a:p>
            <a:r>
              <a:rPr lang="en-US" dirty="0" smtClean="0"/>
              <a:t>You owe $</a:t>
            </a:r>
          </a:p>
          <a:p>
            <a:endParaRPr lang="en-US" dirty="0" smtClean="0"/>
          </a:p>
          <a:p>
            <a:r>
              <a:rPr lang="en-US" dirty="0" err="1" smtClean="0"/>
              <a:t>Traceback</a:t>
            </a:r>
            <a:r>
              <a:rPr lang="en-US" dirty="0" smtClean="0"/>
              <a:t> (most recent call last):</a:t>
            </a:r>
          </a:p>
          <a:p>
            <a:r>
              <a:rPr lang="en-US" dirty="0" smtClean="0"/>
              <a:t>  File "Z:/rea-python-examples/L03-7.py", line 6, in &lt;module&gt;</a:t>
            </a:r>
          </a:p>
          <a:p>
            <a:r>
              <a:rPr lang="en-US" dirty="0" smtClean="0"/>
              <a:t>    print "You owe $", speed/fine</a:t>
            </a:r>
          </a:p>
          <a:p>
            <a:r>
              <a:rPr lang="en-US" dirty="0" err="1" smtClean="0"/>
              <a:t>NameError</a:t>
            </a:r>
            <a:r>
              <a:rPr lang="en-US" dirty="0" smtClean="0"/>
              <a:t>: name 'fine' is not defined</a:t>
            </a:r>
          </a:p>
          <a:p>
            <a:endParaRPr lang="en-US" dirty="0" smtClean="0"/>
          </a:p>
          <a:p>
            <a:r>
              <a:rPr lang="en-US" dirty="0" smtClean="0"/>
              <a:t>If speed is &gt;</a:t>
            </a:r>
            <a:r>
              <a:rPr lang="en-US" baseline="0" dirty="0" smtClean="0"/>
              <a:t> limit, and </a:t>
            </a:r>
            <a:r>
              <a:rPr lang="en-US" dirty="0" smtClean="0"/>
              <a:t> fine</a:t>
            </a:r>
            <a:r>
              <a:rPr lang="en-US" baseline="0" dirty="0" smtClean="0"/>
              <a:t> = 0, then:</a:t>
            </a:r>
          </a:p>
          <a:p>
            <a:endParaRPr lang="en-US" baseline="0" dirty="0" smtClean="0"/>
          </a:p>
          <a:p>
            <a:r>
              <a:rPr lang="en-US" dirty="0" smtClean="0"/>
              <a:t>You owe $</a:t>
            </a:r>
          </a:p>
          <a:p>
            <a:endParaRPr lang="en-US" dirty="0" smtClean="0"/>
          </a:p>
          <a:p>
            <a:r>
              <a:rPr lang="en-US" dirty="0" err="1" smtClean="0"/>
              <a:t>Traceback</a:t>
            </a:r>
            <a:r>
              <a:rPr lang="en-US" dirty="0" smtClean="0"/>
              <a:t> (most recent call last):</a:t>
            </a:r>
          </a:p>
          <a:p>
            <a:r>
              <a:rPr lang="en-US" dirty="0" smtClean="0"/>
              <a:t>  File "Z:/rea-python-examples/L03-7.py", line 7, in &lt;module&gt;</a:t>
            </a:r>
          </a:p>
          <a:p>
            <a:r>
              <a:rPr lang="en-US" dirty="0" smtClean="0"/>
              <a:t>    print "You owe $", speed/fine</a:t>
            </a:r>
          </a:p>
          <a:p>
            <a:r>
              <a:rPr lang="en-US" dirty="0" err="1" smtClean="0"/>
              <a:t>ZeroDivisionError</a:t>
            </a:r>
            <a:r>
              <a:rPr lang="en-US" dirty="0" smtClean="0"/>
              <a:t>: integer division or modulo by zero</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85</a:t>
            </a:fld>
            <a:endParaRPr lang="en-US"/>
          </a:p>
        </p:txBody>
      </p:sp>
    </p:spTree>
    <p:extLst>
      <p:ext uri="{BB962C8B-B14F-4D97-AF65-F5344CB8AC3E}">
        <p14:creationId xmlns:p14="http://schemas.microsoft.com/office/powerpoint/2010/main" val="1949714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88</a:t>
            </a:fld>
            <a:endParaRPr lang="en-US"/>
          </a:p>
        </p:txBody>
      </p:sp>
    </p:spTree>
    <p:extLst>
      <p:ext uri="{BB962C8B-B14F-4D97-AF65-F5344CB8AC3E}">
        <p14:creationId xmlns:p14="http://schemas.microsoft.com/office/powerpoint/2010/main" val="2555080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90</a:t>
            </a:fld>
            <a:endParaRPr lang="en-US"/>
          </a:p>
        </p:txBody>
      </p:sp>
    </p:spTree>
    <p:extLst>
      <p:ext uri="{BB962C8B-B14F-4D97-AF65-F5344CB8AC3E}">
        <p14:creationId xmlns:p14="http://schemas.microsoft.com/office/powerpoint/2010/main" val="707444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93</a:t>
            </a:fld>
            <a:endParaRPr lang="en-US"/>
          </a:p>
        </p:txBody>
      </p:sp>
    </p:spTree>
    <p:extLst>
      <p:ext uri="{BB962C8B-B14F-4D97-AF65-F5344CB8AC3E}">
        <p14:creationId xmlns:p14="http://schemas.microsoft.com/office/powerpoint/2010/main" val="1234568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Easily build web </a:t>
            </a:r>
            <a:r>
              <a:rPr lang="en-US" baseline="0" dirty="0" err="1" smtClean="0"/>
              <a:t>appications</a:t>
            </a:r>
            <a:r>
              <a:rPr lang="en-US" baseline="0" dirty="0" smtClean="0"/>
              <a:t> with less code</a:t>
            </a:r>
          </a:p>
          <a:p>
            <a:r>
              <a:rPr lang="en-US" baseline="0" dirty="0" smtClean="0"/>
              <a:t>Internet </a:t>
            </a:r>
            <a:r>
              <a:rPr lang="en-US" baseline="0" dirty="0" err="1" smtClean="0"/>
              <a:t>protcols</a:t>
            </a:r>
            <a:r>
              <a:rPr lang="en-US" baseline="0" dirty="0" smtClean="0"/>
              <a:t> </a:t>
            </a:r>
          </a:p>
          <a:p>
            <a:endParaRPr lang="en-US" baseline="0" dirty="0" smtClean="0"/>
          </a:p>
          <a:p>
            <a:r>
              <a:rPr lang="en-US" baseline="0" dirty="0" smtClean="0"/>
              <a:t>Unicode </a:t>
            </a:r>
            <a:r>
              <a:rPr lang="en-US" baseline="0" dirty="0" err="1" smtClean="0"/>
              <a:t>utfe</a:t>
            </a:r>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5</a:t>
            </a:fld>
            <a:endParaRPr lang="en-US"/>
          </a:p>
        </p:txBody>
      </p:sp>
    </p:spTree>
    <p:extLst>
      <p:ext uri="{BB962C8B-B14F-4D97-AF65-F5344CB8AC3E}">
        <p14:creationId xmlns:p14="http://schemas.microsoft.com/office/powerpoint/2010/main" val="637455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94</a:t>
            </a:fld>
            <a:endParaRPr lang="en-US"/>
          </a:p>
        </p:txBody>
      </p:sp>
    </p:spTree>
    <p:extLst>
      <p:ext uri="{BB962C8B-B14F-4D97-AF65-F5344CB8AC3E}">
        <p14:creationId xmlns:p14="http://schemas.microsoft.com/office/powerpoint/2010/main" val="1199472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95</a:t>
            </a:fld>
            <a:endParaRPr lang="en-US"/>
          </a:p>
        </p:txBody>
      </p:sp>
    </p:spTree>
    <p:extLst>
      <p:ext uri="{BB962C8B-B14F-4D97-AF65-F5344CB8AC3E}">
        <p14:creationId xmlns:p14="http://schemas.microsoft.com/office/powerpoint/2010/main" val="2524967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96</a:t>
            </a:fld>
            <a:endParaRPr lang="en-US"/>
          </a:p>
        </p:txBody>
      </p:sp>
    </p:spTree>
    <p:extLst>
      <p:ext uri="{BB962C8B-B14F-4D97-AF65-F5344CB8AC3E}">
        <p14:creationId xmlns:p14="http://schemas.microsoft.com/office/powerpoint/2010/main" val="3279810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A979886-74EF-4642-AE36-6DD0E190882A}" type="slidenum">
              <a:rPr lang="en-US" smtClean="0"/>
              <a:t>97</a:t>
            </a:fld>
            <a:endParaRPr lang="en-US"/>
          </a:p>
        </p:txBody>
      </p:sp>
    </p:spTree>
    <p:extLst>
      <p:ext uri="{BB962C8B-B14F-4D97-AF65-F5344CB8AC3E}">
        <p14:creationId xmlns:p14="http://schemas.microsoft.com/office/powerpoint/2010/main" val="3979580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98</a:t>
            </a:fld>
            <a:endParaRPr lang="en-US"/>
          </a:p>
        </p:txBody>
      </p:sp>
    </p:spTree>
    <p:extLst>
      <p:ext uri="{BB962C8B-B14F-4D97-AF65-F5344CB8AC3E}">
        <p14:creationId xmlns:p14="http://schemas.microsoft.com/office/powerpoint/2010/main" val="2960377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9265537-8977-4085-8470-8324F5D5ADD1}" type="slidenum">
              <a:rPr lang="en-US" smtClean="0"/>
              <a:t>99</a:t>
            </a:fld>
            <a:endParaRPr lang="en-US"/>
          </a:p>
        </p:txBody>
      </p:sp>
    </p:spTree>
    <p:extLst>
      <p:ext uri="{BB962C8B-B14F-4D97-AF65-F5344CB8AC3E}">
        <p14:creationId xmlns:p14="http://schemas.microsoft.com/office/powerpoint/2010/main" val="1526542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Prints</a:t>
            </a:r>
            <a:r>
              <a:rPr lang="en-US" baseline="0" dirty="0" smtClean="0"/>
              <a:t> 22, then 0</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110</a:t>
            </a:fld>
            <a:endParaRPr lang="en-US"/>
          </a:p>
        </p:txBody>
      </p:sp>
    </p:spTree>
    <p:extLst>
      <p:ext uri="{BB962C8B-B14F-4D97-AF65-F5344CB8AC3E}">
        <p14:creationId xmlns:p14="http://schemas.microsoft.com/office/powerpoint/2010/main" val="1638226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same result with code on the right-hand-side as on the left</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111</a:t>
            </a:fld>
            <a:endParaRPr lang="en-US"/>
          </a:p>
        </p:txBody>
      </p:sp>
    </p:spTree>
    <p:extLst>
      <p:ext uri="{BB962C8B-B14F-4D97-AF65-F5344CB8AC3E}">
        <p14:creationId xmlns:p14="http://schemas.microsoft.com/office/powerpoint/2010/main" val="1087980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265537-8977-4085-8470-8324F5D5ADD1}" type="slidenum">
              <a:rPr lang="en-US" smtClean="0"/>
              <a:t>125</a:t>
            </a:fld>
            <a:endParaRPr lang="en-US"/>
          </a:p>
        </p:txBody>
      </p:sp>
    </p:spTree>
    <p:extLst>
      <p:ext uri="{BB962C8B-B14F-4D97-AF65-F5344CB8AC3E}">
        <p14:creationId xmlns:p14="http://schemas.microsoft.com/office/powerpoint/2010/main" val="1158566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myfns</a:t>
            </a:r>
            <a:r>
              <a:rPr lang="en-US" dirty="0" smtClean="0"/>
              <a:t>[1](3.14) is a function</a:t>
            </a:r>
            <a:r>
              <a:rPr lang="en-US" baseline="0" dirty="0" smtClean="0"/>
              <a:t> call, not a list dereference.  But the function part is a list dereference.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129</a:t>
            </a:fld>
            <a:endParaRPr lang="en-US"/>
          </a:p>
        </p:txBody>
      </p:sp>
    </p:spTree>
    <p:extLst>
      <p:ext uri="{BB962C8B-B14F-4D97-AF65-F5344CB8AC3E}">
        <p14:creationId xmlns:p14="http://schemas.microsoft.com/office/powerpoint/2010/main" val="290263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05941-91A8-DF4F-8C3D-1823566813E5}" type="slidenum">
              <a:rPr lang="en-US"/>
              <a:pPr/>
              <a:t>7</a:t>
            </a:fld>
            <a:endParaRPr lang="en-US"/>
          </a:p>
        </p:txBody>
      </p:sp>
      <p:sp>
        <p:nvSpPr>
          <p:cNvPr id="282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8262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79886-74EF-4642-AE36-6DD0E190882A}" type="slidenum">
              <a:rPr lang="en-US" smtClean="0"/>
              <a:t>141</a:t>
            </a:fld>
            <a:endParaRPr lang="en-US"/>
          </a:p>
        </p:txBody>
      </p:sp>
    </p:spTree>
    <p:extLst>
      <p:ext uri="{BB962C8B-B14F-4D97-AF65-F5344CB8AC3E}">
        <p14:creationId xmlns:p14="http://schemas.microsoft.com/office/powerpoint/2010/main" val="1295797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979886-74EF-4642-AE36-6DD0E190882A}" type="slidenum">
              <a:rPr lang="en-US" smtClean="0"/>
              <a:t>146</a:t>
            </a:fld>
            <a:endParaRPr lang="en-US"/>
          </a:p>
        </p:txBody>
      </p:sp>
    </p:spTree>
    <p:extLst>
      <p:ext uri="{BB962C8B-B14F-4D97-AF65-F5344CB8AC3E}">
        <p14:creationId xmlns:p14="http://schemas.microsoft.com/office/powerpoint/2010/main" val="3318393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&gt;&gt;&gt; a = [ 3, 1, 2*2, 1, 10/2, 10-1 ]</a:t>
            </a:r>
          </a:p>
          <a:p>
            <a:endParaRPr lang="pt-BR" dirty="0" smtClean="0"/>
          </a:p>
          <a:p>
            <a:r>
              <a:rPr lang="pt-BR" dirty="0" smtClean="0"/>
              <a:t>&gt;&gt;&gt; a</a:t>
            </a:r>
          </a:p>
          <a:p>
            <a:r>
              <a:rPr lang="pt-BR" dirty="0" smtClean="0"/>
              <a:t>[3, 1, 4, 1, 5, 9]</a:t>
            </a:r>
          </a:p>
          <a:p>
            <a:endParaRPr lang="pt-BR" dirty="0" smtClean="0"/>
          </a:p>
          <a:p>
            <a:r>
              <a:rPr lang="pt-BR" dirty="0" smtClean="0"/>
              <a:t>&gt;&gt;&gt; b = [ 5, 3, 'hi' ]</a:t>
            </a:r>
          </a:p>
          <a:p>
            <a:endParaRPr lang="pt-BR" dirty="0" smtClean="0"/>
          </a:p>
          <a:p>
            <a:r>
              <a:rPr lang="pt-BR" dirty="0" smtClean="0"/>
              <a:t>&gt;&gt;&gt; b</a:t>
            </a:r>
          </a:p>
          <a:p>
            <a:r>
              <a:rPr lang="pt-BR" dirty="0" smtClean="0"/>
              <a:t>[5, 3, 'hi']</a:t>
            </a:r>
          </a:p>
          <a:p>
            <a:endParaRPr lang="pt-BR" dirty="0" smtClean="0"/>
          </a:p>
          <a:p>
            <a:r>
              <a:rPr lang="en-US" dirty="0" smtClean="0"/>
              <a:t>&gt;&gt;&gt; c = [4, 'a', a]</a:t>
            </a:r>
          </a:p>
          <a:p>
            <a:r>
              <a:rPr lang="en-US" dirty="0" smtClean="0"/>
              <a:t>&gt;&gt;&gt; c</a:t>
            </a:r>
          </a:p>
          <a:p>
            <a:r>
              <a:rPr lang="en-US" dirty="0" smtClean="0"/>
              <a:t>[4, 'a', [3, 1, 4, 1, 5, 9]]</a:t>
            </a:r>
            <a:endParaRPr lang="en-US" dirty="0"/>
          </a:p>
        </p:txBody>
      </p:sp>
      <p:sp>
        <p:nvSpPr>
          <p:cNvPr id="4" name="Slide Number Placeholder 3"/>
          <p:cNvSpPr>
            <a:spLocks noGrp="1"/>
          </p:cNvSpPr>
          <p:nvPr>
            <p:ph type="sldNum" sz="quarter" idx="10"/>
          </p:nvPr>
        </p:nvSpPr>
        <p:spPr/>
        <p:txBody>
          <a:bodyPr/>
          <a:lstStyle/>
          <a:p>
            <a:fld id="{A26E505A-CB4B-45DF-A70A-D79C8FA79028}" type="slidenum">
              <a:rPr lang="en-US" smtClean="0"/>
              <a:t>148</a:t>
            </a:fld>
            <a:endParaRPr lang="en-US"/>
          </a:p>
        </p:txBody>
      </p:sp>
    </p:spTree>
    <p:extLst>
      <p:ext uri="{BB962C8B-B14F-4D97-AF65-F5344CB8AC3E}">
        <p14:creationId xmlns:p14="http://schemas.microsoft.com/office/powerpoint/2010/main" val="586589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memorize these.  I’m just listing them to familiarize</a:t>
            </a:r>
            <a:r>
              <a:rPr lang="en-US" baseline="0" dirty="0" smtClean="0"/>
              <a:t> you with what is available, and then you can look in the documentation for details.</a:t>
            </a:r>
            <a:endParaRPr lang="en-US" dirty="0"/>
          </a:p>
        </p:txBody>
      </p:sp>
      <p:sp>
        <p:nvSpPr>
          <p:cNvPr id="4" name="Slide Number Placeholder 3"/>
          <p:cNvSpPr>
            <a:spLocks noGrp="1"/>
          </p:cNvSpPr>
          <p:nvPr>
            <p:ph type="sldNum" sz="quarter" idx="10"/>
          </p:nvPr>
        </p:nvSpPr>
        <p:spPr/>
        <p:txBody>
          <a:bodyPr/>
          <a:lstStyle/>
          <a:p>
            <a:fld id="{A26E505A-CB4B-45DF-A70A-D79C8FA79028}" type="slidenum">
              <a:rPr lang="en-US" smtClean="0"/>
              <a:t>151</a:t>
            </a:fld>
            <a:endParaRPr lang="en-US"/>
          </a:p>
        </p:txBody>
      </p:sp>
    </p:spTree>
    <p:extLst>
      <p:ext uri="{BB962C8B-B14F-4D97-AF65-F5344CB8AC3E}">
        <p14:creationId xmlns:p14="http://schemas.microsoft.com/office/powerpoint/2010/main" val="2082631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p>
          <a:p>
            <a:endParaRPr lang="en-US" dirty="0" smtClean="0"/>
          </a:p>
          <a:p>
            <a:pPr marL="0" indent="0">
              <a:buNone/>
            </a:pPr>
            <a:r>
              <a:rPr lang="en-US" sz="1200" b="1" dirty="0" err="1" smtClean="0">
                <a:latin typeface="Courier New" pitchFamily="49" charset="0"/>
                <a:cs typeface="Courier New" pitchFamily="49" charset="0"/>
              </a:rPr>
              <a:t>ftemps</a:t>
            </a:r>
            <a:r>
              <a:rPr lang="en-US" sz="1200" b="1" dirty="0" smtClean="0">
                <a:latin typeface="Courier New" pitchFamily="49" charset="0"/>
                <a:cs typeface="Courier New" pitchFamily="49" charset="0"/>
              </a:rPr>
              <a:t> = [</a:t>
            </a:r>
            <a:r>
              <a:rPr lang="en-US" sz="1200" b="1" dirty="0" err="1" smtClean="0">
                <a:latin typeface="Courier New" pitchFamily="49" charset="0"/>
                <a:cs typeface="Courier New" pitchFamily="49" charset="0"/>
              </a:rPr>
              <a:t>celsius_to_farenehit</a:t>
            </a:r>
            <a:r>
              <a:rPr lang="en-US" sz="1200" b="1" dirty="0" smtClean="0">
                <a:latin typeface="Courier New" pitchFamily="49" charset="0"/>
                <a:cs typeface="Courier New" pitchFamily="49" charset="0"/>
              </a:rPr>
              <a:t>(c) </a:t>
            </a:r>
            <a:r>
              <a:rPr lang="en-US" sz="1200" b="1" dirty="0" smtClean="0">
                <a:solidFill>
                  <a:srgbClr val="859040"/>
                </a:solidFill>
                <a:latin typeface="Courier New" pitchFamily="49" charset="0"/>
                <a:cs typeface="Courier New" pitchFamily="49" charset="0"/>
              </a:rPr>
              <a:t>for</a:t>
            </a:r>
            <a:r>
              <a:rPr lang="en-US" sz="1200" b="1" dirty="0" smtClean="0">
                <a:latin typeface="Courier New" pitchFamily="49" charset="0"/>
                <a:cs typeface="Courier New" pitchFamily="49" charset="0"/>
              </a:rPr>
              <a:t> c </a:t>
            </a:r>
            <a:r>
              <a:rPr lang="en-US" sz="1200" b="1" dirty="0" smtClean="0">
                <a:solidFill>
                  <a:srgbClr val="859040"/>
                </a:solidFill>
                <a:latin typeface="Courier New" pitchFamily="49" charset="0"/>
                <a:cs typeface="Courier New" pitchFamily="49" charset="0"/>
              </a:rPr>
              <a:t>in</a:t>
            </a:r>
            <a:r>
              <a:rPr lang="en-US" sz="1200" b="1"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ctemps</a:t>
            </a:r>
            <a:r>
              <a:rPr lang="en-US" sz="1200" b="1" dirty="0" smtClean="0">
                <a:latin typeface="Courier New" pitchFamily="49" charset="0"/>
                <a:cs typeface="Courier New" pitchFamily="49" charset="0"/>
              </a:rPr>
              <a:t>]</a:t>
            </a:r>
          </a:p>
          <a:p>
            <a:endParaRPr lang="en-US" sz="1200" b="1" dirty="0" smtClean="0">
              <a:latin typeface="Courier New" pitchFamily="49" charset="0"/>
              <a:cs typeface="Courier New" pitchFamily="49" charset="0"/>
            </a:endParaRPr>
          </a:p>
          <a:p>
            <a:endParaRPr lang="en-US" dirty="0"/>
          </a:p>
        </p:txBody>
      </p:sp>
      <p:sp>
        <p:nvSpPr>
          <p:cNvPr id="4" name="Slide Number Placeholder 3"/>
          <p:cNvSpPr>
            <a:spLocks noGrp="1"/>
          </p:cNvSpPr>
          <p:nvPr>
            <p:ph type="sldNum" sz="quarter" idx="10"/>
          </p:nvPr>
        </p:nvSpPr>
        <p:spPr/>
        <p:txBody>
          <a:bodyPr/>
          <a:lstStyle/>
          <a:p>
            <a:fld id="{A26E505A-CB4B-45DF-A70A-D79C8FA79028}" type="slidenum">
              <a:rPr lang="en-US" smtClean="0"/>
              <a:t>158</a:t>
            </a:fld>
            <a:endParaRPr lang="en-US"/>
          </a:p>
        </p:txBody>
      </p:sp>
    </p:spTree>
    <p:extLst>
      <p:ext uri="{BB962C8B-B14F-4D97-AF65-F5344CB8AC3E}">
        <p14:creationId xmlns:p14="http://schemas.microsoft.com/office/powerpoint/2010/main" val="812183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p>
          <a:p>
            <a:endParaRPr lang="en-US" dirty="0" smtClean="0"/>
          </a:p>
          <a:p>
            <a:pPr marL="0" indent="0">
              <a:buNone/>
            </a:pPr>
            <a:r>
              <a:rPr lang="en-US" sz="1200" b="1" dirty="0" err="1" smtClean="0">
                <a:latin typeface="Courier New" pitchFamily="49" charset="0"/>
                <a:cs typeface="Courier New" pitchFamily="49" charset="0"/>
              </a:rPr>
              <a:t>ftemps</a:t>
            </a:r>
            <a:r>
              <a:rPr lang="en-US" sz="1200" b="1" dirty="0" smtClean="0">
                <a:latin typeface="Courier New" pitchFamily="49" charset="0"/>
                <a:cs typeface="Courier New" pitchFamily="49" charset="0"/>
              </a:rPr>
              <a:t> = [</a:t>
            </a:r>
            <a:r>
              <a:rPr lang="en-US" sz="1200" b="1" dirty="0" err="1" smtClean="0">
                <a:latin typeface="Courier New" pitchFamily="49" charset="0"/>
                <a:cs typeface="Courier New" pitchFamily="49" charset="0"/>
              </a:rPr>
              <a:t>celsius_to_farenehit</a:t>
            </a:r>
            <a:r>
              <a:rPr lang="en-US" sz="1200" b="1" dirty="0" smtClean="0">
                <a:latin typeface="Courier New" pitchFamily="49" charset="0"/>
                <a:cs typeface="Courier New" pitchFamily="49" charset="0"/>
              </a:rPr>
              <a:t>(c) </a:t>
            </a:r>
            <a:r>
              <a:rPr lang="en-US" sz="1200" b="1" dirty="0" smtClean="0">
                <a:solidFill>
                  <a:srgbClr val="859040"/>
                </a:solidFill>
                <a:latin typeface="Courier New" pitchFamily="49" charset="0"/>
                <a:cs typeface="Courier New" pitchFamily="49" charset="0"/>
              </a:rPr>
              <a:t>for</a:t>
            </a:r>
            <a:r>
              <a:rPr lang="en-US" sz="1200" b="1" dirty="0" smtClean="0">
                <a:latin typeface="Courier New" pitchFamily="49" charset="0"/>
                <a:cs typeface="Courier New" pitchFamily="49" charset="0"/>
              </a:rPr>
              <a:t> c </a:t>
            </a:r>
            <a:r>
              <a:rPr lang="en-US" sz="1200" b="1" dirty="0" smtClean="0">
                <a:solidFill>
                  <a:srgbClr val="859040"/>
                </a:solidFill>
                <a:latin typeface="Courier New" pitchFamily="49" charset="0"/>
                <a:cs typeface="Courier New" pitchFamily="49" charset="0"/>
              </a:rPr>
              <a:t>in</a:t>
            </a:r>
            <a:r>
              <a:rPr lang="en-US" sz="1200" b="1" dirty="0" smtClean="0">
                <a:latin typeface="Courier New" pitchFamily="49" charset="0"/>
                <a:cs typeface="Courier New" pitchFamily="49" charset="0"/>
              </a:rPr>
              <a:t> </a:t>
            </a:r>
            <a:r>
              <a:rPr lang="en-US" sz="1200" b="1" dirty="0" err="1" smtClean="0">
                <a:latin typeface="Courier New" pitchFamily="49" charset="0"/>
                <a:cs typeface="Courier New" pitchFamily="49" charset="0"/>
              </a:rPr>
              <a:t>ctemps</a:t>
            </a:r>
            <a:r>
              <a:rPr lang="en-US" sz="1200" b="1" dirty="0" smtClean="0">
                <a:latin typeface="Courier New" pitchFamily="49" charset="0"/>
                <a:cs typeface="Courier New" pitchFamily="49" charset="0"/>
              </a:rPr>
              <a:t>]</a:t>
            </a:r>
          </a:p>
          <a:p>
            <a:endParaRPr lang="en-US" sz="1200" b="1" dirty="0" smtClean="0">
              <a:latin typeface="Courier New" pitchFamily="49" charset="0"/>
              <a:cs typeface="Courier New" pitchFamily="49" charset="0"/>
            </a:endParaRPr>
          </a:p>
          <a:p>
            <a:endParaRPr lang="en-US" dirty="0"/>
          </a:p>
        </p:txBody>
      </p:sp>
      <p:sp>
        <p:nvSpPr>
          <p:cNvPr id="4" name="Slide Number Placeholder 3"/>
          <p:cNvSpPr>
            <a:spLocks noGrp="1"/>
          </p:cNvSpPr>
          <p:nvPr>
            <p:ph type="sldNum" sz="quarter" idx="10"/>
          </p:nvPr>
        </p:nvSpPr>
        <p:spPr/>
        <p:txBody>
          <a:bodyPr/>
          <a:lstStyle/>
          <a:p>
            <a:fld id="{A26E505A-CB4B-45DF-A70A-D79C8FA79028}" type="slidenum">
              <a:rPr lang="en-US" smtClean="0"/>
              <a:t>159</a:t>
            </a:fld>
            <a:endParaRPr lang="en-US"/>
          </a:p>
        </p:txBody>
      </p:sp>
    </p:spTree>
    <p:extLst>
      <p:ext uri="{BB962C8B-B14F-4D97-AF65-F5344CB8AC3E}">
        <p14:creationId xmlns:p14="http://schemas.microsoft.com/office/powerpoint/2010/main" val="81218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05941-91A8-DF4F-8C3D-1823566813E5}" type="slidenum">
              <a:rPr lang="en-US"/>
              <a:pPr/>
              <a:t>8</a:t>
            </a:fld>
            <a:endParaRPr lang="en-US"/>
          </a:p>
        </p:txBody>
      </p:sp>
      <p:sp>
        <p:nvSpPr>
          <p:cNvPr id="282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8262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en-US" dirty="0" smtClean="0"/>
              <a:t>Slide from Bill Howe, </a:t>
            </a:r>
            <a:r>
              <a:rPr lang="en-US" dirty="0" err="1" smtClean="0"/>
              <a:t>eScience</a:t>
            </a:r>
            <a:r>
              <a:rPr lang="en-US" dirty="0" smtClean="0"/>
              <a:t> Institute, his notes: </a:t>
            </a:r>
          </a:p>
          <a:p>
            <a:endParaRPr lang="en-US" dirty="0" smtClean="0"/>
          </a:p>
          <a:p>
            <a:r>
              <a:rPr lang="en-US" dirty="0" smtClean="0"/>
              <a:t>Drowning </a:t>
            </a:r>
            <a:r>
              <a:rPr lang="en-US" dirty="0"/>
              <a:t>in data; starving for information</a:t>
            </a:r>
          </a:p>
          <a:p>
            <a:endParaRPr lang="en-US" dirty="0"/>
          </a:p>
          <a:p>
            <a:r>
              <a:rPr lang="en-US" dirty="0"/>
              <a:t>We</a:t>
            </a:r>
            <a:r>
              <a:rPr lang="ja-JP" altLang="en-US" dirty="0">
                <a:latin typeface="Arial"/>
              </a:rPr>
              <a:t>’</a:t>
            </a:r>
            <a:r>
              <a:rPr lang="en-US" dirty="0"/>
              <a:t>re at war with these engineering companies.  </a:t>
            </a:r>
            <a:r>
              <a:rPr lang="en-US" dirty="0" err="1"/>
              <a:t>FlowCAM</a:t>
            </a:r>
            <a:r>
              <a:rPr lang="en-US" dirty="0"/>
              <a:t> is bragging about the amount of data they can spray out of their device.  How to use this enormous data stream to answer scientific questions is someone else</a:t>
            </a:r>
            <a:r>
              <a:rPr lang="ja-JP" altLang="en-US" dirty="0">
                <a:latin typeface="Arial"/>
              </a:rPr>
              <a:t>’</a:t>
            </a:r>
            <a:r>
              <a:rPr lang="en-US" dirty="0"/>
              <a:t>s problem.</a:t>
            </a:r>
          </a:p>
          <a:p>
            <a:endParaRPr lang="en-US" dirty="0"/>
          </a:p>
          <a:p>
            <a:r>
              <a:rPr lang="ja-JP" altLang="en-US" dirty="0">
                <a:latin typeface="Arial"/>
              </a:rPr>
              <a:t>“</a:t>
            </a:r>
            <a:r>
              <a:rPr lang="en-US" dirty="0"/>
              <a:t>Typical large </a:t>
            </a:r>
            <a:r>
              <a:rPr lang="en-US" dirty="0" err="1"/>
              <a:t>pharmas</a:t>
            </a:r>
            <a:r>
              <a:rPr lang="en-US" dirty="0"/>
              <a:t> today are generating 20 terabytes of data daily. That</a:t>
            </a:r>
            <a:r>
              <a:rPr lang="ja-JP" altLang="en-US" dirty="0">
                <a:latin typeface="Arial"/>
              </a:rPr>
              <a:t>’</a:t>
            </a:r>
            <a:r>
              <a:rPr lang="en-US" dirty="0"/>
              <a:t>s probably going up to 100 terabytes per day in the next year or so.</a:t>
            </a:r>
            <a:r>
              <a:rPr lang="ja-JP" altLang="en-US" dirty="0">
                <a:latin typeface="Arial"/>
              </a:rPr>
              <a:t>”</a:t>
            </a:r>
            <a:r>
              <a:rPr lang="en-US" dirty="0"/>
              <a:t> </a:t>
            </a:r>
          </a:p>
          <a:p>
            <a:endParaRPr lang="en-US" dirty="0"/>
          </a:p>
          <a:p>
            <a:r>
              <a:rPr lang="ja-JP" altLang="en-US" dirty="0">
                <a:latin typeface="Arial"/>
              </a:rPr>
              <a:t>“</a:t>
            </a:r>
            <a:r>
              <a:rPr lang="en-US" dirty="0"/>
              <a:t>tens of terabytes of data per day</a:t>
            </a:r>
            <a:r>
              <a:rPr lang="ja-JP" altLang="en-US" dirty="0">
                <a:latin typeface="Arial"/>
              </a:rPr>
              <a:t>”</a:t>
            </a:r>
            <a:r>
              <a:rPr lang="en-US" dirty="0"/>
              <a:t> -- genome center at </a:t>
            </a:r>
            <a:r>
              <a:rPr lang="en-US" dirty="0" err="1"/>
              <a:t>Washignton</a:t>
            </a:r>
            <a:r>
              <a:rPr lang="en-US" dirty="0"/>
              <a:t> University</a:t>
            </a:r>
          </a:p>
          <a:p>
            <a:endParaRPr lang="en-US" dirty="0"/>
          </a:p>
          <a:p>
            <a:endParaRPr lang="en-US" dirty="0"/>
          </a:p>
          <a:p>
            <a:r>
              <a:rPr lang="en-US" dirty="0"/>
              <a:t>Increase data collection exponentially with </a:t>
            </a:r>
            <a:r>
              <a:rPr lang="en-US" dirty="0" err="1"/>
              <a:t>flowcam</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Varius</a:t>
            </a:r>
            <a:r>
              <a:rPr lang="en-US" baseline="0" dirty="0" smtClean="0"/>
              <a:t> capabilities such linear algebra, </a:t>
            </a:r>
            <a:r>
              <a:rPr lang="en-US" baseline="0" dirty="0" err="1" smtClean="0"/>
              <a:t>fourier</a:t>
            </a:r>
            <a:r>
              <a:rPr lang="en-US" baseline="0" dirty="0" smtClean="0"/>
              <a:t> transform, Random number generation</a:t>
            </a:r>
          </a:p>
          <a:p>
            <a:endParaRPr lang="en-US" baseline="0" dirty="0" smtClean="0"/>
          </a:p>
          <a:p>
            <a:r>
              <a:rPr lang="en-US" baseline="0" dirty="0" smtClean="0"/>
              <a:t>Publication </a:t>
            </a:r>
            <a:r>
              <a:rPr lang="en-US" baseline="0" dirty="0" err="1" smtClean="0"/>
              <a:t>qulity</a:t>
            </a:r>
            <a:r>
              <a:rPr lang="en-US" baseline="0" dirty="0" smtClean="0"/>
              <a:t> figures</a:t>
            </a:r>
          </a:p>
        </p:txBody>
      </p:sp>
      <p:sp>
        <p:nvSpPr>
          <p:cNvPr id="4" name="Slide Number Placeholder 3"/>
          <p:cNvSpPr>
            <a:spLocks noGrp="1"/>
          </p:cNvSpPr>
          <p:nvPr>
            <p:ph type="sldNum" sz="quarter" idx="10"/>
          </p:nvPr>
        </p:nvSpPr>
        <p:spPr/>
        <p:txBody>
          <a:bodyPr/>
          <a:lstStyle/>
          <a:p>
            <a:fld id="{1A979886-74EF-4642-AE36-6DD0E190882A}" type="slidenum">
              <a:rPr lang="en-US" smtClean="0"/>
              <a:t>11</a:t>
            </a:fld>
            <a:endParaRPr lang="en-US"/>
          </a:p>
        </p:txBody>
      </p:sp>
    </p:spTree>
    <p:extLst>
      <p:ext uri="{BB962C8B-B14F-4D97-AF65-F5344CB8AC3E}">
        <p14:creationId xmlns:p14="http://schemas.microsoft.com/office/powerpoint/2010/main" val="640426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Map-reduce applications  in </a:t>
            </a:r>
            <a:r>
              <a:rPr lang="en-US" baseline="0" dirty="0" err="1" smtClean="0"/>
              <a:t>interative</a:t>
            </a:r>
            <a:r>
              <a:rPr lang="en-US" baseline="0" dirty="0" smtClean="0"/>
              <a:t> </a:t>
            </a:r>
            <a:r>
              <a:rPr lang="en-US" baseline="0" dirty="0" err="1" smtClean="0"/>
              <a:t>hpfs</a:t>
            </a:r>
            <a:r>
              <a:rPr lang="en-US" baseline="0" dirty="0" smtClean="0"/>
              <a:t> using pure python</a:t>
            </a:r>
          </a:p>
          <a:p>
            <a:endParaRPr lang="en-US" baseline="0" dirty="0" smtClean="0"/>
          </a:p>
          <a:p>
            <a:r>
              <a:rPr lang="en-US" baseline="0" dirty="0" smtClean="0"/>
              <a:t>Big data and distributed data environment</a:t>
            </a:r>
          </a:p>
        </p:txBody>
      </p:sp>
      <p:sp>
        <p:nvSpPr>
          <p:cNvPr id="4" name="Slide Number Placeholder 3"/>
          <p:cNvSpPr>
            <a:spLocks noGrp="1"/>
          </p:cNvSpPr>
          <p:nvPr>
            <p:ph type="sldNum" sz="quarter" idx="10"/>
          </p:nvPr>
        </p:nvSpPr>
        <p:spPr/>
        <p:txBody>
          <a:bodyPr/>
          <a:lstStyle/>
          <a:p>
            <a:fld id="{1A979886-74EF-4642-AE36-6DD0E190882A}" type="slidenum">
              <a:rPr lang="en-US" smtClean="0"/>
              <a:t>12</a:t>
            </a:fld>
            <a:endParaRPr lang="en-US"/>
          </a:p>
        </p:txBody>
      </p:sp>
    </p:spTree>
    <p:extLst>
      <p:ext uri="{BB962C8B-B14F-4D97-AF65-F5344CB8AC3E}">
        <p14:creationId xmlns:p14="http://schemas.microsoft.com/office/powerpoint/2010/main" val="304530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D4560C-E380-1943-B5D7-49A23CA338C0}" type="datetimeFigureOut">
              <a:rPr lang="en-US" smtClean="0"/>
              <a:pPr/>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87964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D4560C-E380-1943-B5D7-49A23CA338C0}" type="datetimeFigureOut">
              <a:rPr lang="en-US" smtClean="0"/>
              <a:pPr/>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9559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D4560C-E380-1943-B5D7-49A23CA338C0}" type="datetimeFigureOut">
              <a:rPr lang="en-US" smtClean="0"/>
              <a:pPr/>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0063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D4560C-E380-1943-B5D7-49A23CA338C0}" type="datetimeFigureOut">
              <a:rPr lang="en-US" smtClean="0"/>
              <a:pPr/>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61795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D4560C-E380-1943-B5D7-49A23CA338C0}" type="datetimeFigureOut">
              <a:rPr lang="en-US" smtClean="0"/>
              <a:pPr/>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71452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D4560C-E380-1943-B5D7-49A23CA338C0}" type="datetimeFigureOut">
              <a:rPr lang="en-US" smtClean="0"/>
              <a:pPr/>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96002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D4560C-E380-1943-B5D7-49A23CA338C0}" type="datetimeFigureOut">
              <a:rPr lang="en-US" smtClean="0"/>
              <a:pPr/>
              <a:t>8/27/2017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14133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D4560C-E380-1943-B5D7-49A23CA338C0}" type="datetimeFigureOut">
              <a:rPr lang="en-US" smtClean="0"/>
              <a:pPr/>
              <a:t>8/27/2017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931544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4560C-E380-1943-B5D7-49A23CA338C0}" type="datetimeFigureOut">
              <a:rPr lang="en-US" smtClean="0"/>
              <a:pPr/>
              <a:t>8/27/2017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371838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259609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06053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4560C-E380-1943-B5D7-49A23CA338C0}" type="datetimeFigureOut">
              <a:rPr lang="en-US" smtClean="0"/>
              <a:pPr/>
              <a:t>8/27/2017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DACDF-E1A9-A04C-A5FF-FC2443684BF5}" type="slidenum">
              <a:rPr lang="en-US" smtClean="0"/>
              <a:pPr/>
              <a:t>‹#›</a:t>
            </a:fld>
            <a:endParaRPr lang="en-US"/>
          </a:p>
        </p:txBody>
      </p:sp>
      <p:pic>
        <p:nvPicPr>
          <p:cNvPr id="14" name="Picture 13" descr="Engineering_Powerpoint.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9622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4.xml"/><Relationship Id="rId5" Type="http://schemas.openxmlformats.org/officeDocument/2006/relationships/tags" Target="../tags/tag44.xml"/><Relationship Id="rId4" Type="http://schemas.openxmlformats.org/officeDocument/2006/relationships/tags" Target="../tags/tag43.xml"/></Relationships>
</file>

<file path=ppt/slides/_rels/slide100.xml.rels><?xml version="1.0" encoding="UTF-8" standalone="yes"?>
<Relationships xmlns="http://schemas.openxmlformats.org/package/2006/relationships"><Relationship Id="rId8" Type="http://schemas.openxmlformats.org/officeDocument/2006/relationships/tags" Target="../tags/tag844.xml"/><Relationship Id="rId13" Type="http://schemas.openxmlformats.org/officeDocument/2006/relationships/tags" Target="../tags/tag849.xml"/><Relationship Id="rId18" Type="http://schemas.openxmlformats.org/officeDocument/2006/relationships/tags" Target="../tags/tag854.xml"/><Relationship Id="rId3" Type="http://schemas.openxmlformats.org/officeDocument/2006/relationships/tags" Target="../tags/tag839.xml"/><Relationship Id="rId21" Type="http://schemas.openxmlformats.org/officeDocument/2006/relationships/tags" Target="../tags/tag857.xml"/><Relationship Id="rId7" Type="http://schemas.openxmlformats.org/officeDocument/2006/relationships/tags" Target="../tags/tag843.xml"/><Relationship Id="rId12" Type="http://schemas.openxmlformats.org/officeDocument/2006/relationships/tags" Target="../tags/tag848.xml"/><Relationship Id="rId17" Type="http://schemas.openxmlformats.org/officeDocument/2006/relationships/tags" Target="../tags/tag853.xml"/><Relationship Id="rId2" Type="http://schemas.openxmlformats.org/officeDocument/2006/relationships/tags" Target="../tags/tag838.xml"/><Relationship Id="rId16" Type="http://schemas.openxmlformats.org/officeDocument/2006/relationships/tags" Target="../tags/tag852.xml"/><Relationship Id="rId20" Type="http://schemas.openxmlformats.org/officeDocument/2006/relationships/tags" Target="../tags/tag856.xml"/><Relationship Id="rId1" Type="http://schemas.openxmlformats.org/officeDocument/2006/relationships/tags" Target="../tags/tag837.xml"/><Relationship Id="rId6" Type="http://schemas.openxmlformats.org/officeDocument/2006/relationships/tags" Target="../tags/tag842.xml"/><Relationship Id="rId11" Type="http://schemas.openxmlformats.org/officeDocument/2006/relationships/tags" Target="../tags/tag847.xml"/><Relationship Id="rId24" Type="http://schemas.openxmlformats.org/officeDocument/2006/relationships/image" Target="../media/image64.jpg"/><Relationship Id="rId5" Type="http://schemas.openxmlformats.org/officeDocument/2006/relationships/tags" Target="../tags/tag841.xml"/><Relationship Id="rId15" Type="http://schemas.openxmlformats.org/officeDocument/2006/relationships/tags" Target="../tags/tag851.xml"/><Relationship Id="rId23" Type="http://schemas.openxmlformats.org/officeDocument/2006/relationships/slideLayout" Target="../slideLayouts/slideLayout2.xml"/><Relationship Id="rId10" Type="http://schemas.openxmlformats.org/officeDocument/2006/relationships/tags" Target="../tags/tag846.xml"/><Relationship Id="rId19" Type="http://schemas.openxmlformats.org/officeDocument/2006/relationships/tags" Target="../tags/tag855.xml"/><Relationship Id="rId4" Type="http://schemas.openxmlformats.org/officeDocument/2006/relationships/tags" Target="../tags/tag840.xml"/><Relationship Id="rId9" Type="http://schemas.openxmlformats.org/officeDocument/2006/relationships/tags" Target="../tags/tag845.xml"/><Relationship Id="rId14" Type="http://schemas.openxmlformats.org/officeDocument/2006/relationships/tags" Target="../tags/tag850.xml"/><Relationship Id="rId22" Type="http://schemas.openxmlformats.org/officeDocument/2006/relationships/tags" Target="../tags/tag858.xml"/></Relationships>
</file>

<file path=ppt/slides/_rels/slide101.xml.rels><?xml version="1.0" encoding="UTF-8" standalone="yes"?>
<Relationships xmlns="http://schemas.openxmlformats.org/package/2006/relationships"><Relationship Id="rId8" Type="http://schemas.openxmlformats.org/officeDocument/2006/relationships/tags" Target="../tags/tag866.xml"/><Relationship Id="rId13" Type="http://schemas.openxmlformats.org/officeDocument/2006/relationships/tags" Target="../tags/tag871.xml"/><Relationship Id="rId3" Type="http://schemas.openxmlformats.org/officeDocument/2006/relationships/tags" Target="../tags/tag861.xml"/><Relationship Id="rId7" Type="http://schemas.openxmlformats.org/officeDocument/2006/relationships/tags" Target="../tags/tag865.xml"/><Relationship Id="rId12" Type="http://schemas.openxmlformats.org/officeDocument/2006/relationships/tags" Target="../tags/tag870.xml"/><Relationship Id="rId2" Type="http://schemas.openxmlformats.org/officeDocument/2006/relationships/tags" Target="../tags/tag860.xml"/><Relationship Id="rId1" Type="http://schemas.openxmlformats.org/officeDocument/2006/relationships/tags" Target="../tags/tag859.xml"/><Relationship Id="rId6" Type="http://schemas.openxmlformats.org/officeDocument/2006/relationships/tags" Target="../tags/tag864.xml"/><Relationship Id="rId11" Type="http://schemas.openxmlformats.org/officeDocument/2006/relationships/tags" Target="../tags/tag869.xml"/><Relationship Id="rId5" Type="http://schemas.openxmlformats.org/officeDocument/2006/relationships/tags" Target="../tags/tag863.xml"/><Relationship Id="rId10" Type="http://schemas.openxmlformats.org/officeDocument/2006/relationships/tags" Target="../tags/tag868.xml"/><Relationship Id="rId4" Type="http://schemas.openxmlformats.org/officeDocument/2006/relationships/tags" Target="../tags/tag862.xml"/><Relationship Id="rId9" Type="http://schemas.openxmlformats.org/officeDocument/2006/relationships/tags" Target="../tags/tag867.xml"/><Relationship Id="rId1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tags" Target="../tags/tag874.xml"/><Relationship Id="rId2" Type="http://schemas.openxmlformats.org/officeDocument/2006/relationships/tags" Target="../tags/tag873.xml"/><Relationship Id="rId1" Type="http://schemas.openxmlformats.org/officeDocument/2006/relationships/tags" Target="../tags/tag872.xml"/><Relationship Id="rId6" Type="http://schemas.openxmlformats.org/officeDocument/2006/relationships/slideLayout" Target="../slideLayouts/slideLayout4.xml"/><Relationship Id="rId5" Type="http://schemas.openxmlformats.org/officeDocument/2006/relationships/tags" Target="../tags/tag876.xml"/><Relationship Id="rId4" Type="http://schemas.openxmlformats.org/officeDocument/2006/relationships/tags" Target="../tags/tag875.xml"/></Relationships>
</file>

<file path=ppt/slides/_rels/slide103.xml.rels><?xml version="1.0" encoding="UTF-8" standalone="yes"?>
<Relationships xmlns="http://schemas.openxmlformats.org/package/2006/relationships"><Relationship Id="rId8" Type="http://schemas.openxmlformats.org/officeDocument/2006/relationships/tags" Target="../tags/tag884.xml"/><Relationship Id="rId13" Type="http://schemas.openxmlformats.org/officeDocument/2006/relationships/tags" Target="../tags/tag889.xml"/><Relationship Id="rId3" Type="http://schemas.openxmlformats.org/officeDocument/2006/relationships/tags" Target="../tags/tag879.xml"/><Relationship Id="rId7" Type="http://schemas.openxmlformats.org/officeDocument/2006/relationships/tags" Target="../tags/tag883.xml"/><Relationship Id="rId12" Type="http://schemas.openxmlformats.org/officeDocument/2006/relationships/tags" Target="../tags/tag888.xml"/><Relationship Id="rId2" Type="http://schemas.openxmlformats.org/officeDocument/2006/relationships/tags" Target="../tags/tag878.xml"/><Relationship Id="rId16" Type="http://schemas.openxmlformats.org/officeDocument/2006/relationships/slideLayout" Target="../slideLayouts/slideLayout2.xml"/><Relationship Id="rId1" Type="http://schemas.openxmlformats.org/officeDocument/2006/relationships/tags" Target="../tags/tag877.xml"/><Relationship Id="rId6" Type="http://schemas.openxmlformats.org/officeDocument/2006/relationships/tags" Target="../tags/tag882.xml"/><Relationship Id="rId11" Type="http://schemas.openxmlformats.org/officeDocument/2006/relationships/tags" Target="../tags/tag887.xml"/><Relationship Id="rId5" Type="http://schemas.openxmlformats.org/officeDocument/2006/relationships/tags" Target="../tags/tag881.xml"/><Relationship Id="rId15" Type="http://schemas.openxmlformats.org/officeDocument/2006/relationships/tags" Target="../tags/tag891.xml"/><Relationship Id="rId10" Type="http://schemas.openxmlformats.org/officeDocument/2006/relationships/tags" Target="../tags/tag886.xml"/><Relationship Id="rId4" Type="http://schemas.openxmlformats.org/officeDocument/2006/relationships/tags" Target="../tags/tag880.xml"/><Relationship Id="rId9" Type="http://schemas.openxmlformats.org/officeDocument/2006/relationships/tags" Target="../tags/tag885.xml"/><Relationship Id="rId14" Type="http://schemas.openxmlformats.org/officeDocument/2006/relationships/tags" Target="../tags/tag890.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3.xml"/><Relationship Id="rId1" Type="http://schemas.openxmlformats.org/officeDocument/2006/relationships/tags" Target="../tags/tag89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5.xml"/><Relationship Id="rId1" Type="http://schemas.openxmlformats.org/officeDocument/2006/relationships/tags" Target="../tags/tag894.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7.xml"/><Relationship Id="rId1" Type="http://schemas.openxmlformats.org/officeDocument/2006/relationships/tags" Target="../tags/tag896.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9.xml"/><Relationship Id="rId1" Type="http://schemas.openxmlformats.org/officeDocument/2006/relationships/tags" Target="../tags/tag898.xml"/></Relationships>
</file>

<file path=ppt/slides/_rels/slide108.xml.rels><?xml version="1.0" encoding="UTF-8" standalone="yes"?>
<Relationships xmlns="http://schemas.openxmlformats.org/package/2006/relationships"><Relationship Id="rId3" Type="http://schemas.openxmlformats.org/officeDocument/2006/relationships/tags" Target="../tags/tag902.xml"/><Relationship Id="rId2" Type="http://schemas.openxmlformats.org/officeDocument/2006/relationships/tags" Target="../tags/tag901.xml"/><Relationship Id="rId1" Type="http://schemas.openxmlformats.org/officeDocument/2006/relationships/tags" Target="../tags/tag900.xml"/><Relationship Id="rId6" Type="http://schemas.openxmlformats.org/officeDocument/2006/relationships/slideLayout" Target="../slideLayouts/slideLayout2.xml"/><Relationship Id="rId5" Type="http://schemas.openxmlformats.org/officeDocument/2006/relationships/tags" Target="../tags/tag904.xml"/><Relationship Id="rId4" Type="http://schemas.openxmlformats.org/officeDocument/2006/relationships/tags" Target="../tags/tag903.xml"/></Relationships>
</file>

<file path=ppt/slides/_rels/slide109.xml.rels><?xml version="1.0" encoding="UTF-8" standalone="yes"?>
<Relationships xmlns="http://schemas.openxmlformats.org/package/2006/relationships"><Relationship Id="rId3" Type="http://schemas.openxmlformats.org/officeDocument/2006/relationships/tags" Target="../tags/tag907.xml"/><Relationship Id="rId7" Type="http://schemas.openxmlformats.org/officeDocument/2006/relationships/slideLayout" Target="../slideLayouts/slideLayout2.xml"/><Relationship Id="rId2" Type="http://schemas.openxmlformats.org/officeDocument/2006/relationships/tags" Target="../tags/tag906.xml"/><Relationship Id="rId1" Type="http://schemas.openxmlformats.org/officeDocument/2006/relationships/tags" Target="../tags/tag905.xml"/><Relationship Id="rId6" Type="http://schemas.openxmlformats.org/officeDocument/2006/relationships/tags" Target="../tags/tag910.xml"/><Relationship Id="rId5" Type="http://schemas.openxmlformats.org/officeDocument/2006/relationships/tags" Target="../tags/tag909.xml"/><Relationship Id="rId4" Type="http://schemas.openxmlformats.org/officeDocument/2006/relationships/tags" Target="../tags/tag9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tags" Target="../tags/tag918.xml"/><Relationship Id="rId3" Type="http://schemas.openxmlformats.org/officeDocument/2006/relationships/tags" Target="../tags/tag913.xml"/><Relationship Id="rId7" Type="http://schemas.openxmlformats.org/officeDocument/2006/relationships/tags" Target="../tags/tag917.xml"/><Relationship Id="rId2" Type="http://schemas.openxmlformats.org/officeDocument/2006/relationships/tags" Target="../tags/tag912.xml"/><Relationship Id="rId1" Type="http://schemas.openxmlformats.org/officeDocument/2006/relationships/tags" Target="../tags/tag911.xml"/><Relationship Id="rId6" Type="http://schemas.openxmlformats.org/officeDocument/2006/relationships/tags" Target="../tags/tag916.xml"/><Relationship Id="rId5" Type="http://schemas.openxmlformats.org/officeDocument/2006/relationships/tags" Target="../tags/tag915.xml"/><Relationship Id="rId10" Type="http://schemas.openxmlformats.org/officeDocument/2006/relationships/notesSlide" Target="../notesSlides/notesSlide56.xml"/><Relationship Id="rId4" Type="http://schemas.openxmlformats.org/officeDocument/2006/relationships/tags" Target="../tags/tag914.xml"/><Relationship Id="rId9"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tags" Target="../tags/tag921.xml"/><Relationship Id="rId2" Type="http://schemas.openxmlformats.org/officeDocument/2006/relationships/tags" Target="../tags/tag920.xml"/><Relationship Id="rId1" Type="http://schemas.openxmlformats.org/officeDocument/2006/relationships/tags" Target="../tags/tag919.xml"/><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tags" Target="../tags/tag92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4.xml"/><Relationship Id="rId1" Type="http://schemas.openxmlformats.org/officeDocument/2006/relationships/tags" Target="../tags/tag92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6.xml"/><Relationship Id="rId1" Type="http://schemas.openxmlformats.org/officeDocument/2006/relationships/tags" Target="../tags/tag925.xml"/></Relationships>
</file>

<file path=ppt/slides/_rels/slide114.xml.rels><?xml version="1.0" encoding="UTF-8" standalone="yes"?>
<Relationships xmlns="http://schemas.openxmlformats.org/package/2006/relationships"><Relationship Id="rId3" Type="http://schemas.openxmlformats.org/officeDocument/2006/relationships/tags" Target="../tags/tag929.xml"/><Relationship Id="rId2" Type="http://schemas.openxmlformats.org/officeDocument/2006/relationships/tags" Target="../tags/tag928.xml"/><Relationship Id="rId1" Type="http://schemas.openxmlformats.org/officeDocument/2006/relationships/tags" Target="../tags/tag927.xml"/><Relationship Id="rId5" Type="http://schemas.openxmlformats.org/officeDocument/2006/relationships/image" Target="../media/image65.jpeg"/><Relationship Id="rId4"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tags" Target="../tags/tag932.xml"/><Relationship Id="rId2" Type="http://schemas.openxmlformats.org/officeDocument/2006/relationships/tags" Target="../tags/tag931.xml"/><Relationship Id="rId1" Type="http://schemas.openxmlformats.org/officeDocument/2006/relationships/tags" Target="../tags/tag930.xml"/><Relationship Id="rId4"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tags" Target="../tags/tag935.xml"/><Relationship Id="rId2" Type="http://schemas.openxmlformats.org/officeDocument/2006/relationships/tags" Target="../tags/tag934.xml"/><Relationship Id="rId1" Type="http://schemas.openxmlformats.org/officeDocument/2006/relationships/tags" Target="../tags/tag933.xml"/><Relationship Id="rId4"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tags" Target="../tags/tag936.xml"/><Relationship Id="rId5" Type="http://schemas.openxmlformats.org/officeDocument/2006/relationships/slideLayout" Target="../slideLayouts/slideLayout2.xml"/><Relationship Id="rId4" Type="http://schemas.openxmlformats.org/officeDocument/2006/relationships/tags" Target="../tags/tag939.xml"/></Relationships>
</file>

<file path=ppt/slides/_rels/slide118.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tags" Target="../tags/tag940.xml"/><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tags" Target="../tags/tag945.xml"/><Relationship Id="rId2" Type="http://schemas.openxmlformats.org/officeDocument/2006/relationships/tags" Target="../tags/tag944.xml"/><Relationship Id="rId1" Type="http://schemas.openxmlformats.org/officeDocument/2006/relationships/tags" Target="../tags/tag943.xml"/><Relationship Id="rId5" Type="http://schemas.openxmlformats.org/officeDocument/2006/relationships/slideLayout" Target="../slideLayouts/slideLayout2.xml"/><Relationship Id="rId4" Type="http://schemas.openxmlformats.org/officeDocument/2006/relationships/tags" Target="../tags/tag9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8.xml"/><Relationship Id="rId1" Type="http://schemas.openxmlformats.org/officeDocument/2006/relationships/tags" Target="../tags/tag947.xml"/></Relationships>
</file>

<file path=ppt/slides/_rels/slide121.xml.rels><?xml version="1.0" encoding="UTF-8" standalone="yes"?>
<Relationships xmlns="http://schemas.openxmlformats.org/package/2006/relationships"><Relationship Id="rId3" Type="http://schemas.openxmlformats.org/officeDocument/2006/relationships/tags" Target="../tags/tag951.xml"/><Relationship Id="rId2" Type="http://schemas.openxmlformats.org/officeDocument/2006/relationships/tags" Target="../tags/tag950.xml"/><Relationship Id="rId1" Type="http://schemas.openxmlformats.org/officeDocument/2006/relationships/tags" Target="../tags/tag949.xml"/><Relationship Id="rId5" Type="http://schemas.openxmlformats.org/officeDocument/2006/relationships/slideLayout" Target="../slideLayouts/slideLayout4.xml"/><Relationship Id="rId4" Type="http://schemas.openxmlformats.org/officeDocument/2006/relationships/tags" Target="../tags/tag952.xml"/></Relationships>
</file>

<file path=ppt/slides/_rels/slide122.xml.rels><?xml version="1.0" encoding="UTF-8" standalone="yes"?>
<Relationships xmlns="http://schemas.openxmlformats.org/package/2006/relationships"><Relationship Id="rId3" Type="http://schemas.openxmlformats.org/officeDocument/2006/relationships/tags" Target="../tags/tag955.xml"/><Relationship Id="rId7" Type="http://schemas.openxmlformats.org/officeDocument/2006/relationships/slideLayout" Target="../slideLayouts/slideLayout4.xml"/><Relationship Id="rId2" Type="http://schemas.openxmlformats.org/officeDocument/2006/relationships/tags" Target="../tags/tag954.xml"/><Relationship Id="rId1" Type="http://schemas.openxmlformats.org/officeDocument/2006/relationships/tags" Target="../tags/tag953.xml"/><Relationship Id="rId6" Type="http://schemas.openxmlformats.org/officeDocument/2006/relationships/tags" Target="../tags/tag958.xml"/><Relationship Id="rId5" Type="http://schemas.openxmlformats.org/officeDocument/2006/relationships/tags" Target="../tags/tag957.xml"/><Relationship Id="rId4" Type="http://schemas.openxmlformats.org/officeDocument/2006/relationships/tags" Target="../tags/tag956.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0.xml"/><Relationship Id="rId1" Type="http://schemas.openxmlformats.org/officeDocument/2006/relationships/tags" Target="../tags/tag959.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2.xml"/><Relationship Id="rId1" Type="http://schemas.openxmlformats.org/officeDocument/2006/relationships/tags" Target="../tags/tag961.xml"/></Relationships>
</file>

<file path=ppt/slides/_rels/slide125.xml.rels><?xml version="1.0" encoding="UTF-8" standalone="yes"?>
<Relationships xmlns="http://schemas.openxmlformats.org/package/2006/relationships"><Relationship Id="rId3" Type="http://schemas.openxmlformats.org/officeDocument/2006/relationships/tags" Target="../tags/tag965.xml"/><Relationship Id="rId2" Type="http://schemas.openxmlformats.org/officeDocument/2006/relationships/tags" Target="../tags/tag964.xml"/><Relationship Id="rId1" Type="http://schemas.openxmlformats.org/officeDocument/2006/relationships/tags" Target="../tags/tag963.xml"/><Relationship Id="rId5" Type="http://schemas.openxmlformats.org/officeDocument/2006/relationships/notesSlide" Target="../notesSlides/notesSlide58.xml"/><Relationship Id="rId4"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7.xml"/><Relationship Id="rId1" Type="http://schemas.openxmlformats.org/officeDocument/2006/relationships/tags" Target="../tags/tag966.xml"/></Relationships>
</file>

<file path=ppt/slides/_rels/slide127.xml.rels><?xml version="1.0" encoding="UTF-8" standalone="yes"?>
<Relationships xmlns="http://schemas.openxmlformats.org/package/2006/relationships"><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tags" Target="../tags/tag968.xml"/><Relationship Id="rId5" Type="http://schemas.openxmlformats.org/officeDocument/2006/relationships/slideLayout" Target="../slideLayouts/slideLayout4.xml"/><Relationship Id="rId4" Type="http://schemas.openxmlformats.org/officeDocument/2006/relationships/tags" Target="../tags/tag971.xml"/></Relationships>
</file>

<file path=ppt/slides/_rels/slide128.xml.rels><?xml version="1.0" encoding="UTF-8" standalone="yes"?>
<Relationships xmlns="http://schemas.openxmlformats.org/package/2006/relationships"><Relationship Id="rId3" Type="http://schemas.openxmlformats.org/officeDocument/2006/relationships/tags" Target="../tags/tag974.xml"/><Relationship Id="rId2" Type="http://schemas.openxmlformats.org/officeDocument/2006/relationships/tags" Target="../tags/tag973.xml"/><Relationship Id="rId1" Type="http://schemas.openxmlformats.org/officeDocument/2006/relationships/tags" Target="../tags/tag972.xml"/><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6.xml"/><Relationship Id="rId1" Type="http://schemas.openxmlformats.org/officeDocument/2006/relationships/tags" Target="../tags/tag975.xml"/><Relationship Id="rId4" Type="http://schemas.openxmlformats.org/officeDocument/2006/relationships/notesSlide" Target="../notesSlides/notesSlide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tags" Target="../tags/tag984.xml"/><Relationship Id="rId13" Type="http://schemas.openxmlformats.org/officeDocument/2006/relationships/tags" Target="../tags/tag989.xml"/><Relationship Id="rId3" Type="http://schemas.openxmlformats.org/officeDocument/2006/relationships/tags" Target="../tags/tag979.xml"/><Relationship Id="rId7" Type="http://schemas.openxmlformats.org/officeDocument/2006/relationships/tags" Target="../tags/tag983.xml"/><Relationship Id="rId12" Type="http://schemas.openxmlformats.org/officeDocument/2006/relationships/tags" Target="../tags/tag988.xml"/><Relationship Id="rId2" Type="http://schemas.openxmlformats.org/officeDocument/2006/relationships/tags" Target="../tags/tag978.xml"/><Relationship Id="rId1" Type="http://schemas.openxmlformats.org/officeDocument/2006/relationships/tags" Target="../tags/tag977.xml"/><Relationship Id="rId6" Type="http://schemas.openxmlformats.org/officeDocument/2006/relationships/tags" Target="../tags/tag982.xml"/><Relationship Id="rId11" Type="http://schemas.openxmlformats.org/officeDocument/2006/relationships/tags" Target="../tags/tag987.xml"/><Relationship Id="rId5" Type="http://schemas.openxmlformats.org/officeDocument/2006/relationships/tags" Target="../tags/tag981.xml"/><Relationship Id="rId15" Type="http://schemas.openxmlformats.org/officeDocument/2006/relationships/slideLayout" Target="../slideLayouts/slideLayout2.xml"/><Relationship Id="rId10" Type="http://schemas.openxmlformats.org/officeDocument/2006/relationships/tags" Target="../tags/tag986.xml"/><Relationship Id="rId4" Type="http://schemas.openxmlformats.org/officeDocument/2006/relationships/tags" Target="../tags/tag980.xml"/><Relationship Id="rId9" Type="http://schemas.openxmlformats.org/officeDocument/2006/relationships/tags" Target="../tags/tag985.xml"/><Relationship Id="rId14" Type="http://schemas.openxmlformats.org/officeDocument/2006/relationships/tags" Target="../tags/tag990.xml"/></Relationships>
</file>

<file path=ppt/slides/_rels/slide148.xml.rels><?xml version="1.0" encoding="UTF-8" standalone="yes"?>
<Relationships xmlns="http://schemas.openxmlformats.org/package/2006/relationships"><Relationship Id="rId8" Type="http://schemas.openxmlformats.org/officeDocument/2006/relationships/tags" Target="../tags/tag998.xml"/><Relationship Id="rId3" Type="http://schemas.openxmlformats.org/officeDocument/2006/relationships/tags" Target="../tags/tag993.xml"/><Relationship Id="rId7" Type="http://schemas.openxmlformats.org/officeDocument/2006/relationships/tags" Target="../tags/tag997.xml"/><Relationship Id="rId2" Type="http://schemas.openxmlformats.org/officeDocument/2006/relationships/tags" Target="../tags/tag992.xml"/><Relationship Id="rId1" Type="http://schemas.openxmlformats.org/officeDocument/2006/relationships/tags" Target="../tags/tag991.xml"/><Relationship Id="rId6" Type="http://schemas.openxmlformats.org/officeDocument/2006/relationships/tags" Target="../tags/tag996.xml"/><Relationship Id="rId11" Type="http://schemas.openxmlformats.org/officeDocument/2006/relationships/notesSlide" Target="../notesSlides/notesSlide62.xml"/><Relationship Id="rId5" Type="http://schemas.openxmlformats.org/officeDocument/2006/relationships/tags" Target="../tags/tag995.xml"/><Relationship Id="rId10" Type="http://schemas.openxmlformats.org/officeDocument/2006/relationships/slideLayout" Target="../slideLayouts/slideLayout2.xml"/><Relationship Id="rId4" Type="http://schemas.openxmlformats.org/officeDocument/2006/relationships/tags" Target="../tags/tag994.xml"/><Relationship Id="rId9" Type="http://schemas.openxmlformats.org/officeDocument/2006/relationships/tags" Target="../tags/tag999.xml"/></Relationships>
</file>

<file path=ppt/slides/_rels/slide149.xml.rels><?xml version="1.0" encoding="UTF-8" standalone="yes"?>
<Relationships xmlns="http://schemas.openxmlformats.org/package/2006/relationships"><Relationship Id="rId3" Type="http://schemas.openxmlformats.org/officeDocument/2006/relationships/tags" Target="../tags/tag1002.xml"/><Relationship Id="rId2" Type="http://schemas.openxmlformats.org/officeDocument/2006/relationships/tags" Target="../tags/tag1001.xml"/><Relationship Id="rId1" Type="http://schemas.openxmlformats.org/officeDocument/2006/relationships/tags" Target="../tags/tag100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tags" Target="../tags/tag1005.xml"/><Relationship Id="rId2" Type="http://schemas.openxmlformats.org/officeDocument/2006/relationships/tags" Target="../tags/tag1004.xml"/><Relationship Id="rId1" Type="http://schemas.openxmlformats.org/officeDocument/2006/relationships/tags" Target="../tags/tag1003.xml"/><Relationship Id="rId4"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tags" Target="../tags/tag1008.xml"/><Relationship Id="rId2" Type="http://schemas.openxmlformats.org/officeDocument/2006/relationships/tags" Target="../tags/tag1007.xml"/><Relationship Id="rId1" Type="http://schemas.openxmlformats.org/officeDocument/2006/relationships/tags" Target="../tags/tag1006.xml"/><Relationship Id="rId5" Type="http://schemas.openxmlformats.org/officeDocument/2006/relationships/notesSlide" Target="../notesSlides/notesSlide63.xml"/><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tags" Target="../tags/tag1011.xml"/><Relationship Id="rId2" Type="http://schemas.openxmlformats.org/officeDocument/2006/relationships/tags" Target="../tags/tag1010.xml"/><Relationship Id="rId1" Type="http://schemas.openxmlformats.org/officeDocument/2006/relationships/tags" Target="../tags/tag1009.xml"/><Relationship Id="rId5" Type="http://schemas.openxmlformats.org/officeDocument/2006/relationships/slideLayout" Target="../slideLayouts/slideLayout2.xml"/><Relationship Id="rId4" Type="http://schemas.openxmlformats.org/officeDocument/2006/relationships/tags" Target="../tags/tag1012.xml"/></Relationships>
</file>

<file path=ppt/slides/_rels/slide153.xml.rels><?xml version="1.0" encoding="UTF-8" standalone="yes"?>
<Relationships xmlns="http://schemas.openxmlformats.org/package/2006/relationships"><Relationship Id="rId3" Type="http://schemas.openxmlformats.org/officeDocument/2006/relationships/tags" Target="../tags/tag1015.xml"/><Relationship Id="rId2" Type="http://schemas.openxmlformats.org/officeDocument/2006/relationships/tags" Target="../tags/tag1014.xml"/><Relationship Id="rId1" Type="http://schemas.openxmlformats.org/officeDocument/2006/relationships/tags" Target="../tags/tag1013.xml"/><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tags" Target="../tags/tag1018.xml"/><Relationship Id="rId2" Type="http://schemas.openxmlformats.org/officeDocument/2006/relationships/tags" Target="../tags/tag1017.xml"/><Relationship Id="rId1" Type="http://schemas.openxmlformats.org/officeDocument/2006/relationships/tags" Target="../tags/tag1016.xml"/><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tags" Target="../tags/tag1026.xml"/><Relationship Id="rId3" Type="http://schemas.openxmlformats.org/officeDocument/2006/relationships/tags" Target="../tags/tag1021.xml"/><Relationship Id="rId7" Type="http://schemas.openxmlformats.org/officeDocument/2006/relationships/tags" Target="../tags/tag1025.xml"/><Relationship Id="rId2" Type="http://schemas.openxmlformats.org/officeDocument/2006/relationships/tags" Target="../tags/tag1020.xml"/><Relationship Id="rId1" Type="http://schemas.openxmlformats.org/officeDocument/2006/relationships/tags" Target="../tags/tag1019.xml"/><Relationship Id="rId6" Type="http://schemas.openxmlformats.org/officeDocument/2006/relationships/tags" Target="../tags/tag1024.xml"/><Relationship Id="rId5" Type="http://schemas.openxmlformats.org/officeDocument/2006/relationships/tags" Target="../tags/tag1023.xml"/><Relationship Id="rId10" Type="http://schemas.openxmlformats.org/officeDocument/2006/relationships/slideLayout" Target="../slideLayouts/slideLayout2.xml"/><Relationship Id="rId4" Type="http://schemas.openxmlformats.org/officeDocument/2006/relationships/tags" Target="../tags/tag1022.xml"/><Relationship Id="rId9" Type="http://schemas.openxmlformats.org/officeDocument/2006/relationships/tags" Target="../tags/tag1027.xml"/></Relationships>
</file>

<file path=ppt/slides/_rels/slide156.xml.rels><?xml version="1.0" encoding="UTF-8" standalone="yes"?>
<Relationships xmlns="http://schemas.openxmlformats.org/package/2006/relationships"><Relationship Id="rId3" Type="http://schemas.openxmlformats.org/officeDocument/2006/relationships/tags" Target="../tags/tag1030.xml"/><Relationship Id="rId2" Type="http://schemas.openxmlformats.org/officeDocument/2006/relationships/tags" Target="../tags/tag1029.xml"/><Relationship Id="rId1" Type="http://schemas.openxmlformats.org/officeDocument/2006/relationships/tags" Target="../tags/tag1028.xml"/><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tags" Target="../tags/tag1033.xml"/><Relationship Id="rId2" Type="http://schemas.openxmlformats.org/officeDocument/2006/relationships/tags" Target="../tags/tag1032.xml"/><Relationship Id="rId1" Type="http://schemas.openxmlformats.org/officeDocument/2006/relationships/tags" Target="../tags/tag1031.xml"/><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1036.xml"/><Relationship Id="rId2" Type="http://schemas.openxmlformats.org/officeDocument/2006/relationships/tags" Target="../tags/tag1035.xml"/><Relationship Id="rId1" Type="http://schemas.openxmlformats.org/officeDocument/2006/relationships/tags" Target="../tags/tag1034.xml"/><Relationship Id="rId5" Type="http://schemas.openxmlformats.org/officeDocument/2006/relationships/notesSlide" Target="../notesSlides/notesSlide64.xml"/><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tags" Target="../tags/tag1039.xml"/><Relationship Id="rId2" Type="http://schemas.openxmlformats.org/officeDocument/2006/relationships/tags" Target="../tags/tag1038.xml"/><Relationship Id="rId1" Type="http://schemas.openxmlformats.org/officeDocument/2006/relationships/tags" Target="../tags/tag1037.xml"/><Relationship Id="rId5" Type="http://schemas.openxmlformats.org/officeDocument/2006/relationships/notesSlide" Target="../notesSlides/notesSlide6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tags" Target="../tags/tag1042.xml"/><Relationship Id="rId2" Type="http://schemas.openxmlformats.org/officeDocument/2006/relationships/tags" Target="../tags/tag1041.xml"/><Relationship Id="rId1" Type="http://schemas.openxmlformats.org/officeDocument/2006/relationships/tags" Target="../tags/tag1040.xml"/><Relationship Id="rId4"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tags" Target="../tags/tag1045.xml"/><Relationship Id="rId2" Type="http://schemas.openxmlformats.org/officeDocument/2006/relationships/tags" Target="../tags/tag1044.xml"/><Relationship Id="rId1" Type="http://schemas.openxmlformats.org/officeDocument/2006/relationships/tags" Target="../tags/tag104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ontinuum.io/download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51.png"/><Relationship Id="rId4"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57.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_rels/slide5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tags" Target="../tags/tag87.xml"/><Relationship Id="rId3" Type="http://schemas.openxmlformats.org/officeDocument/2006/relationships/tags" Target="../tags/tag64.xml"/><Relationship Id="rId21" Type="http://schemas.openxmlformats.org/officeDocument/2006/relationships/tags" Target="../tags/tag82.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81.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tags" Target="../tags/tag85.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tags" Target="../tags/tag102.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jpg"/><Relationship Id="rId18" Type="http://schemas.openxmlformats.org/officeDocument/2006/relationships/image" Target="../media/image8.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jpg"/><Relationship Id="rId17" Type="http://schemas.openxmlformats.org/officeDocument/2006/relationships/image" Target="../media/image7.jpg"/><Relationship Id="rId2" Type="http://schemas.openxmlformats.org/officeDocument/2006/relationships/tags" Target="../tags/tag2.xml"/><Relationship Id="rId16" Type="http://schemas.openxmlformats.org/officeDocument/2006/relationships/image" Target="../media/image6.jp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image" Target="../media/image5.jp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slideLayout" Target="../slideLayouts/slideLayout2.xml"/><Relationship Id="rId4" Type="http://schemas.openxmlformats.org/officeDocument/2006/relationships/tags" Target="../tags/tag112.xml"/></Relationships>
</file>

<file path=ppt/slides/_rels/slide61.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notesSlide" Target="../notesSlides/notesSlide3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Layout" Target="../slideLayouts/slideLayout2.xml"/><Relationship Id="rId5" Type="http://schemas.openxmlformats.org/officeDocument/2006/relationships/tags" Target="../tags/tag125.xml"/><Relationship Id="rId4" Type="http://schemas.openxmlformats.org/officeDocument/2006/relationships/tags" Target="../tags/tag124.xml"/></Relationships>
</file>

<file path=ppt/slides/_rels/slide6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tags" Target="../tags/tag136.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9"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slideLayout" Target="../slideLayouts/slideLayout2.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5" Type="http://schemas.openxmlformats.org/officeDocument/2006/relationships/tags" Target="../tags/tag149.xml"/><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s>
</file>

<file path=ppt/slides/_rels/slide67.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notesSlide" Target="../notesSlides/notesSlide33.xml"/></Relationships>
</file>

<file path=ppt/slides/_rels/slide6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notesSlide" Target="../notesSlides/notesSlide34.xml"/></Relationships>
</file>

<file path=ppt/slides/_rels/slide7.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14.xml"/></Relationships>
</file>

<file path=ppt/slides/_rels/slide70.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tags" Target="../tags/tag17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s>
</file>

<file path=ppt/slides/_rels/slide74.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193.xml"/></Relationships>
</file>

<file path=ppt/slides/_rels/slide77.xml.rels><?xml version="1.0" encoding="UTF-8" standalone="yes"?>
<Relationships xmlns="http://schemas.openxmlformats.org/package/2006/relationships"><Relationship Id="rId26" Type="http://schemas.openxmlformats.org/officeDocument/2006/relationships/tags" Target="../tags/tag219.xml"/><Relationship Id="rId21" Type="http://schemas.openxmlformats.org/officeDocument/2006/relationships/tags" Target="../tags/tag214.xml"/><Relationship Id="rId42" Type="http://schemas.openxmlformats.org/officeDocument/2006/relationships/tags" Target="../tags/tag235.xml"/><Relationship Id="rId47" Type="http://schemas.openxmlformats.org/officeDocument/2006/relationships/tags" Target="../tags/tag240.xml"/><Relationship Id="rId63" Type="http://schemas.openxmlformats.org/officeDocument/2006/relationships/tags" Target="../tags/tag256.xml"/><Relationship Id="rId68" Type="http://schemas.openxmlformats.org/officeDocument/2006/relationships/tags" Target="../tags/tag261.xml"/><Relationship Id="rId84" Type="http://schemas.openxmlformats.org/officeDocument/2006/relationships/tags" Target="../tags/tag277.xml"/><Relationship Id="rId89" Type="http://schemas.openxmlformats.org/officeDocument/2006/relationships/tags" Target="../tags/tag282.xml"/><Relationship Id="rId16" Type="http://schemas.openxmlformats.org/officeDocument/2006/relationships/tags" Target="../tags/tag209.xml"/><Relationship Id="rId11" Type="http://schemas.openxmlformats.org/officeDocument/2006/relationships/tags" Target="../tags/tag204.xml"/><Relationship Id="rId32" Type="http://schemas.openxmlformats.org/officeDocument/2006/relationships/tags" Target="../tags/tag225.xml"/><Relationship Id="rId37" Type="http://schemas.openxmlformats.org/officeDocument/2006/relationships/tags" Target="../tags/tag230.xml"/><Relationship Id="rId53" Type="http://schemas.openxmlformats.org/officeDocument/2006/relationships/tags" Target="../tags/tag246.xml"/><Relationship Id="rId58" Type="http://schemas.openxmlformats.org/officeDocument/2006/relationships/tags" Target="../tags/tag251.xml"/><Relationship Id="rId74" Type="http://schemas.openxmlformats.org/officeDocument/2006/relationships/tags" Target="../tags/tag267.xml"/><Relationship Id="rId79" Type="http://schemas.openxmlformats.org/officeDocument/2006/relationships/tags" Target="../tags/tag272.xml"/><Relationship Id="rId5" Type="http://schemas.openxmlformats.org/officeDocument/2006/relationships/tags" Target="../tags/tag198.xml"/><Relationship Id="rId90" Type="http://schemas.openxmlformats.org/officeDocument/2006/relationships/tags" Target="../tags/tag283.xml"/><Relationship Id="rId22" Type="http://schemas.openxmlformats.org/officeDocument/2006/relationships/tags" Target="../tags/tag215.xml"/><Relationship Id="rId27" Type="http://schemas.openxmlformats.org/officeDocument/2006/relationships/tags" Target="../tags/tag220.xml"/><Relationship Id="rId43" Type="http://schemas.openxmlformats.org/officeDocument/2006/relationships/tags" Target="../tags/tag236.xml"/><Relationship Id="rId48" Type="http://schemas.openxmlformats.org/officeDocument/2006/relationships/tags" Target="../tags/tag241.xml"/><Relationship Id="rId64" Type="http://schemas.openxmlformats.org/officeDocument/2006/relationships/tags" Target="../tags/tag257.xml"/><Relationship Id="rId69" Type="http://schemas.openxmlformats.org/officeDocument/2006/relationships/tags" Target="../tags/tag262.xml"/><Relationship Id="rId8" Type="http://schemas.openxmlformats.org/officeDocument/2006/relationships/tags" Target="../tags/tag201.xml"/><Relationship Id="rId51" Type="http://schemas.openxmlformats.org/officeDocument/2006/relationships/tags" Target="../tags/tag244.xml"/><Relationship Id="rId72" Type="http://schemas.openxmlformats.org/officeDocument/2006/relationships/tags" Target="../tags/tag265.xml"/><Relationship Id="rId80" Type="http://schemas.openxmlformats.org/officeDocument/2006/relationships/tags" Target="../tags/tag273.xml"/><Relationship Id="rId85" Type="http://schemas.openxmlformats.org/officeDocument/2006/relationships/tags" Target="../tags/tag278.xml"/><Relationship Id="rId93" Type="http://schemas.openxmlformats.org/officeDocument/2006/relationships/notesSlide" Target="../notesSlides/notesSlide38.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tags" Target="../tags/tag239.xml"/><Relationship Id="rId59" Type="http://schemas.openxmlformats.org/officeDocument/2006/relationships/tags" Target="../tags/tag252.xml"/><Relationship Id="rId67" Type="http://schemas.openxmlformats.org/officeDocument/2006/relationships/tags" Target="../tags/tag260.xml"/><Relationship Id="rId20" Type="http://schemas.openxmlformats.org/officeDocument/2006/relationships/tags" Target="../tags/tag213.xml"/><Relationship Id="rId41" Type="http://schemas.openxmlformats.org/officeDocument/2006/relationships/tags" Target="../tags/tag234.xml"/><Relationship Id="rId54" Type="http://schemas.openxmlformats.org/officeDocument/2006/relationships/tags" Target="../tags/tag247.xml"/><Relationship Id="rId62" Type="http://schemas.openxmlformats.org/officeDocument/2006/relationships/tags" Target="../tags/tag255.xml"/><Relationship Id="rId70" Type="http://schemas.openxmlformats.org/officeDocument/2006/relationships/tags" Target="../tags/tag263.xml"/><Relationship Id="rId75" Type="http://schemas.openxmlformats.org/officeDocument/2006/relationships/tags" Target="../tags/tag268.xml"/><Relationship Id="rId83" Type="http://schemas.openxmlformats.org/officeDocument/2006/relationships/tags" Target="../tags/tag276.xml"/><Relationship Id="rId88" Type="http://schemas.openxmlformats.org/officeDocument/2006/relationships/tags" Target="../tags/tag281.xml"/><Relationship Id="rId91" Type="http://schemas.openxmlformats.org/officeDocument/2006/relationships/tags" Target="../tags/tag284.xml"/><Relationship Id="rId1" Type="http://schemas.openxmlformats.org/officeDocument/2006/relationships/tags" Target="../tags/tag194.xml"/><Relationship Id="rId6" Type="http://schemas.openxmlformats.org/officeDocument/2006/relationships/tags" Target="../tags/tag199.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49" Type="http://schemas.openxmlformats.org/officeDocument/2006/relationships/tags" Target="../tags/tag242.xml"/><Relationship Id="rId57" Type="http://schemas.openxmlformats.org/officeDocument/2006/relationships/tags" Target="../tags/tag250.xml"/><Relationship Id="rId10" Type="http://schemas.openxmlformats.org/officeDocument/2006/relationships/tags" Target="../tags/tag203.xml"/><Relationship Id="rId31" Type="http://schemas.openxmlformats.org/officeDocument/2006/relationships/tags" Target="../tags/tag224.xml"/><Relationship Id="rId44" Type="http://schemas.openxmlformats.org/officeDocument/2006/relationships/tags" Target="../tags/tag237.xml"/><Relationship Id="rId52" Type="http://schemas.openxmlformats.org/officeDocument/2006/relationships/tags" Target="../tags/tag245.xml"/><Relationship Id="rId60" Type="http://schemas.openxmlformats.org/officeDocument/2006/relationships/tags" Target="../tags/tag253.xml"/><Relationship Id="rId65" Type="http://schemas.openxmlformats.org/officeDocument/2006/relationships/tags" Target="../tags/tag258.xml"/><Relationship Id="rId73" Type="http://schemas.openxmlformats.org/officeDocument/2006/relationships/tags" Target="../tags/tag266.xml"/><Relationship Id="rId78" Type="http://schemas.openxmlformats.org/officeDocument/2006/relationships/tags" Target="../tags/tag271.xml"/><Relationship Id="rId81" Type="http://schemas.openxmlformats.org/officeDocument/2006/relationships/tags" Target="../tags/tag274.xml"/><Relationship Id="rId86" Type="http://schemas.openxmlformats.org/officeDocument/2006/relationships/tags" Target="../tags/tag279.xml"/><Relationship Id="rId4" Type="http://schemas.openxmlformats.org/officeDocument/2006/relationships/tags" Target="../tags/tag197.xml"/><Relationship Id="rId9" Type="http://schemas.openxmlformats.org/officeDocument/2006/relationships/tags" Target="../tags/tag202.xml"/><Relationship Id="rId13" Type="http://schemas.openxmlformats.org/officeDocument/2006/relationships/tags" Target="../tags/tag206.xml"/><Relationship Id="rId18" Type="http://schemas.openxmlformats.org/officeDocument/2006/relationships/tags" Target="../tags/tag211.xml"/><Relationship Id="rId39" Type="http://schemas.openxmlformats.org/officeDocument/2006/relationships/tags" Target="../tags/tag232.xml"/><Relationship Id="rId34" Type="http://schemas.openxmlformats.org/officeDocument/2006/relationships/tags" Target="../tags/tag227.xml"/><Relationship Id="rId50" Type="http://schemas.openxmlformats.org/officeDocument/2006/relationships/tags" Target="../tags/tag243.xml"/><Relationship Id="rId55" Type="http://schemas.openxmlformats.org/officeDocument/2006/relationships/tags" Target="../tags/tag248.xml"/><Relationship Id="rId76" Type="http://schemas.openxmlformats.org/officeDocument/2006/relationships/tags" Target="../tags/tag269.xml"/><Relationship Id="rId7" Type="http://schemas.openxmlformats.org/officeDocument/2006/relationships/tags" Target="../tags/tag200.xml"/><Relationship Id="rId71" Type="http://schemas.openxmlformats.org/officeDocument/2006/relationships/tags" Target="../tags/tag264.xml"/><Relationship Id="rId92" Type="http://schemas.openxmlformats.org/officeDocument/2006/relationships/slideLayout" Target="../slideLayouts/slideLayout4.xml"/><Relationship Id="rId2" Type="http://schemas.openxmlformats.org/officeDocument/2006/relationships/tags" Target="../tags/tag195.xml"/><Relationship Id="rId29" Type="http://schemas.openxmlformats.org/officeDocument/2006/relationships/tags" Target="../tags/tag222.xml"/><Relationship Id="rId24" Type="http://schemas.openxmlformats.org/officeDocument/2006/relationships/tags" Target="../tags/tag217.xml"/><Relationship Id="rId40" Type="http://schemas.openxmlformats.org/officeDocument/2006/relationships/tags" Target="../tags/tag233.xml"/><Relationship Id="rId45" Type="http://schemas.openxmlformats.org/officeDocument/2006/relationships/tags" Target="../tags/tag238.xml"/><Relationship Id="rId66" Type="http://schemas.openxmlformats.org/officeDocument/2006/relationships/tags" Target="../tags/tag259.xml"/><Relationship Id="rId87" Type="http://schemas.openxmlformats.org/officeDocument/2006/relationships/tags" Target="../tags/tag280.xml"/><Relationship Id="rId61" Type="http://schemas.openxmlformats.org/officeDocument/2006/relationships/tags" Target="../tags/tag254.xml"/><Relationship Id="rId82" Type="http://schemas.openxmlformats.org/officeDocument/2006/relationships/tags" Target="../tags/tag275.xml"/><Relationship Id="rId19" Type="http://schemas.openxmlformats.org/officeDocument/2006/relationships/tags" Target="../tags/tag212.xml"/><Relationship Id="rId14" Type="http://schemas.openxmlformats.org/officeDocument/2006/relationships/tags" Target="../tags/tag207.xml"/><Relationship Id="rId30" Type="http://schemas.openxmlformats.org/officeDocument/2006/relationships/tags" Target="../tags/tag223.xml"/><Relationship Id="rId35" Type="http://schemas.openxmlformats.org/officeDocument/2006/relationships/tags" Target="../tags/tag228.xml"/><Relationship Id="rId56" Type="http://schemas.openxmlformats.org/officeDocument/2006/relationships/tags" Target="../tags/tag249.xml"/><Relationship Id="rId77" Type="http://schemas.openxmlformats.org/officeDocument/2006/relationships/tags" Target="../tags/tag270.xml"/></Relationships>
</file>

<file path=ppt/slides/_rels/slide78.xml.rels><?xml version="1.0" encoding="UTF-8" standalone="yes"?>
<Relationships xmlns="http://schemas.openxmlformats.org/package/2006/relationships"><Relationship Id="rId26" Type="http://schemas.openxmlformats.org/officeDocument/2006/relationships/tags" Target="../tags/tag310.xml"/><Relationship Id="rId21" Type="http://schemas.openxmlformats.org/officeDocument/2006/relationships/tags" Target="../tags/tag305.xml"/><Relationship Id="rId42" Type="http://schemas.openxmlformats.org/officeDocument/2006/relationships/tags" Target="../tags/tag326.xml"/><Relationship Id="rId47" Type="http://schemas.openxmlformats.org/officeDocument/2006/relationships/tags" Target="../tags/tag331.xml"/><Relationship Id="rId63" Type="http://schemas.openxmlformats.org/officeDocument/2006/relationships/tags" Target="../tags/tag347.xml"/><Relationship Id="rId68" Type="http://schemas.openxmlformats.org/officeDocument/2006/relationships/tags" Target="../tags/tag352.xml"/><Relationship Id="rId84" Type="http://schemas.openxmlformats.org/officeDocument/2006/relationships/tags" Target="../tags/tag368.xml"/><Relationship Id="rId89" Type="http://schemas.openxmlformats.org/officeDocument/2006/relationships/tags" Target="../tags/tag373.xml"/><Relationship Id="rId16" Type="http://schemas.openxmlformats.org/officeDocument/2006/relationships/tags" Target="../tags/tag300.xml"/><Relationship Id="rId11" Type="http://schemas.openxmlformats.org/officeDocument/2006/relationships/tags" Target="../tags/tag295.xml"/><Relationship Id="rId32" Type="http://schemas.openxmlformats.org/officeDocument/2006/relationships/tags" Target="../tags/tag316.xml"/><Relationship Id="rId37" Type="http://schemas.openxmlformats.org/officeDocument/2006/relationships/tags" Target="../tags/tag321.xml"/><Relationship Id="rId53" Type="http://schemas.openxmlformats.org/officeDocument/2006/relationships/tags" Target="../tags/tag337.xml"/><Relationship Id="rId58" Type="http://schemas.openxmlformats.org/officeDocument/2006/relationships/tags" Target="../tags/tag342.xml"/><Relationship Id="rId74" Type="http://schemas.openxmlformats.org/officeDocument/2006/relationships/tags" Target="../tags/tag358.xml"/><Relationship Id="rId79" Type="http://schemas.openxmlformats.org/officeDocument/2006/relationships/tags" Target="../tags/tag363.xml"/><Relationship Id="rId5" Type="http://schemas.openxmlformats.org/officeDocument/2006/relationships/tags" Target="../tags/tag289.xml"/><Relationship Id="rId90" Type="http://schemas.openxmlformats.org/officeDocument/2006/relationships/slideLayout" Target="../slideLayouts/slideLayout4.xml"/><Relationship Id="rId14" Type="http://schemas.openxmlformats.org/officeDocument/2006/relationships/tags" Target="../tags/tag298.xml"/><Relationship Id="rId22" Type="http://schemas.openxmlformats.org/officeDocument/2006/relationships/tags" Target="../tags/tag306.xml"/><Relationship Id="rId27" Type="http://schemas.openxmlformats.org/officeDocument/2006/relationships/tags" Target="../tags/tag311.xml"/><Relationship Id="rId30" Type="http://schemas.openxmlformats.org/officeDocument/2006/relationships/tags" Target="../tags/tag314.xml"/><Relationship Id="rId35" Type="http://schemas.openxmlformats.org/officeDocument/2006/relationships/tags" Target="../tags/tag319.xml"/><Relationship Id="rId43" Type="http://schemas.openxmlformats.org/officeDocument/2006/relationships/tags" Target="../tags/tag327.xml"/><Relationship Id="rId48" Type="http://schemas.openxmlformats.org/officeDocument/2006/relationships/tags" Target="../tags/tag332.xml"/><Relationship Id="rId56" Type="http://schemas.openxmlformats.org/officeDocument/2006/relationships/tags" Target="../tags/tag340.xml"/><Relationship Id="rId64" Type="http://schemas.openxmlformats.org/officeDocument/2006/relationships/tags" Target="../tags/tag348.xml"/><Relationship Id="rId69" Type="http://schemas.openxmlformats.org/officeDocument/2006/relationships/tags" Target="../tags/tag353.xml"/><Relationship Id="rId77" Type="http://schemas.openxmlformats.org/officeDocument/2006/relationships/tags" Target="../tags/tag361.xml"/><Relationship Id="rId8" Type="http://schemas.openxmlformats.org/officeDocument/2006/relationships/tags" Target="../tags/tag292.xml"/><Relationship Id="rId51" Type="http://schemas.openxmlformats.org/officeDocument/2006/relationships/tags" Target="../tags/tag335.xml"/><Relationship Id="rId72" Type="http://schemas.openxmlformats.org/officeDocument/2006/relationships/tags" Target="../tags/tag356.xml"/><Relationship Id="rId80" Type="http://schemas.openxmlformats.org/officeDocument/2006/relationships/tags" Target="../tags/tag364.xml"/><Relationship Id="rId85" Type="http://schemas.openxmlformats.org/officeDocument/2006/relationships/tags" Target="../tags/tag369.xml"/><Relationship Id="rId3" Type="http://schemas.openxmlformats.org/officeDocument/2006/relationships/tags" Target="../tags/tag287.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tags" Target="../tags/tag309.xml"/><Relationship Id="rId33" Type="http://schemas.openxmlformats.org/officeDocument/2006/relationships/tags" Target="../tags/tag317.xml"/><Relationship Id="rId38" Type="http://schemas.openxmlformats.org/officeDocument/2006/relationships/tags" Target="../tags/tag322.xml"/><Relationship Id="rId46" Type="http://schemas.openxmlformats.org/officeDocument/2006/relationships/tags" Target="../tags/tag330.xml"/><Relationship Id="rId59" Type="http://schemas.openxmlformats.org/officeDocument/2006/relationships/tags" Target="../tags/tag343.xml"/><Relationship Id="rId67" Type="http://schemas.openxmlformats.org/officeDocument/2006/relationships/tags" Target="../tags/tag351.xml"/><Relationship Id="rId20" Type="http://schemas.openxmlformats.org/officeDocument/2006/relationships/tags" Target="../tags/tag304.xml"/><Relationship Id="rId41" Type="http://schemas.openxmlformats.org/officeDocument/2006/relationships/tags" Target="../tags/tag325.xml"/><Relationship Id="rId54" Type="http://schemas.openxmlformats.org/officeDocument/2006/relationships/tags" Target="../tags/tag338.xml"/><Relationship Id="rId62" Type="http://schemas.openxmlformats.org/officeDocument/2006/relationships/tags" Target="../tags/tag346.xml"/><Relationship Id="rId70" Type="http://schemas.openxmlformats.org/officeDocument/2006/relationships/tags" Target="../tags/tag354.xml"/><Relationship Id="rId75" Type="http://schemas.openxmlformats.org/officeDocument/2006/relationships/tags" Target="../tags/tag359.xml"/><Relationship Id="rId83" Type="http://schemas.openxmlformats.org/officeDocument/2006/relationships/tags" Target="../tags/tag367.xml"/><Relationship Id="rId88" Type="http://schemas.openxmlformats.org/officeDocument/2006/relationships/tags" Target="../tags/tag372.xml"/><Relationship Id="rId91" Type="http://schemas.openxmlformats.org/officeDocument/2006/relationships/notesSlide" Target="../notesSlides/notesSlide39.xml"/><Relationship Id="rId1" Type="http://schemas.openxmlformats.org/officeDocument/2006/relationships/tags" Target="../tags/tag285.xml"/><Relationship Id="rId6" Type="http://schemas.openxmlformats.org/officeDocument/2006/relationships/tags" Target="../tags/tag290.xml"/><Relationship Id="rId15" Type="http://schemas.openxmlformats.org/officeDocument/2006/relationships/tags" Target="../tags/tag299.xml"/><Relationship Id="rId23" Type="http://schemas.openxmlformats.org/officeDocument/2006/relationships/tags" Target="../tags/tag307.xml"/><Relationship Id="rId28" Type="http://schemas.openxmlformats.org/officeDocument/2006/relationships/tags" Target="../tags/tag312.xml"/><Relationship Id="rId36" Type="http://schemas.openxmlformats.org/officeDocument/2006/relationships/tags" Target="../tags/tag320.xml"/><Relationship Id="rId49" Type="http://schemas.openxmlformats.org/officeDocument/2006/relationships/tags" Target="../tags/tag333.xml"/><Relationship Id="rId57" Type="http://schemas.openxmlformats.org/officeDocument/2006/relationships/tags" Target="../tags/tag341.xml"/><Relationship Id="rId10" Type="http://schemas.openxmlformats.org/officeDocument/2006/relationships/tags" Target="../tags/tag294.xml"/><Relationship Id="rId31" Type="http://schemas.openxmlformats.org/officeDocument/2006/relationships/tags" Target="../tags/tag315.xml"/><Relationship Id="rId44" Type="http://schemas.openxmlformats.org/officeDocument/2006/relationships/tags" Target="../tags/tag328.xml"/><Relationship Id="rId52" Type="http://schemas.openxmlformats.org/officeDocument/2006/relationships/tags" Target="../tags/tag336.xml"/><Relationship Id="rId60" Type="http://schemas.openxmlformats.org/officeDocument/2006/relationships/tags" Target="../tags/tag344.xml"/><Relationship Id="rId65" Type="http://schemas.openxmlformats.org/officeDocument/2006/relationships/tags" Target="../tags/tag349.xml"/><Relationship Id="rId73" Type="http://schemas.openxmlformats.org/officeDocument/2006/relationships/tags" Target="../tags/tag357.xml"/><Relationship Id="rId78" Type="http://schemas.openxmlformats.org/officeDocument/2006/relationships/tags" Target="../tags/tag362.xml"/><Relationship Id="rId81" Type="http://schemas.openxmlformats.org/officeDocument/2006/relationships/tags" Target="../tags/tag365.xml"/><Relationship Id="rId86" Type="http://schemas.openxmlformats.org/officeDocument/2006/relationships/tags" Target="../tags/tag370.xml"/><Relationship Id="rId4" Type="http://schemas.openxmlformats.org/officeDocument/2006/relationships/tags" Target="../tags/tag288.xml"/><Relationship Id="rId9" Type="http://schemas.openxmlformats.org/officeDocument/2006/relationships/tags" Target="../tags/tag293.xml"/><Relationship Id="rId13" Type="http://schemas.openxmlformats.org/officeDocument/2006/relationships/tags" Target="../tags/tag297.xml"/><Relationship Id="rId18" Type="http://schemas.openxmlformats.org/officeDocument/2006/relationships/tags" Target="../tags/tag302.xml"/><Relationship Id="rId39" Type="http://schemas.openxmlformats.org/officeDocument/2006/relationships/tags" Target="../tags/tag323.xml"/><Relationship Id="rId34" Type="http://schemas.openxmlformats.org/officeDocument/2006/relationships/tags" Target="../tags/tag318.xml"/><Relationship Id="rId50" Type="http://schemas.openxmlformats.org/officeDocument/2006/relationships/tags" Target="../tags/tag334.xml"/><Relationship Id="rId55" Type="http://schemas.openxmlformats.org/officeDocument/2006/relationships/tags" Target="../tags/tag339.xml"/><Relationship Id="rId76" Type="http://schemas.openxmlformats.org/officeDocument/2006/relationships/tags" Target="../tags/tag360.xml"/><Relationship Id="rId7" Type="http://schemas.openxmlformats.org/officeDocument/2006/relationships/tags" Target="../tags/tag291.xml"/><Relationship Id="rId71" Type="http://schemas.openxmlformats.org/officeDocument/2006/relationships/tags" Target="../tags/tag355.xml"/><Relationship Id="rId2" Type="http://schemas.openxmlformats.org/officeDocument/2006/relationships/tags" Target="../tags/tag286.xml"/><Relationship Id="rId29" Type="http://schemas.openxmlformats.org/officeDocument/2006/relationships/tags" Target="../tags/tag313.xml"/><Relationship Id="rId24" Type="http://schemas.openxmlformats.org/officeDocument/2006/relationships/tags" Target="../tags/tag308.xml"/><Relationship Id="rId40" Type="http://schemas.openxmlformats.org/officeDocument/2006/relationships/tags" Target="../tags/tag324.xml"/><Relationship Id="rId45" Type="http://schemas.openxmlformats.org/officeDocument/2006/relationships/tags" Target="../tags/tag329.xml"/><Relationship Id="rId66" Type="http://schemas.openxmlformats.org/officeDocument/2006/relationships/tags" Target="../tags/tag350.xml"/><Relationship Id="rId87" Type="http://schemas.openxmlformats.org/officeDocument/2006/relationships/tags" Target="../tags/tag371.xml"/><Relationship Id="rId61" Type="http://schemas.openxmlformats.org/officeDocument/2006/relationships/tags" Target="../tags/tag345.xml"/><Relationship Id="rId82" Type="http://schemas.openxmlformats.org/officeDocument/2006/relationships/tags" Target="../tags/tag366.xml"/><Relationship Id="rId19" Type="http://schemas.openxmlformats.org/officeDocument/2006/relationships/tags" Target="../tags/tag303.xml"/></Relationships>
</file>

<file path=ppt/slides/_rels/slide79.xml.rels><?xml version="1.0" encoding="UTF-8" standalone="yes"?>
<Relationships xmlns="http://schemas.openxmlformats.org/package/2006/relationships"><Relationship Id="rId26" Type="http://schemas.openxmlformats.org/officeDocument/2006/relationships/tags" Target="../tags/tag399.xml"/><Relationship Id="rId21" Type="http://schemas.openxmlformats.org/officeDocument/2006/relationships/tags" Target="../tags/tag394.xml"/><Relationship Id="rId42" Type="http://schemas.openxmlformats.org/officeDocument/2006/relationships/tags" Target="../tags/tag415.xml"/><Relationship Id="rId47" Type="http://schemas.openxmlformats.org/officeDocument/2006/relationships/tags" Target="../tags/tag420.xml"/><Relationship Id="rId63" Type="http://schemas.openxmlformats.org/officeDocument/2006/relationships/tags" Target="../tags/tag436.xml"/><Relationship Id="rId68" Type="http://schemas.openxmlformats.org/officeDocument/2006/relationships/tags" Target="../tags/tag441.xml"/><Relationship Id="rId16" Type="http://schemas.openxmlformats.org/officeDocument/2006/relationships/tags" Target="../tags/tag389.xml"/><Relationship Id="rId11" Type="http://schemas.openxmlformats.org/officeDocument/2006/relationships/tags" Target="../tags/tag384.xml"/><Relationship Id="rId24" Type="http://schemas.openxmlformats.org/officeDocument/2006/relationships/tags" Target="../tags/tag397.xml"/><Relationship Id="rId32" Type="http://schemas.openxmlformats.org/officeDocument/2006/relationships/tags" Target="../tags/tag405.xml"/><Relationship Id="rId37" Type="http://schemas.openxmlformats.org/officeDocument/2006/relationships/tags" Target="../tags/tag410.xml"/><Relationship Id="rId40" Type="http://schemas.openxmlformats.org/officeDocument/2006/relationships/tags" Target="../tags/tag413.xml"/><Relationship Id="rId45" Type="http://schemas.openxmlformats.org/officeDocument/2006/relationships/tags" Target="../tags/tag418.xml"/><Relationship Id="rId53" Type="http://schemas.openxmlformats.org/officeDocument/2006/relationships/tags" Target="../tags/tag426.xml"/><Relationship Id="rId58" Type="http://schemas.openxmlformats.org/officeDocument/2006/relationships/tags" Target="../tags/tag431.xml"/><Relationship Id="rId66" Type="http://schemas.openxmlformats.org/officeDocument/2006/relationships/tags" Target="../tags/tag439.xml"/><Relationship Id="rId74" Type="http://schemas.openxmlformats.org/officeDocument/2006/relationships/tags" Target="../tags/tag447.xml"/><Relationship Id="rId5" Type="http://schemas.openxmlformats.org/officeDocument/2006/relationships/tags" Target="../tags/tag378.xml"/><Relationship Id="rId61" Type="http://schemas.openxmlformats.org/officeDocument/2006/relationships/tags" Target="../tags/tag434.xml"/><Relationship Id="rId19" Type="http://schemas.openxmlformats.org/officeDocument/2006/relationships/tags" Target="../tags/tag392.xml"/><Relationship Id="rId14" Type="http://schemas.openxmlformats.org/officeDocument/2006/relationships/tags" Target="../tags/tag387.xml"/><Relationship Id="rId22" Type="http://schemas.openxmlformats.org/officeDocument/2006/relationships/tags" Target="../tags/tag395.xml"/><Relationship Id="rId27" Type="http://schemas.openxmlformats.org/officeDocument/2006/relationships/tags" Target="../tags/tag400.xml"/><Relationship Id="rId30" Type="http://schemas.openxmlformats.org/officeDocument/2006/relationships/tags" Target="../tags/tag403.xml"/><Relationship Id="rId35" Type="http://schemas.openxmlformats.org/officeDocument/2006/relationships/tags" Target="../tags/tag408.xml"/><Relationship Id="rId43" Type="http://schemas.openxmlformats.org/officeDocument/2006/relationships/tags" Target="../tags/tag416.xml"/><Relationship Id="rId48" Type="http://schemas.openxmlformats.org/officeDocument/2006/relationships/tags" Target="../tags/tag421.xml"/><Relationship Id="rId56" Type="http://schemas.openxmlformats.org/officeDocument/2006/relationships/tags" Target="../tags/tag429.xml"/><Relationship Id="rId64" Type="http://schemas.openxmlformats.org/officeDocument/2006/relationships/tags" Target="../tags/tag437.xml"/><Relationship Id="rId69" Type="http://schemas.openxmlformats.org/officeDocument/2006/relationships/tags" Target="../tags/tag442.xml"/><Relationship Id="rId77" Type="http://schemas.openxmlformats.org/officeDocument/2006/relationships/notesSlide" Target="../notesSlides/notesSlide40.xml"/><Relationship Id="rId8" Type="http://schemas.openxmlformats.org/officeDocument/2006/relationships/tags" Target="../tags/tag381.xml"/><Relationship Id="rId51" Type="http://schemas.openxmlformats.org/officeDocument/2006/relationships/tags" Target="../tags/tag424.xml"/><Relationship Id="rId72" Type="http://schemas.openxmlformats.org/officeDocument/2006/relationships/tags" Target="../tags/tag445.xml"/><Relationship Id="rId3" Type="http://schemas.openxmlformats.org/officeDocument/2006/relationships/tags" Target="../tags/tag376.xml"/><Relationship Id="rId12" Type="http://schemas.openxmlformats.org/officeDocument/2006/relationships/tags" Target="../tags/tag385.xml"/><Relationship Id="rId17" Type="http://schemas.openxmlformats.org/officeDocument/2006/relationships/tags" Target="../tags/tag390.xml"/><Relationship Id="rId25" Type="http://schemas.openxmlformats.org/officeDocument/2006/relationships/tags" Target="../tags/tag398.xml"/><Relationship Id="rId33" Type="http://schemas.openxmlformats.org/officeDocument/2006/relationships/tags" Target="../tags/tag406.xml"/><Relationship Id="rId38" Type="http://schemas.openxmlformats.org/officeDocument/2006/relationships/tags" Target="../tags/tag411.xml"/><Relationship Id="rId46" Type="http://schemas.openxmlformats.org/officeDocument/2006/relationships/tags" Target="../tags/tag419.xml"/><Relationship Id="rId59" Type="http://schemas.openxmlformats.org/officeDocument/2006/relationships/tags" Target="../tags/tag432.xml"/><Relationship Id="rId67" Type="http://schemas.openxmlformats.org/officeDocument/2006/relationships/tags" Target="../tags/tag440.xml"/><Relationship Id="rId20" Type="http://schemas.openxmlformats.org/officeDocument/2006/relationships/tags" Target="../tags/tag393.xml"/><Relationship Id="rId41" Type="http://schemas.openxmlformats.org/officeDocument/2006/relationships/tags" Target="../tags/tag414.xml"/><Relationship Id="rId54" Type="http://schemas.openxmlformats.org/officeDocument/2006/relationships/tags" Target="../tags/tag427.xml"/><Relationship Id="rId62" Type="http://schemas.openxmlformats.org/officeDocument/2006/relationships/tags" Target="../tags/tag435.xml"/><Relationship Id="rId70" Type="http://schemas.openxmlformats.org/officeDocument/2006/relationships/tags" Target="../tags/tag443.xml"/><Relationship Id="rId75" Type="http://schemas.openxmlformats.org/officeDocument/2006/relationships/tags" Target="../tags/tag448.xml"/><Relationship Id="rId1" Type="http://schemas.openxmlformats.org/officeDocument/2006/relationships/tags" Target="../tags/tag374.xml"/><Relationship Id="rId6" Type="http://schemas.openxmlformats.org/officeDocument/2006/relationships/tags" Target="../tags/tag379.xml"/><Relationship Id="rId15" Type="http://schemas.openxmlformats.org/officeDocument/2006/relationships/tags" Target="../tags/tag388.xml"/><Relationship Id="rId23" Type="http://schemas.openxmlformats.org/officeDocument/2006/relationships/tags" Target="../tags/tag396.xml"/><Relationship Id="rId28" Type="http://schemas.openxmlformats.org/officeDocument/2006/relationships/tags" Target="../tags/tag401.xml"/><Relationship Id="rId36" Type="http://schemas.openxmlformats.org/officeDocument/2006/relationships/tags" Target="../tags/tag409.xml"/><Relationship Id="rId49" Type="http://schemas.openxmlformats.org/officeDocument/2006/relationships/tags" Target="../tags/tag422.xml"/><Relationship Id="rId57" Type="http://schemas.openxmlformats.org/officeDocument/2006/relationships/tags" Target="../tags/tag430.xml"/><Relationship Id="rId10" Type="http://schemas.openxmlformats.org/officeDocument/2006/relationships/tags" Target="../tags/tag383.xml"/><Relationship Id="rId31" Type="http://schemas.openxmlformats.org/officeDocument/2006/relationships/tags" Target="../tags/tag404.xml"/><Relationship Id="rId44" Type="http://schemas.openxmlformats.org/officeDocument/2006/relationships/tags" Target="../tags/tag417.xml"/><Relationship Id="rId52" Type="http://schemas.openxmlformats.org/officeDocument/2006/relationships/tags" Target="../tags/tag425.xml"/><Relationship Id="rId60" Type="http://schemas.openxmlformats.org/officeDocument/2006/relationships/tags" Target="../tags/tag433.xml"/><Relationship Id="rId65" Type="http://schemas.openxmlformats.org/officeDocument/2006/relationships/tags" Target="../tags/tag438.xml"/><Relationship Id="rId73" Type="http://schemas.openxmlformats.org/officeDocument/2006/relationships/tags" Target="../tags/tag446.xml"/><Relationship Id="rId4" Type="http://schemas.openxmlformats.org/officeDocument/2006/relationships/tags" Target="../tags/tag377.xml"/><Relationship Id="rId9" Type="http://schemas.openxmlformats.org/officeDocument/2006/relationships/tags" Target="../tags/tag382.xml"/><Relationship Id="rId13" Type="http://schemas.openxmlformats.org/officeDocument/2006/relationships/tags" Target="../tags/tag386.xml"/><Relationship Id="rId18" Type="http://schemas.openxmlformats.org/officeDocument/2006/relationships/tags" Target="../tags/tag391.xml"/><Relationship Id="rId39" Type="http://schemas.openxmlformats.org/officeDocument/2006/relationships/tags" Target="../tags/tag412.xml"/><Relationship Id="rId34" Type="http://schemas.openxmlformats.org/officeDocument/2006/relationships/tags" Target="../tags/tag407.xml"/><Relationship Id="rId50" Type="http://schemas.openxmlformats.org/officeDocument/2006/relationships/tags" Target="../tags/tag423.xml"/><Relationship Id="rId55" Type="http://schemas.openxmlformats.org/officeDocument/2006/relationships/tags" Target="../tags/tag428.xml"/><Relationship Id="rId76" Type="http://schemas.openxmlformats.org/officeDocument/2006/relationships/slideLayout" Target="../slideLayouts/slideLayout4.xml"/><Relationship Id="rId7" Type="http://schemas.openxmlformats.org/officeDocument/2006/relationships/tags" Target="../tags/tag380.xml"/><Relationship Id="rId71" Type="http://schemas.openxmlformats.org/officeDocument/2006/relationships/tags" Target="../tags/tag444.xml"/><Relationship Id="rId2" Type="http://schemas.openxmlformats.org/officeDocument/2006/relationships/tags" Target="../tags/tag375.xml"/><Relationship Id="rId29" Type="http://schemas.openxmlformats.org/officeDocument/2006/relationships/tags" Target="../tags/tag402.xml"/></Relationships>
</file>

<file path=ppt/slides/_rels/slide8.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slideLayout" Target="../slideLayouts/slideLayout2.xml"/><Relationship Id="rId18" Type="http://schemas.openxmlformats.org/officeDocument/2006/relationships/image" Target="../media/image12.jpe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11.png"/><Relationship Id="rId2" Type="http://schemas.openxmlformats.org/officeDocument/2006/relationships/tags" Target="../tags/tag16.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image" Target="../media/image9.jpeg"/><Relationship Id="rId10" Type="http://schemas.openxmlformats.org/officeDocument/2006/relationships/tags" Target="../tags/tag24.xml"/><Relationship Id="rId19" Type="http://schemas.openxmlformats.org/officeDocument/2006/relationships/image" Target="../media/image13.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26" Type="http://schemas.openxmlformats.org/officeDocument/2006/relationships/tags" Target="../tags/tag474.xml"/><Relationship Id="rId21" Type="http://schemas.openxmlformats.org/officeDocument/2006/relationships/tags" Target="../tags/tag469.xml"/><Relationship Id="rId42" Type="http://schemas.openxmlformats.org/officeDocument/2006/relationships/tags" Target="../tags/tag490.xml"/><Relationship Id="rId47" Type="http://schemas.openxmlformats.org/officeDocument/2006/relationships/tags" Target="../tags/tag495.xml"/><Relationship Id="rId63" Type="http://schemas.openxmlformats.org/officeDocument/2006/relationships/tags" Target="../tags/tag511.xml"/><Relationship Id="rId68" Type="http://schemas.openxmlformats.org/officeDocument/2006/relationships/tags" Target="../tags/tag516.xml"/><Relationship Id="rId16" Type="http://schemas.openxmlformats.org/officeDocument/2006/relationships/tags" Target="../tags/tag464.xml"/><Relationship Id="rId11" Type="http://schemas.openxmlformats.org/officeDocument/2006/relationships/tags" Target="../tags/tag459.xml"/><Relationship Id="rId24" Type="http://schemas.openxmlformats.org/officeDocument/2006/relationships/tags" Target="../tags/tag472.xml"/><Relationship Id="rId32" Type="http://schemas.openxmlformats.org/officeDocument/2006/relationships/tags" Target="../tags/tag480.xml"/><Relationship Id="rId37" Type="http://schemas.openxmlformats.org/officeDocument/2006/relationships/tags" Target="../tags/tag485.xml"/><Relationship Id="rId40" Type="http://schemas.openxmlformats.org/officeDocument/2006/relationships/tags" Target="../tags/tag488.xml"/><Relationship Id="rId45" Type="http://schemas.openxmlformats.org/officeDocument/2006/relationships/tags" Target="../tags/tag493.xml"/><Relationship Id="rId53" Type="http://schemas.openxmlformats.org/officeDocument/2006/relationships/tags" Target="../tags/tag501.xml"/><Relationship Id="rId58" Type="http://schemas.openxmlformats.org/officeDocument/2006/relationships/tags" Target="../tags/tag506.xml"/><Relationship Id="rId66" Type="http://schemas.openxmlformats.org/officeDocument/2006/relationships/tags" Target="../tags/tag514.xml"/><Relationship Id="rId74" Type="http://schemas.openxmlformats.org/officeDocument/2006/relationships/tags" Target="../tags/tag522.xml"/><Relationship Id="rId5" Type="http://schemas.openxmlformats.org/officeDocument/2006/relationships/tags" Target="../tags/tag453.xml"/><Relationship Id="rId61" Type="http://schemas.openxmlformats.org/officeDocument/2006/relationships/tags" Target="../tags/tag509.xml"/><Relationship Id="rId19" Type="http://schemas.openxmlformats.org/officeDocument/2006/relationships/tags" Target="../tags/tag467.xml"/><Relationship Id="rId14" Type="http://schemas.openxmlformats.org/officeDocument/2006/relationships/tags" Target="../tags/tag462.xml"/><Relationship Id="rId22" Type="http://schemas.openxmlformats.org/officeDocument/2006/relationships/tags" Target="../tags/tag470.xml"/><Relationship Id="rId27" Type="http://schemas.openxmlformats.org/officeDocument/2006/relationships/tags" Target="../tags/tag475.xml"/><Relationship Id="rId30" Type="http://schemas.openxmlformats.org/officeDocument/2006/relationships/tags" Target="../tags/tag478.xml"/><Relationship Id="rId35" Type="http://schemas.openxmlformats.org/officeDocument/2006/relationships/tags" Target="../tags/tag483.xml"/><Relationship Id="rId43" Type="http://schemas.openxmlformats.org/officeDocument/2006/relationships/tags" Target="../tags/tag491.xml"/><Relationship Id="rId48" Type="http://schemas.openxmlformats.org/officeDocument/2006/relationships/tags" Target="../tags/tag496.xml"/><Relationship Id="rId56" Type="http://schemas.openxmlformats.org/officeDocument/2006/relationships/tags" Target="../tags/tag504.xml"/><Relationship Id="rId64" Type="http://schemas.openxmlformats.org/officeDocument/2006/relationships/tags" Target="../tags/tag512.xml"/><Relationship Id="rId69" Type="http://schemas.openxmlformats.org/officeDocument/2006/relationships/tags" Target="../tags/tag517.xml"/><Relationship Id="rId77" Type="http://schemas.openxmlformats.org/officeDocument/2006/relationships/slideLayout" Target="../slideLayouts/slideLayout4.xml"/><Relationship Id="rId8" Type="http://schemas.openxmlformats.org/officeDocument/2006/relationships/tags" Target="../tags/tag456.xml"/><Relationship Id="rId51" Type="http://schemas.openxmlformats.org/officeDocument/2006/relationships/tags" Target="../tags/tag499.xml"/><Relationship Id="rId72" Type="http://schemas.openxmlformats.org/officeDocument/2006/relationships/tags" Target="../tags/tag520.xml"/><Relationship Id="rId3" Type="http://schemas.openxmlformats.org/officeDocument/2006/relationships/tags" Target="../tags/tag451.xml"/><Relationship Id="rId12" Type="http://schemas.openxmlformats.org/officeDocument/2006/relationships/tags" Target="../tags/tag460.xml"/><Relationship Id="rId17" Type="http://schemas.openxmlformats.org/officeDocument/2006/relationships/tags" Target="../tags/tag465.xml"/><Relationship Id="rId25" Type="http://schemas.openxmlformats.org/officeDocument/2006/relationships/tags" Target="../tags/tag473.xml"/><Relationship Id="rId33" Type="http://schemas.openxmlformats.org/officeDocument/2006/relationships/tags" Target="../tags/tag481.xml"/><Relationship Id="rId38" Type="http://schemas.openxmlformats.org/officeDocument/2006/relationships/tags" Target="../tags/tag486.xml"/><Relationship Id="rId46" Type="http://schemas.openxmlformats.org/officeDocument/2006/relationships/tags" Target="../tags/tag494.xml"/><Relationship Id="rId59" Type="http://schemas.openxmlformats.org/officeDocument/2006/relationships/tags" Target="../tags/tag507.xml"/><Relationship Id="rId67" Type="http://schemas.openxmlformats.org/officeDocument/2006/relationships/tags" Target="../tags/tag515.xml"/><Relationship Id="rId20" Type="http://schemas.openxmlformats.org/officeDocument/2006/relationships/tags" Target="../tags/tag468.xml"/><Relationship Id="rId41" Type="http://schemas.openxmlformats.org/officeDocument/2006/relationships/tags" Target="../tags/tag489.xml"/><Relationship Id="rId54" Type="http://schemas.openxmlformats.org/officeDocument/2006/relationships/tags" Target="../tags/tag502.xml"/><Relationship Id="rId62" Type="http://schemas.openxmlformats.org/officeDocument/2006/relationships/tags" Target="../tags/tag510.xml"/><Relationship Id="rId70" Type="http://schemas.openxmlformats.org/officeDocument/2006/relationships/tags" Target="../tags/tag518.xml"/><Relationship Id="rId75" Type="http://schemas.openxmlformats.org/officeDocument/2006/relationships/tags" Target="../tags/tag523.xml"/><Relationship Id="rId1" Type="http://schemas.openxmlformats.org/officeDocument/2006/relationships/tags" Target="../tags/tag449.xml"/><Relationship Id="rId6" Type="http://schemas.openxmlformats.org/officeDocument/2006/relationships/tags" Target="../tags/tag454.xml"/><Relationship Id="rId15" Type="http://schemas.openxmlformats.org/officeDocument/2006/relationships/tags" Target="../tags/tag463.xml"/><Relationship Id="rId23" Type="http://schemas.openxmlformats.org/officeDocument/2006/relationships/tags" Target="../tags/tag471.xml"/><Relationship Id="rId28" Type="http://schemas.openxmlformats.org/officeDocument/2006/relationships/tags" Target="../tags/tag476.xml"/><Relationship Id="rId36" Type="http://schemas.openxmlformats.org/officeDocument/2006/relationships/tags" Target="../tags/tag484.xml"/><Relationship Id="rId49" Type="http://schemas.openxmlformats.org/officeDocument/2006/relationships/tags" Target="../tags/tag497.xml"/><Relationship Id="rId57" Type="http://schemas.openxmlformats.org/officeDocument/2006/relationships/tags" Target="../tags/tag505.xml"/><Relationship Id="rId10" Type="http://schemas.openxmlformats.org/officeDocument/2006/relationships/tags" Target="../tags/tag458.xml"/><Relationship Id="rId31" Type="http://schemas.openxmlformats.org/officeDocument/2006/relationships/tags" Target="../tags/tag479.xml"/><Relationship Id="rId44" Type="http://schemas.openxmlformats.org/officeDocument/2006/relationships/tags" Target="../tags/tag492.xml"/><Relationship Id="rId52" Type="http://schemas.openxmlformats.org/officeDocument/2006/relationships/tags" Target="../tags/tag500.xml"/><Relationship Id="rId60" Type="http://schemas.openxmlformats.org/officeDocument/2006/relationships/tags" Target="../tags/tag508.xml"/><Relationship Id="rId65" Type="http://schemas.openxmlformats.org/officeDocument/2006/relationships/tags" Target="../tags/tag513.xml"/><Relationship Id="rId73" Type="http://schemas.openxmlformats.org/officeDocument/2006/relationships/tags" Target="../tags/tag521.xml"/><Relationship Id="rId78" Type="http://schemas.openxmlformats.org/officeDocument/2006/relationships/notesSlide" Target="../notesSlides/notesSlide41.xml"/><Relationship Id="rId4" Type="http://schemas.openxmlformats.org/officeDocument/2006/relationships/tags" Target="../tags/tag452.xml"/><Relationship Id="rId9" Type="http://schemas.openxmlformats.org/officeDocument/2006/relationships/tags" Target="../tags/tag457.xml"/><Relationship Id="rId13" Type="http://schemas.openxmlformats.org/officeDocument/2006/relationships/tags" Target="../tags/tag461.xml"/><Relationship Id="rId18" Type="http://schemas.openxmlformats.org/officeDocument/2006/relationships/tags" Target="../tags/tag466.xml"/><Relationship Id="rId39" Type="http://schemas.openxmlformats.org/officeDocument/2006/relationships/tags" Target="../tags/tag487.xml"/><Relationship Id="rId34" Type="http://schemas.openxmlformats.org/officeDocument/2006/relationships/tags" Target="../tags/tag482.xml"/><Relationship Id="rId50" Type="http://schemas.openxmlformats.org/officeDocument/2006/relationships/tags" Target="../tags/tag498.xml"/><Relationship Id="rId55" Type="http://schemas.openxmlformats.org/officeDocument/2006/relationships/tags" Target="../tags/tag503.xml"/><Relationship Id="rId76" Type="http://schemas.openxmlformats.org/officeDocument/2006/relationships/tags" Target="../tags/tag524.xml"/><Relationship Id="rId7" Type="http://schemas.openxmlformats.org/officeDocument/2006/relationships/tags" Target="../tags/tag455.xml"/><Relationship Id="rId71" Type="http://schemas.openxmlformats.org/officeDocument/2006/relationships/tags" Target="../tags/tag519.xml"/><Relationship Id="rId2" Type="http://schemas.openxmlformats.org/officeDocument/2006/relationships/tags" Target="../tags/tag450.xml"/><Relationship Id="rId29" Type="http://schemas.openxmlformats.org/officeDocument/2006/relationships/tags" Target="../tags/tag477.xml"/></Relationships>
</file>

<file path=ppt/slides/_rels/slide81.xml.rels><?xml version="1.0" encoding="UTF-8" standalone="yes"?>
<Relationships xmlns="http://schemas.openxmlformats.org/package/2006/relationships"><Relationship Id="rId26" Type="http://schemas.openxmlformats.org/officeDocument/2006/relationships/tags" Target="../tags/tag550.xml"/><Relationship Id="rId21" Type="http://schemas.openxmlformats.org/officeDocument/2006/relationships/tags" Target="../tags/tag545.xml"/><Relationship Id="rId42" Type="http://schemas.openxmlformats.org/officeDocument/2006/relationships/tags" Target="../tags/tag566.xml"/><Relationship Id="rId47" Type="http://schemas.openxmlformats.org/officeDocument/2006/relationships/tags" Target="../tags/tag571.xml"/><Relationship Id="rId63" Type="http://schemas.openxmlformats.org/officeDocument/2006/relationships/tags" Target="../tags/tag587.xml"/><Relationship Id="rId68" Type="http://schemas.openxmlformats.org/officeDocument/2006/relationships/tags" Target="../tags/tag592.xml"/><Relationship Id="rId16" Type="http://schemas.openxmlformats.org/officeDocument/2006/relationships/tags" Target="../tags/tag540.xml"/><Relationship Id="rId11" Type="http://schemas.openxmlformats.org/officeDocument/2006/relationships/tags" Target="../tags/tag535.xml"/><Relationship Id="rId24" Type="http://schemas.openxmlformats.org/officeDocument/2006/relationships/tags" Target="../tags/tag548.xml"/><Relationship Id="rId32" Type="http://schemas.openxmlformats.org/officeDocument/2006/relationships/tags" Target="../tags/tag556.xml"/><Relationship Id="rId37" Type="http://schemas.openxmlformats.org/officeDocument/2006/relationships/tags" Target="../tags/tag561.xml"/><Relationship Id="rId40" Type="http://schemas.openxmlformats.org/officeDocument/2006/relationships/tags" Target="../tags/tag564.xml"/><Relationship Id="rId45" Type="http://schemas.openxmlformats.org/officeDocument/2006/relationships/tags" Target="../tags/tag569.xml"/><Relationship Id="rId53" Type="http://schemas.openxmlformats.org/officeDocument/2006/relationships/tags" Target="../tags/tag577.xml"/><Relationship Id="rId58" Type="http://schemas.openxmlformats.org/officeDocument/2006/relationships/tags" Target="../tags/tag582.xml"/><Relationship Id="rId66" Type="http://schemas.openxmlformats.org/officeDocument/2006/relationships/tags" Target="../tags/tag590.xml"/><Relationship Id="rId74" Type="http://schemas.openxmlformats.org/officeDocument/2006/relationships/tags" Target="../tags/tag598.xml"/><Relationship Id="rId5" Type="http://schemas.openxmlformats.org/officeDocument/2006/relationships/tags" Target="../tags/tag529.xml"/><Relationship Id="rId61" Type="http://schemas.openxmlformats.org/officeDocument/2006/relationships/tags" Target="../tags/tag585.xml"/><Relationship Id="rId19" Type="http://schemas.openxmlformats.org/officeDocument/2006/relationships/tags" Target="../tags/tag543.xml"/><Relationship Id="rId14" Type="http://schemas.openxmlformats.org/officeDocument/2006/relationships/tags" Target="../tags/tag538.xml"/><Relationship Id="rId22" Type="http://schemas.openxmlformats.org/officeDocument/2006/relationships/tags" Target="../tags/tag546.xml"/><Relationship Id="rId27" Type="http://schemas.openxmlformats.org/officeDocument/2006/relationships/tags" Target="../tags/tag551.xml"/><Relationship Id="rId30" Type="http://schemas.openxmlformats.org/officeDocument/2006/relationships/tags" Target="../tags/tag554.xml"/><Relationship Id="rId35" Type="http://schemas.openxmlformats.org/officeDocument/2006/relationships/tags" Target="../tags/tag559.xml"/><Relationship Id="rId43" Type="http://schemas.openxmlformats.org/officeDocument/2006/relationships/tags" Target="../tags/tag567.xml"/><Relationship Id="rId48" Type="http://schemas.openxmlformats.org/officeDocument/2006/relationships/tags" Target="../tags/tag572.xml"/><Relationship Id="rId56" Type="http://schemas.openxmlformats.org/officeDocument/2006/relationships/tags" Target="../tags/tag580.xml"/><Relationship Id="rId64" Type="http://schemas.openxmlformats.org/officeDocument/2006/relationships/tags" Target="../tags/tag588.xml"/><Relationship Id="rId69" Type="http://schemas.openxmlformats.org/officeDocument/2006/relationships/tags" Target="../tags/tag593.xml"/><Relationship Id="rId77" Type="http://schemas.openxmlformats.org/officeDocument/2006/relationships/slideLayout" Target="../slideLayouts/slideLayout4.xml"/><Relationship Id="rId8" Type="http://schemas.openxmlformats.org/officeDocument/2006/relationships/tags" Target="../tags/tag532.xml"/><Relationship Id="rId51" Type="http://schemas.openxmlformats.org/officeDocument/2006/relationships/tags" Target="../tags/tag575.xml"/><Relationship Id="rId72" Type="http://schemas.openxmlformats.org/officeDocument/2006/relationships/tags" Target="../tags/tag596.xml"/><Relationship Id="rId3" Type="http://schemas.openxmlformats.org/officeDocument/2006/relationships/tags" Target="../tags/tag527.xml"/><Relationship Id="rId12" Type="http://schemas.openxmlformats.org/officeDocument/2006/relationships/tags" Target="../tags/tag536.xml"/><Relationship Id="rId17" Type="http://schemas.openxmlformats.org/officeDocument/2006/relationships/tags" Target="../tags/tag541.xml"/><Relationship Id="rId25" Type="http://schemas.openxmlformats.org/officeDocument/2006/relationships/tags" Target="../tags/tag549.xml"/><Relationship Id="rId33" Type="http://schemas.openxmlformats.org/officeDocument/2006/relationships/tags" Target="../tags/tag557.xml"/><Relationship Id="rId38" Type="http://schemas.openxmlformats.org/officeDocument/2006/relationships/tags" Target="../tags/tag562.xml"/><Relationship Id="rId46" Type="http://schemas.openxmlformats.org/officeDocument/2006/relationships/tags" Target="../tags/tag570.xml"/><Relationship Id="rId59" Type="http://schemas.openxmlformats.org/officeDocument/2006/relationships/tags" Target="../tags/tag583.xml"/><Relationship Id="rId67" Type="http://schemas.openxmlformats.org/officeDocument/2006/relationships/tags" Target="../tags/tag591.xml"/><Relationship Id="rId20" Type="http://schemas.openxmlformats.org/officeDocument/2006/relationships/tags" Target="../tags/tag544.xml"/><Relationship Id="rId41" Type="http://schemas.openxmlformats.org/officeDocument/2006/relationships/tags" Target="../tags/tag565.xml"/><Relationship Id="rId54" Type="http://schemas.openxmlformats.org/officeDocument/2006/relationships/tags" Target="../tags/tag578.xml"/><Relationship Id="rId62" Type="http://schemas.openxmlformats.org/officeDocument/2006/relationships/tags" Target="../tags/tag586.xml"/><Relationship Id="rId70" Type="http://schemas.openxmlformats.org/officeDocument/2006/relationships/tags" Target="../tags/tag594.xml"/><Relationship Id="rId75" Type="http://schemas.openxmlformats.org/officeDocument/2006/relationships/tags" Target="../tags/tag599.xml"/><Relationship Id="rId1" Type="http://schemas.openxmlformats.org/officeDocument/2006/relationships/tags" Target="../tags/tag525.xml"/><Relationship Id="rId6" Type="http://schemas.openxmlformats.org/officeDocument/2006/relationships/tags" Target="../tags/tag530.xml"/><Relationship Id="rId15" Type="http://schemas.openxmlformats.org/officeDocument/2006/relationships/tags" Target="../tags/tag539.xml"/><Relationship Id="rId23" Type="http://schemas.openxmlformats.org/officeDocument/2006/relationships/tags" Target="../tags/tag547.xml"/><Relationship Id="rId28" Type="http://schemas.openxmlformats.org/officeDocument/2006/relationships/tags" Target="../tags/tag552.xml"/><Relationship Id="rId36" Type="http://schemas.openxmlformats.org/officeDocument/2006/relationships/tags" Target="../tags/tag560.xml"/><Relationship Id="rId49" Type="http://schemas.openxmlformats.org/officeDocument/2006/relationships/tags" Target="../tags/tag573.xml"/><Relationship Id="rId57" Type="http://schemas.openxmlformats.org/officeDocument/2006/relationships/tags" Target="../tags/tag581.xml"/><Relationship Id="rId10" Type="http://schemas.openxmlformats.org/officeDocument/2006/relationships/tags" Target="../tags/tag534.xml"/><Relationship Id="rId31" Type="http://schemas.openxmlformats.org/officeDocument/2006/relationships/tags" Target="../tags/tag555.xml"/><Relationship Id="rId44" Type="http://schemas.openxmlformats.org/officeDocument/2006/relationships/tags" Target="../tags/tag568.xml"/><Relationship Id="rId52" Type="http://schemas.openxmlformats.org/officeDocument/2006/relationships/tags" Target="../tags/tag576.xml"/><Relationship Id="rId60" Type="http://schemas.openxmlformats.org/officeDocument/2006/relationships/tags" Target="../tags/tag584.xml"/><Relationship Id="rId65" Type="http://schemas.openxmlformats.org/officeDocument/2006/relationships/tags" Target="../tags/tag589.xml"/><Relationship Id="rId73" Type="http://schemas.openxmlformats.org/officeDocument/2006/relationships/tags" Target="../tags/tag597.xml"/><Relationship Id="rId78" Type="http://schemas.openxmlformats.org/officeDocument/2006/relationships/notesSlide" Target="../notesSlides/notesSlide42.xml"/><Relationship Id="rId4" Type="http://schemas.openxmlformats.org/officeDocument/2006/relationships/tags" Target="../tags/tag528.xml"/><Relationship Id="rId9" Type="http://schemas.openxmlformats.org/officeDocument/2006/relationships/tags" Target="../tags/tag533.xml"/><Relationship Id="rId13" Type="http://schemas.openxmlformats.org/officeDocument/2006/relationships/tags" Target="../tags/tag537.xml"/><Relationship Id="rId18" Type="http://schemas.openxmlformats.org/officeDocument/2006/relationships/tags" Target="../tags/tag542.xml"/><Relationship Id="rId39" Type="http://schemas.openxmlformats.org/officeDocument/2006/relationships/tags" Target="../tags/tag563.xml"/><Relationship Id="rId34" Type="http://schemas.openxmlformats.org/officeDocument/2006/relationships/tags" Target="../tags/tag558.xml"/><Relationship Id="rId50" Type="http://schemas.openxmlformats.org/officeDocument/2006/relationships/tags" Target="../tags/tag574.xml"/><Relationship Id="rId55" Type="http://schemas.openxmlformats.org/officeDocument/2006/relationships/tags" Target="../tags/tag579.xml"/><Relationship Id="rId76" Type="http://schemas.openxmlformats.org/officeDocument/2006/relationships/tags" Target="../tags/tag600.xml"/><Relationship Id="rId7" Type="http://schemas.openxmlformats.org/officeDocument/2006/relationships/tags" Target="../tags/tag531.xml"/><Relationship Id="rId71" Type="http://schemas.openxmlformats.org/officeDocument/2006/relationships/tags" Target="../tags/tag595.xml"/><Relationship Id="rId2" Type="http://schemas.openxmlformats.org/officeDocument/2006/relationships/tags" Target="../tags/tag526.xml"/><Relationship Id="rId29" Type="http://schemas.openxmlformats.org/officeDocument/2006/relationships/tags" Target="../tags/tag553.xml"/></Relationships>
</file>

<file path=ppt/slides/_rels/slide82.xml.rels><?xml version="1.0" encoding="UTF-8" standalone="yes"?>
<Relationships xmlns="http://schemas.openxmlformats.org/package/2006/relationships"><Relationship Id="rId26" Type="http://schemas.openxmlformats.org/officeDocument/2006/relationships/tags" Target="../tags/tag626.xml"/><Relationship Id="rId21" Type="http://schemas.openxmlformats.org/officeDocument/2006/relationships/tags" Target="../tags/tag621.xml"/><Relationship Id="rId42" Type="http://schemas.openxmlformats.org/officeDocument/2006/relationships/tags" Target="../tags/tag642.xml"/><Relationship Id="rId47" Type="http://schemas.openxmlformats.org/officeDocument/2006/relationships/tags" Target="../tags/tag647.xml"/><Relationship Id="rId63" Type="http://schemas.openxmlformats.org/officeDocument/2006/relationships/tags" Target="../tags/tag663.xml"/><Relationship Id="rId68" Type="http://schemas.openxmlformats.org/officeDocument/2006/relationships/tags" Target="../tags/tag668.xml"/><Relationship Id="rId16" Type="http://schemas.openxmlformats.org/officeDocument/2006/relationships/tags" Target="../tags/tag616.xml"/><Relationship Id="rId11" Type="http://schemas.openxmlformats.org/officeDocument/2006/relationships/tags" Target="../tags/tag611.xml"/><Relationship Id="rId24" Type="http://schemas.openxmlformats.org/officeDocument/2006/relationships/tags" Target="../tags/tag624.xml"/><Relationship Id="rId32" Type="http://schemas.openxmlformats.org/officeDocument/2006/relationships/tags" Target="../tags/tag632.xml"/><Relationship Id="rId37" Type="http://schemas.openxmlformats.org/officeDocument/2006/relationships/tags" Target="../tags/tag637.xml"/><Relationship Id="rId40" Type="http://schemas.openxmlformats.org/officeDocument/2006/relationships/tags" Target="../tags/tag640.xml"/><Relationship Id="rId45" Type="http://schemas.openxmlformats.org/officeDocument/2006/relationships/tags" Target="../tags/tag645.xml"/><Relationship Id="rId53" Type="http://schemas.openxmlformats.org/officeDocument/2006/relationships/tags" Target="../tags/tag653.xml"/><Relationship Id="rId58" Type="http://schemas.openxmlformats.org/officeDocument/2006/relationships/tags" Target="../tags/tag658.xml"/><Relationship Id="rId66" Type="http://schemas.openxmlformats.org/officeDocument/2006/relationships/tags" Target="../tags/tag666.xml"/><Relationship Id="rId74" Type="http://schemas.openxmlformats.org/officeDocument/2006/relationships/tags" Target="../tags/tag674.xml"/><Relationship Id="rId79" Type="http://schemas.openxmlformats.org/officeDocument/2006/relationships/notesSlide" Target="../notesSlides/notesSlide43.xml"/><Relationship Id="rId5" Type="http://schemas.openxmlformats.org/officeDocument/2006/relationships/tags" Target="../tags/tag605.xml"/><Relationship Id="rId61" Type="http://schemas.openxmlformats.org/officeDocument/2006/relationships/tags" Target="../tags/tag661.xml"/><Relationship Id="rId19" Type="http://schemas.openxmlformats.org/officeDocument/2006/relationships/tags" Target="../tags/tag619.xml"/><Relationship Id="rId14" Type="http://schemas.openxmlformats.org/officeDocument/2006/relationships/tags" Target="../tags/tag614.xml"/><Relationship Id="rId22" Type="http://schemas.openxmlformats.org/officeDocument/2006/relationships/tags" Target="../tags/tag622.xml"/><Relationship Id="rId27" Type="http://schemas.openxmlformats.org/officeDocument/2006/relationships/tags" Target="../tags/tag627.xml"/><Relationship Id="rId30" Type="http://schemas.openxmlformats.org/officeDocument/2006/relationships/tags" Target="../tags/tag630.xml"/><Relationship Id="rId35" Type="http://schemas.openxmlformats.org/officeDocument/2006/relationships/tags" Target="../tags/tag635.xml"/><Relationship Id="rId43" Type="http://schemas.openxmlformats.org/officeDocument/2006/relationships/tags" Target="../tags/tag643.xml"/><Relationship Id="rId48" Type="http://schemas.openxmlformats.org/officeDocument/2006/relationships/tags" Target="../tags/tag648.xml"/><Relationship Id="rId56" Type="http://schemas.openxmlformats.org/officeDocument/2006/relationships/tags" Target="../tags/tag656.xml"/><Relationship Id="rId64" Type="http://schemas.openxmlformats.org/officeDocument/2006/relationships/tags" Target="../tags/tag664.xml"/><Relationship Id="rId69" Type="http://schemas.openxmlformats.org/officeDocument/2006/relationships/tags" Target="../tags/tag669.xml"/><Relationship Id="rId77" Type="http://schemas.openxmlformats.org/officeDocument/2006/relationships/tags" Target="../tags/tag677.xml"/><Relationship Id="rId8" Type="http://schemas.openxmlformats.org/officeDocument/2006/relationships/tags" Target="../tags/tag608.xml"/><Relationship Id="rId51" Type="http://schemas.openxmlformats.org/officeDocument/2006/relationships/tags" Target="../tags/tag651.xml"/><Relationship Id="rId72" Type="http://schemas.openxmlformats.org/officeDocument/2006/relationships/tags" Target="../tags/tag672.xml"/><Relationship Id="rId3" Type="http://schemas.openxmlformats.org/officeDocument/2006/relationships/tags" Target="../tags/tag603.xml"/><Relationship Id="rId12" Type="http://schemas.openxmlformats.org/officeDocument/2006/relationships/tags" Target="../tags/tag612.xml"/><Relationship Id="rId17" Type="http://schemas.openxmlformats.org/officeDocument/2006/relationships/tags" Target="../tags/tag617.xml"/><Relationship Id="rId25" Type="http://schemas.openxmlformats.org/officeDocument/2006/relationships/tags" Target="../tags/tag625.xml"/><Relationship Id="rId33" Type="http://schemas.openxmlformats.org/officeDocument/2006/relationships/tags" Target="../tags/tag633.xml"/><Relationship Id="rId38" Type="http://schemas.openxmlformats.org/officeDocument/2006/relationships/tags" Target="../tags/tag638.xml"/><Relationship Id="rId46" Type="http://schemas.openxmlformats.org/officeDocument/2006/relationships/tags" Target="../tags/tag646.xml"/><Relationship Id="rId59" Type="http://schemas.openxmlformats.org/officeDocument/2006/relationships/tags" Target="../tags/tag659.xml"/><Relationship Id="rId67" Type="http://schemas.openxmlformats.org/officeDocument/2006/relationships/tags" Target="../tags/tag667.xml"/><Relationship Id="rId20" Type="http://schemas.openxmlformats.org/officeDocument/2006/relationships/tags" Target="../tags/tag620.xml"/><Relationship Id="rId41" Type="http://schemas.openxmlformats.org/officeDocument/2006/relationships/tags" Target="../tags/tag641.xml"/><Relationship Id="rId54" Type="http://schemas.openxmlformats.org/officeDocument/2006/relationships/tags" Target="../tags/tag654.xml"/><Relationship Id="rId62" Type="http://schemas.openxmlformats.org/officeDocument/2006/relationships/tags" Target="../tags/tag662.xml"/><Relationship Id="rId70" Type="http://schemas.openxmlformats.org/officeDocument/2006/relationships/tags" Target="../tags/tag670.xml"/><Relationship Id="rId75" Type="http://schemas.openxmlformats.org/officeDocument/2006/relationships/tags" Target="../tags/tag675.xml"/><Relationship Id="rId1" Type="http://schemas.openxmlformats.org/officeDocument/2006/relationships/tags" Target="../tags/tag601.xml"/><Relationship Id="rId6" Type="http://schemas.openxmlformats.org/officeDocument/2006/relationships/tags" Target="../tags/tag606.xml"/><Relationship Id="rId15" Type="http://schemas.openxmlformats.org/officeDocument/2006/relationships/tags" Target="../tags/tag615.xml"/><Relationship Id="rId23" Type="http://schemas.openxmlformats.org/officeDocument/2006/relationships/tags" Target="../tags/tag623.xml"/><Relationship Id="rId28" Type="http://schemas.openxmlformats.org/officeDocument/2006/relationships/tags" Target="../tags/tag628.xml"/><Relationship Id="rId36" Type="http://schemas.openxmlformats.org/officeDocument/2006/relationships/tags" Target="../tags/tag636.xml"/><Relationship Id="rId49" Type="http://schemas.openxmlformats.org/officeDocument/2006/relationships/tags" Target="../tags/tag649.xml"/><Relationship Id="rId57" Type="http://schemas.openxmlformats.org/officeDocument/2006/relationships/tags" Target="../tags/tag657.xml"/><Relationship Id="rId10" Type="http://schemas.openxmlformats.org/officeDocument/2006/relationships/tags" Target="../tags/tag610.xml"/><Relationship Id="rId31" Type="http://schemas.openxmlformats.org/officeDocument/2006/relationships/tags" Target="../tags/tag631.xml"/><Relationship Id="rId44" Type="http://schemas.openxmlformats.org/officeDocument/2006/relationships/tags" Target="../tags/tag644.xml"/><Relationship Id="rId52" Type="http://schemas.openxmlformats.org/officeDocument/2006/relationships/tags" Target="../tags/tag652.xml"/><Relationship Id="rId60" Type="http://schemas.openxmlformats.org/officeDocument/2006/relationships/tags" Target="../tags/tag660.xml"/><Relationship Id="rId65" Type="http://schemas.openxmlformats.org/officeDocument/2006/relationships/tags" Target="../tags/tag665.xml"/><Relationship Id="rId73" Type="http://schemas.openxmlformats.org/officeDocument/2006/relationships/tags" Target="../tags/tag673.xml"/><Relationship Id="rId78" Type="http://schemas.openxmlformats.org/officeDocument/2006/relationships/slideLayout" Target="../slideLayouts/slideLayout4.xml"/><Relationship Id="rId4" Type="http://schemas.openxmlformats.org/officeDocument/2006/relationships/tags" Target="../tags/tag604.xml"/><Relationship Id="rId9" Type="http://schemas.openxmlformats.org/officeDocument/2006/relationships/tags" Target="../tags/tag609.xml"/><Relationship Id="rId13" Type="http://schemas.openxmlformats.org/officeDocument/2006/relationships/tags" Target="../tags/tag613.xml"/><Relationship Id="rId18" Type="http://schemas.openxmlformats.org/officeDocument/2006/relationships/tags" Target="../tags/tag618.xml"/><Relationship Id="rId39" Type="http://schemas.openxmlformats.org/officeDocument/2006/relationships/tags" Target="../tags/tag639.xml"/><Relationship Id="rId34" Type="http://schemas.openxmlformats.org/officeDocument/2006/relationships/tags" Target="../tags/tag634.xml"/><Relationship Id="rId50" Type="http://schemas.openxmlformats.org/officeDocument/2006/relationships/tags" Target="../tags/tag650.xml"/><Relationship Id="rId55" Type="http://schemas.openxmlformats.org/officeDocument/2006/relationships/tags" Target="../tags/tag655.xml"/><Relationship Id="rId76" Type="http://schemas.openxmlformats.org/officeDocument/2006/relationships/tags" Target="../tags/tag676.xml"/><Relationship Id="rId7" Type="http://schemas.openxmlformats.org/officeDocument/2006/relationships/tags" Target="../tags/tag607.xml"/><Relationship Id="rId71" Type="http://schemas.openxmlformats.org/officeDocument/2006/relationships/tags" Target="../tags/tag671.xml"/><Relationship Id="rId2" Type="http://schemas.openxmlformats.org/officeDocument/2006/relationships/tags" Target="../tags/tag602.xml"/><Relationship Id="rId29" Type="http://schemas.openxmlformats.org/officeDocument/2006/relationships/tags" Target="../tags/tag629.xml"/></Relationships>
</file>

<file path=ppt/slides/_rels/slide83.xml.rels><?xml version="1.0" encoding="UTF-8" standalone="yes"?>
<Relationships xmlns="http://schemas.openxmlformats.org/package/2006/relationships"><Relationship Id="rId26" Type="http://schemas.openxmlformats.org/officeDocument/2006/relationships/tags" Target="../tags/tag703.xml"/><Relationship Id="rId21" Type="http://schemas.openxmlformats.org/officeDocument/2006/relationships/tags" Target="../tags/tag698.xml"/><Relationship Id="rId42" Type="http://schemas.openxmlformats.org/officeDocument/2006/relationships/tags" Target="../tags/tag719.xml"/><Relationship Id="rId47" Type="http://schemas.openxmlformats.org/officeDocument/2006/relationships/tags" Target="../tags/tag724.xml"/><Relationship Id="rId63" Type="http://schemas.openxmlformats.org/officeDocument/2006/relationships/tags" Target="../tags/tag740.xml"/><Relationship Id="rId68" Type="http://schemas.openxmlformats.org/officeDocument/2006/relationships/tags" Target="../tags/tag745.xml"/><Relationship Id="rId16" Type="http://schemas.openxmlformats.org/officeDocument/2006/relationships/tags" Target="../tags/tag693.xml"/><Relationship Id="rId11" Type="http://schemas.openxmlformats.org/officeDocument/2006/relationships/tags" Target="../tags/tag688.xml"/><Relationship Id="rId24" Type="http://schemas.openxmlformats.org/officeDocument/2006/relationships/tags" Target="../tags/tag701.xml"/><Relationship Id="rId32" Type="http://schemas.openxmlformats.org/officeDocument/2006/relationships/tags" Target="../tags/tag709.xml"/><Relationship Id="rId37" Type="http://schemas.openxmlformats.org/officeDocument/2006/relationships/tags" Target="../tags/tag714.xml"/><Relationship Id="rId40" Type="http://schemas.openxmlformats.org/officeDocument/2006/relationships/tags" Target="../tags/tag717.xml"/><Relationship Id="rId45" Type="http://schemas.openxmlformats.org/officeDocument/2006/relationships/tags" Target="../tags/tag722.xml"/><Relationship Id="rId53" Type="http://schemas.openxmlformats.org/officeDocument/2006/relationships/tags" Target="../tags/tag730.xml"/><Relationship Id="rId58" Type="http://schemas.openxmlformats.org/officeDocument/2006/relationships/tags" Target="../tags/tag735.xml"/><Relationship Id="rId66" Type="http://schemas.openxmlformats.org/officeDocument/2006/relationships/tags" Target="../tags/tag743.xml"/><Relationship Id="rId74" Type="http://schemas.openxmlformats.org/officeDocument/2006/relationships/tags" Target="../tags/tag751.xml"/><Relationship Id="rId5" Type="http://schemas.openxmlformats.org/officeDocument/2006/relationships/tags" Target="../tags/tag682.xml"/><Relationship Id="rId61" Type="http://schemas.openxmlformats.org/officeDocument/2006/relationships/tags" Target="../tags/tag738.xml"/><Relationship Id="rId19" Type="http://schemas.openxmlformats.org/officeDocument/2006/relationships/tags" Target="../tags/tag696.xml"/><Relationship Id="rId14" Type="http://schemas.openxmlformats.org/officeDocument/2006/relationships/tags" Target="../tags/tag691.xml"/><Relationship Id="rId22" Type="http://schemas.openxmlformats.org/officeDocument/2006/relationships/tags" Target="../tags/tag699.xml"/><Relationship Id="rId27" Type="http://schemas.openxmlformats.org/officeDocument/2006/relationships/tags" Target="../tags/tag704.xml"/><Relationship Id="rId30" Type="http://schemas.openxmlformats.org/officeDocument/2006/relationships/tags" Target="../tags/tag707.xml"/><Relationship Id="rId35" Type="http://schemas.openxmlformats.org/officeDocument/2006/relationships/tags" Target="../tags/tag712.xml"/><Relationship Id="rId43" Type="http://schemas.openxmlformats.org/officeDocument/2006/relationships/tags" Target="../tags/tag720.xml"/><Relationship Id="rId48" Type="http://schemas.openxmlformats.org/officeDocument/2006/relationships/tags" Target="../tags/tag725.xml"/><Relationship Id="rId56" Type="http://schemas.openxmlformats.org/officeDocument/2006/relationships/tags" Target="../tags/tag733.xml"/><Relationship Id="rId64" Type="http://schemas.openxmlformats.org/officeDocument/2006/relationships/tags" Target="../tags/tag741.xml"/><Relationship Id="rId69" Type="http://schemas.openxmlformats.org/officeDocument/2006/relationships/tags" Target="../tags/tag746.xml"/><Relationship Id="rId77" Type="http://schemas.openxmlformats.org/officeDocument/2006/relationships/notesSlide" Target="../notesSlides/notesSlide44.xml"/><Relationship Id="rId8" Type="http://schemas.openxmlformats.org/officeDocument/2006/relationships/tags" Target="../tags/tag685.xml"/><Relationship Id="rId51" Type="http://schemas.openxmlformats.org/officeDocument/2006/relationships/tags" Target="../tags/tag728.xml"/><Relationship Id="rId72" Type="http://schemas.openxmlformats.org/officeDocument/2006/relationships/tags" Target="../tags/tag749.xml"/><Relationship Id="rId3" Type="http://schemas.openxmlformats.org/officeDocument/2006/relationships/tags" Target="../tags/tag680.xml"/><Relationship Id="rId12" Type="http://schemas.openxmlformats.org/officeDocument/2006/relationships/tags" Target="../tags/tag689.xml"/><Relationship Id="rId17" Type="http://schemas.openxmlformats.org/officeDocument/2006/relationships/tags" Target="../tags/tag694.xml"/><Relationship Id="rId25" Type="http://schemas.openxmlformats.org/officeDocument/2006/relationships/tags" Target="../tags/tag702.xml"/><Relationship Id="rId33" Type="http://schemas.openxmlformats.org/officeDocument/2006/relationships/tags" Target="../tags/tag710.xml"/><Relationship Id="rId38" Type="http://schemas.openxmlformats.org/officeDocument/2006/relationships/tags" Target="../tags/tag715.xml"/><Relationship Id="rId46" Type="http://schemas.openxmlformats.org/officeDocument/2006/relationships/tags" Target="../tags/tag723.xml"/><Relationship Id="rId59" Type="http://schemas.openxmlformats.org/officeDocument/2006/relationships/tags" Target="../tags/tag736.xml"/><Relationship Id="rId67" Type="http://schemas.openxmlformats.org/officeDocument/2006/relationships/tags" Target="../tags/tag744.xml"/><Relationship Id="rId20" Type="http://schemas.openxmlformats.org/officeDocument/2006/relationships/tags" Target="../tags/tag697.xml"/><Relationship Id="rId41" Type="http://schemas.openxmlformats.org/officeDocument/2006/relationships/tags" Target="../tags/tag718.xml"/><Relationship Id="rId54" Type="http://schemas.openxmlformats.org/officeDocument/2006/relationships/tags" Target="../tags/tag731.xml"/><Relationship Id="rId62" Type="http://schemas.openxmlformats.org/officeDocument/2006/relationships/tags" Target="../tags/tag739.xml"/><Relationship Id="rId70" Type="http://schemas.openxmlformats.org/officeDocument/2006/relationships/tags" Target="../tags/tag747.xml"/><Relationship Id="rId75" Type="http://schemas.openxmlformats.org/officeDocument/2006/relationships/tags" Target="../tags/tag752.xml"/><Relationship Id="rId1" Type="http://schemas.openxmlformats.org/officeDocument/2006/relationships/tags" Target="../tags/tag678.xml"/><Relationship Id="rId6" Type="http://schemas.openxmlformats.org/officeDocument/2006/relationships/tags" Target="../tags/tag683.xml"/><Relationship Id="rId15" Type="http://schemas.openxmlformats.org/officeDocument/2006/relationships/tags" Target="../tags/tag692.xml"/><Relationship Id="rId23" Type="http://schemas.openxmlformats.org/officeDocument/2006/relationships/tags" Target="../tags/tag700.xml"/><Relationship Id="rId28" Type="http://schemas.openxmlformats.org/officeDocument/2006/relationships/tags" Target="../tags/tag705.xml"/><Relationship Id="rId36" Type="http://schemas.openxmlformats.org/officeDocument/2006/relationships/tags" Target="../tags/tag713.xml"/><Relationship Id="rId49" Type="http://schemas.openxmlformats.org/officeDocument/2006/relationships/tags" Target="../tags/tag726.xml"/><Relationship Id="rId57" Type="http://schemas.openxmlformats.org/officeDocument/2006/relationships/tags" Target="../tags/tag734.xml"/><Relationship Id="rId10" Type="http://schemas.openxmlformats.org/officeDocument/2006/relationships/tags" Target="../tags/tag687.xml"/><Relationship Id="rId31" Type="http://schemas.openxmlformats.org/officeDocument/2006/relationships/tags" Target="../tags/tag708.xml"/><Relationship Id="rId44" Type="http://schemas.openxmlformats.org/officeDocument/2006/relationships/tags" Target="../tags/tag721.xml"/><Relationship Id="rId52" Type="http://schemas.openxmlformats.org/officeDocument/2006/relationships/tags" Target="../tags/tag729.xml"/><Relationship Id="rId60" Type="http://schemas.openxmlformats.org/officeDocument/2006/relationships/tags" Target="../tags/tag737.xml"/><Relationship Id="rId65" Type="http://schemas.openxmlformats.org/officeDocument/2006/relationships/tags" Target="../tags/tag742.xml"/><Relationship Id="rId73" Type="http://schemas.openxmlformats.org/officeDocument/2006/relationships/tags" Target="../tags/tag750.xml"/><Relationship Id="rId4" Type="http://schemas.openxmlformats.org/officeDocument/2006/relationships/tags" Target="../tags/tag681.xml"/><Relationship Id="rId9" Type="http://schemas.openxmlformats.org/officeDocument/2006/relationships/tags" Target="../tags/tag686.xml"/><Relationship Id="rId13" Type="http://schemas.openxmlformats.org/officeDocument/2006/relationships/tags" Target="../tags/tag690.xml"/><Relationship Id="rId18" Type="http://schemas.openxmlformats.org/officeDocument/2006/relationships/tags" Target="../tags/tag695.xml"/><Relationship Id="rId39" Type="http://schemas.openxmlformats.org/officeDocument/2006/relationships/tags" Target="../tags/tag716.xml"/><Relationship Id="rId34" Type="http://schemas.openxmlformats.org/officeDocument/2006/relationships/tags" Target="../tags/tag711.xml"/><Relationship Id="rId50" Type="http://schemas.openxmlformats.org/officeDocument/2006/relationships/tags" Target="../tags/tag727.xml"/><Relationship Id="rId55" Type="http://schemas.openxmlformats.org/officeDocument/2006/relationships/tags" Target="../tags/tag732.xml"/><Relationship Id="rId76" Type="http://schemas.openxmlformats.org/officeDocument/2006/relationships/slideLayout" Target="../slideLayouts/slideLayout4.xml"/><Relationship Id="rId7" Type="http://schemas.openxmlformats.org/officeDocument/2006/relationships/tags" Target="../tags/tag684.xml"/><Relationship Id="rId71" Type="http://schemas.openxmlformats.org/officeDocument/2006/relationships/tags" Target="../tags/tag748.xml"/><Relationship Id="rId2" Type="http://schemas.openxmlformats.org/officeDocument/2006/relationships/tags" Target="../tags/tag679.xml"/><Relationship Id="rId29" Type="http://schemas.openxmlformats.org/officeDocument/2006/relationships/tags" Target="../tags/tag706.xml"/></Relationships>
</file>

<file path=ppt/slides/_rels/slide84.xml.rels><?xml version="1.0" encoding="UTF-8" standalone="yes"?>
<Relationships xmlns="http://schemas.openxmlformats.org/package/2006/relationships"><Relationship Id="rId26" Type="http://schemas.openxmlformats.org/officeDocument/2006/relationships/tags" Target="../tags/tag778.xml"/><Relationship Id="rId21" Type="http://schemas.openxmlformats.org/officeDocument/2006/relationships/tags" Target="../tags/tag773.xml"/><Relationship Id="rId42" Type="http://schemas.openxmlformats.org/officeDocument/2006/relationships/tags" Target="../tags/tag794.xml"/><Relationship Id="rId47" Type="http://schemas.openxmlformats.org/officeDocument/2006/relationships/tags" Target="../tags/tag799.xml"/><Relationship Id="rId63" Type="http://schemas.openxmlformats.org/officeDocument/2006/relationships/tags" Target="../tags/tag815.xml"/><Relationship Id="rId68" Type="http://schemas.openxmlformats.org/officeDocument/2006/relationships/tags" Target="../tags/tag820.xml"/><Relationship Id="rId16" Type="http://schemas.openxmlformats.org/officeDocument/2006/relationships/tags" Target="../tags/tag768.xml"/><Relationship Id="rId11" Type="http://schemas.openxmlformats.org/officeDocument/2006/relationships/tags" Target="../tags/tag763.xml"/><Relationship Id="rId24" Type="http://schemas.openxmlformats.org/officeDocument/2006/relationships/tags" Target="../tags/tag776.xml"/><Relationship Id="rId32" Type="http://schemas.openxmlformats.org/officeDocument/2006/relationships/tags" Target="../tags/tag784.xml"/><Relationship Id="rId37" Type="http://schemas.openxmlformats.org/officeDocument/2006/relationships/tags" Target="../tags/tag789.xml"/><Relationship Id="rId40" Type="http://schemas.openxmlformats.org/officeDocument/2006/relationships/tags" Target="../tags/tag792.xml"/><Relationship Id="rId45" Type="http://schemas.openxmlformats.org/officeDocument/2006/relationships/tags" Target="../tags/tag797.xml"/><Relationship Id="rId53" Type="http://schemas.openxmlformats.org/officeDocument/2006/relationships/tags" Target="../tags/tag805.xml"/><Relationship Id="rId58" Type="http://schemas.openxmlformats.org/officeDocument/2006/relationships/tags" Target="../tags/tag810.xml"/><Relationship Id="rId66" Type="http://schemas.openxmlformats.org/officeDocument/2006/relationships/tags" Target="../tags/tag818.xml"/><Relationship Id="rId74" Type="http://schemas.openxmlformats.org/officeDocument/2006/relationships/tags" Target="../tags/tag826.xml"/><Relationship Id="rId5" Type="http://schemas.openxmlformats.org/officeDocument/2006/relationships/tags" Target="../tags/tag757.xml"/><Relationship Id="rId61" Type="http://schemas.openxmlformats.org/officeDocument/2006/relationships/tags" Target="../tags/tag813.xml"/><Relationship Id="rId19" Type="http://schemas.openxmlformats.org/officeDocument/2006/relationships/tags" Target="../tags/tag771.xml"/><Relationship Id="rId14" Type="http://schemas.openxmlformats.org/officeDocument/2006/relationships/tags" Target="../tags/tag766.xml"/><Relationship Id="rId22" Type="http://schemas.openxmlformats.org/officeDocument/2006/relationships/tags" Target="../tags/tag774.xml"/><Relationship Id="rId27" Type="http://schemas.openxmlformats.org/officeDocument/2006/relationships/tags" Target="../tags/tag779.xml"/><Relationship Id="rId30" Type="http://schemas.openxmlformats.org/officeDocument/2006/relationships/tags" Target="../tags/tag782.xml"/><Relationship Id="rId35" Type="http://schemas.openxmlformats.org/officeDocument/2006/relationships/tags" Target="../tags/tag787.xml"/><Relationship Id="rId43" Type="http://schemas.openxmlformats.org/officeDocument/2006/relationships/tags" Target="../tags/tag795.xml"/><Relationship Id="rId48" Type="http://schemas.openxmlformats.org/officeDocument/2006/relationships/tags" Target="../tags/tag800.xml"/><Relationship Id="rId56" Type="http://schemas.openxmlformats.org/officeDocument/2006/relationships/tags" Target="../tags/tag808.xml"/><Relationship Id="rId64" Type="http://schemas.openxmlformats.org/officeDocument/2006/relationships/tags" Target="../tags/tag816.xml"/><Relationship Id="rId69" Type="http://schemas.openxmlformats.org/officeDocument/2006/relationships/tags" Target="../tags/tag821.xml"/><Relationship Id="rId77" Type="http://schemas.openxmlformats.org/officeDocument/2006/relationships/slideLayout" Target="../slideLayouts/slideLayout4.xml"/><Relationship Id="rId8" Type="http://schemas.openxmlformats.org/officeDocument/2006/relationships/tags" Target="../tags/tag760.xml"/><Relationship Id="rId51" Type="http://schemas.openxmlformats.org/officeDocument/2006/relationships/tags" Target="../tags/tag803.xml"/><Relationship Id="rId72" Type="http://schemas.openxmlformats.org/officeDocument/2006/relationships/tags" Target="../tags/tag824.xml"/><Relationship Id="rId3" Type="http://schemas.openxmlformats.org/officeDocument/2006/relationships/tags" Target="../tags/tag755.xml"/><Relationship Id="rId12" Type="http://schemas.openxmlformats.org/officeDocument/2006/relationships/tags" Target="../tags/tag764.xml"/><Relationship Id="rId17" Type="http://schemas.openxmlformats.org/officeDocument/2006/relationships/tags" Target="../tags/tag769.xml"/><Relationship Id="rId25" Type="http://schemas.openxmlformats.org/officeDocument/2006/relationships/tags" Target="../tags/tag777.xml"/><Relationship Id="rId33" Type="http://schemas.openxmlformats.org/officeDocument/2006/relationships/tags" Target="../tags/tag785.xml"/><Relationship Id="rId38" Type="http://schemas.openxmlformats.org/officeDocument/2006/relationships/tags" Target="../tags/tag790.xml"/><Relationship Id="rId46" Type="http://schemas.openxmlformats.org/officeDocument/2006/relationships/tags" Target="../tags/tag798.xml"/><Relationship Id="rId59" Type="http://schemas.openxmlformats.org/officeDocument/2006/relationships/tags" Target="../tags/tag811.xml"/><Relationship Id="rId67" Type="http://schemas.openxmlformats.org/officeDocument/2006/relationships/tags" Target="../tags/tag819.xml"/><Relationship Id="rId20" Type="http://schemas.openxmlformats.org/officeDocument/2006/relationships/tags" Target="../tags/tag772.xml"/><Relationship Id="rId41" Type="http://schemas.openxmlformats.org/officeDocument/2006/relationships/tags" Target="../tags/tag793.xml"/><Relationship Id="rId54" Type="http://schemas.openxmlformats.org/officeDocument/2006/relationships/tags" Target="../tags/tag806.xml"/><Relationship Id="rId62" Type="http://schemas.openxmlformats.org/officeDocument/2006/relationships/tags" Target="../tags/tag814.xml"/><Relationship Id="rId70" Type="http://schemas.openxmlformats.org/officeDocument/2006/relationships/tags" Target="../tags/tag822.xml"/><Relationship Id="rId75" Type="http://schemas.openxmlformats.org/officeDocument/2006/relationships/tags" Target="../tags/tag827.xml"/><Relationship Id="rId1" Type="http://schemas.openxmlformats.org/officeDocument/2006/relationships/tags" Target="../tags/tag753.xml"/><Relationship Id="rId6" Type="http://schemas.openxmlformats.org/officeDocument/2006/relationships/tags" Target="../tags/tag758.xml"/><Relationship Id="rId15" Type="http://schemas.openxmlformats.org/officeDocument/2006/relationships/tags" Target="../tags/tag767.xml"/><Relationship Id="rId23" Type="http://schemas.openxmlformats.org/officeDocument/2006/relationships/tags" Target="../tags/tag775.xml"/><Relationship Id="rId28" Type="http://schemas.openxmlformats.org/officeDocument/2006/relationships/tags" Target="../tags/tag780.xml"/><Relationship Id="rId36" Type="http://schemas.openxmlformats.org/officeDocument/2006/relationships/tags" Target="../tags/tag788.xml"/><Relationship Id="rId49" Type="http://schemas.openxmlformats.org/officeDocument/2006/relationships/tags" Target="../tags/tag801.xml"/><Relationship Id="rId57" Type="http://schemas.openxmlformats.org/officeDocument/2006/relationships/tags" Target="../tags/tag809.xml"/><Relationship Id="rId10" Type="http://schemas.openxmlformats.org/officeDocument/2006/relationships/tags" Target="../tags/tag762.xml"/><Relationship Id="rId31" Type="http://schemas.openxmlformats.org/officeDocument/2006/relationships/tags" Target="../tags/tag783.xml"/><Relationship Id="rId44" Type="http://schemas.openxmlformats.org/officeDocument/2006/relationships/tags" Target="../tags/tag796.xml"/><Relationship Id="rId52" Type="http://schemas.openxmlformats.org/officeDocument/2006/relationships/tags" Target="../tags/tag804.xml"/><Relationship Id="rId60" Type="http://schemas.openxmlformats.org/officeDocument/2006/relationships/tags" Target="../tags/tag812.xml"/><Relationship Id="rId65" Type="http://schemas.openxmlformats.org/officeDocument/2006/relationships/tags" Target="../tags/tag817.xml"/><Relationship Id="rId73" Type="http://schemas.openxmlformats.org/officeDocument/2006/relationships/tags" Target="../tags/tag825.xml"/><Relationship Id="rId78" Type="http://schemas.openxmlformats.org/officeDocument/2006/relationships/notesSlide" Target="../notesSlides/notesSlide45.xml"/><Relationship Id="rId4" Type="http://schemas.openxmlformats.org/officeDocument/2006/relationships/tags" Target="../tags/tag756.xml"/><Relationship Id="rId9" Type="http://schemas.openxmlformats.org/officeDocument/2006/relationships/tags" Target="../tags/tag761.xml"/><Relationship Id="rId13" Type="http://schemas.openxmlformats.org/officeDocument/2006/relationships/tags" Target="../tags/tag765.xml"/><Relationship Id="rId18" Type="http://schemas.openxmlformats.org/officeDocument/2006/relationships/tags" Target="../tags/tag770.xml"/><Relationship Id="rId39" Type="http://schemas.openxmlformats.org/officeDocument/2006/relationships/tags" Target="../tags/tag791.xml"/><Relationship Id="rId34" Type="http://schemas.openxmlformats.org/officeDocument/2006/relationships/tags" Target="../tags/tag786.xml"/><Relationship Id="rId50" Type="http://schemas.openxmlformats.org/officeDocument/2006/relationships/tags" Target="../tags/tag802.xml"/><Relationship Id="rId55" Type="http://schemas.openxmlformats.org/officeDocument/2006/relationships/tags" Target="../tags/tag807.xml"/><Relationship Id="rId76" Type="http://schemas.openxmlformats.org/officeDocument/2006/relationships/tags" Target="../tags/tag828.xml"/><Relationship Id="rId7" Type="http://schemas.openxmlformats.org/officeDocument/2006/relationships/tags" Target="../tags/tag759.xml"/><Relationship Id="rId71" Type="http://schemas.openxmlformats.org/officeDocument/2006/relationships/tags" Target="../tags/tag823.xml"/><Relationship Id="rId2" Type="http://schemas.openxmlformats.org/officeDocument/2006/relationships/tags" Target="../tags/tag754.xml"/><Relationship Id="rId29" Type="http://schemas.openxmlformats.org/officeDocument/2006/relationships/tags" Target="../tags/tag781.xml"/></Relationships>
</file>

<file path=ppt/slides/_rels/slide85.xml.rels><?xml version="1.0" encoding="UTF-8" standalone="yes"?>
<Relationships xmlns="http://schemas.openxmlformats.org/package/2006/relationships"><Relationship Id="rId3" Type="http://schemas.openxmlformats.org/officeDocument/2006/relationships/tags" Target="../tags/tag831.xml"/><Relationship Id="rId2" Type="http://schemas.openxmlformats.org/officeDocument/2006/relationships/tags" Target="../tags/tag830.xml"/><Relationship Id="rId1" Type="http://schemas.openxmlformats.org/officeDocument/2006/relationships/tags" Target="../tags/tag829.xml"/><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15.pn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tags" Target="../tags/tag832.xml"/><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6.xml"/><Relationship Id="rId1" Type="http://schemas.openxmlformats.org/officeDocument/2006/relationships/tags" Target="../tags/tag835.xml"/><Relationship Id="rId4" Type="http://schemas.openxmlformats.org/officeDocument/2006/relationships/notesSlide" Target="../notesSlides/notesSlide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lstStyle/>
          <a:p>
            <a:r>
              <a:rPr lang="en-US" dirty="0" smtClean="0"/>
              <a:t>Introduction to Python: Get Started</a:t>
            </a:r>
            <a:endParaRPr lang="en-US" dirty="0"/>
          </a:p>
        </p:txBody>
      </p:sp>
      <p:sp>
        <p:nvSpPr>
          <p:cNvPr id="3" name="Subtitle 2"/>
          <p:cNvSpPr>
            <a:spLocks noGrp="1"/>
          </p:cNvSpPr>
          <p:nvPr>
            <p:ph type="subTitle" idx="1"/>
          </p:nvPr>
        </p:nvSpPr>
        <p:spPr/>
        <p:txBody>
          <a:bodyPr/>
          <a:lstStyle/>
          <a:p>
            <a:r>
              <a:rPr lang="en-US" dirty="0"/>
              <a:t>Kamran </a:t>
            </a:r>
            <a:r>
              <a:rPr lang="en-US" dirty="0" smtClean="0"/>
              <a:t>Khan</a:t>
            </a:r>
            <a:endParaRPr lang="en-US" dirty="0"/>
          </a:p>
        </p:txBody>
      </p:sp>
    </p:spTree>
    <p:extLst>
      <p:ext uri="{BB962C8B-B14F-4D97-AF65-F5344CB8AC3E}">
        <p14:creationId xmlns:p14="http://schemas.microsoft.com/office/powerpoint/2010/main" val="1273440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custDataLst>
              <p:tags r:id="rId1"/>
            </p:custDataLst>
          </p:nvPr>
        </p:nvSpPr>
        <p:spPr>
          <a:xfrm>
            <a:off x="0" y="274638"/>
            <a:ext cx="9144000" cy="1143000"/>
          </a:xfrm>
        </p:spPr>
        <p:txBody>
          <a:bodyPr>
            <a:normAutofit/>
          </a:bodyPr>
          <a:lstStyle/>
          <a:p>
            <a:r>
              <a:rPr lang="en-US" sz="3600" dirty="0" smtClean="0"/>
              <a:t>Python program to assess treatment efficacy</a:t>
            </a:r>
            <a:endParaRPr lang="en-US" sz="3600" dirty="0"/>
          </a:p>
        </p:txBody>
      </p:sp>
      <p:sp>
        <p:nvSpPr>
          <p:cNvPr id="3" name="Content Placeholder 2"/>
          <p:cNvSpPr>
            <a:spLocks noGrp="1"/>
          </p:cNvSpPr>
          <p:nvPr>
            <p:ph sz="half" idx="1"/>
            <p:custDataLst>
              <p:tags r:id="rId2"/>
            </p:custDataLst>
          </p:nvPr>
        </p:nvSpPr>
        <p:spPr>
          <a:xfrm>
            <a:off x="0" y="1287887"/>
            <a:ext cx="4495800" cy="5570113"/>
          </a:xfrm>
        </p:spPr>
        <p:txBody>
          <a:bodyPr>
            <a:normAutofit fontScale="47500" lnSpcReduction="20000"/>
          </a:bodyPr>
          <a:lstStyle/>
          <a:p>
            <a:pPr marL="0" indent="0">
              <a:buNone/>
            </a:pPr>
            <a:r>
              <a:rPr lang="en-US" dirty="0">
                <a:solidFill>
                  <a:srgbClr val="FF0000"/>
                </a:solidFill>
              </a:rPr>
              <a:t># This program reads an Excel spreadsheet whose </a:t>
            </a:r>
            <a:r>
              <a:rPr lang="en-US" dirty="0" smtClean="0">
                <a:solidFill>
                  <a:srgbClr val="FF0000"/>
                </a:solidFill>
              </a:rPr>
              <a:t>penultimate</a:t>
            </a:r>
            <a:endParaRPr lang="en-US" dirty="0">
              <a:solidFill>
                <a:srgbClr val="FF0000"/>
              </a:solidFill>
            </a:endParaRPr>
          </a:p>
          <a:p>
            <a:pPr marL="0" indent="0">
              <a:buNone/>
            </a:pPr>
            <a:r>
              <a:rPr lang="en-US" dirty="0">
                <a:solidFill>
                  <a:srgbClr val="FF0000"/>
                </a:solidFill>
              </a:rPr>
              <a:t># and antepenultimate columns are zip codes.</a:t>
            </a:r>
          </a:p>
          <a:p>
            <a:pPr marL="0" indent="0">
              <a:buNone/>
            </a:pPr>
            <a:r>
              <a:rPr lang="en-US" dirty="0">
                <a:solidFill>
                  <a:srgbClr val="FF0000"/>
                </a:solidFill>
              </a:rPr>
              <a:t># It adds a new last column for the distance between those </a:t>
            </a:r>
            <a:r>
              <a:rPr lang="en-US" dirty="0" smtClean="0">
                <a:solidFill>
                  <a:srgbClr val="FF0000"/>
                </a:solidFill>
              </a:rPr>
              <a:t>zip</a:t>
            </a:r>
          </a:p>
          <a:p>
            <a:pPr marL="0" indent="0">
              <a:buNone/>
            </a:pPr>
            <a:r>
              <a:rPr lang="en-US" dirty="0">
                <a:solidFill>
                  <a:srgbClr val="FF0000"/>
                </a:solidFill>
              </a:rPr>
              <a:t>#</a:t>
            </a:r>
            <a:r>
              <a:rPr lang="en-US" dirty="0" smtClean="0">
                <a:solidFill>
                  <a:srgbClr val="FF0000"/>
                </a:solidFill>
              </a:rPr>
              <a:t> </a:t>
            </a:r>
            <a:r>
              <a:rPr lang="en-US" dirty="0">
                <a:solidFill>
                  <a:srgbClr val="FF0000"/>
                </a:solidFill>
              </a:rPr>
              <a:t>codes</a:t>
            </a:r>
            <a:r>
              <a:rPr lang="en-US" dirty="0" smtClean="0">
                <a:solidFill>
                  <a:srgbClr val="FF0000"/>
                </a:solidFill>
              </a:rPr>
              <a:t>, </a:t>
            </a:r>
            <a:r>
              <a:rPr lang="en-US" dirty="0">
                <a:solidFill>
                  <a:srgbClr val="FF0000"/>
                </a:solidFill>
              </a:rPr>
              <a:t>and outputs in CSV (comma-separated values) format.</a:t>
            </a:r>
          </a:p>
          <a:p>
            <a:pPr marL="0" indent="0">
              <a:buNone/>
            </a:pPr>
            <a:r>
              <a:rPr lang="en-US" dirty="0">
                <a:solidFill>
                  <a:srgbClr val="FF0000"/>
                </a:solidFill>
              </a:rPr>
              <a:t># Call the program with two numeric values:  the first </a:t>
            </a:r>
            <a:r>
              <a:rPr lang="en-US" dirty="0" smtClean="0">
                <a:solidFill>
                  <a:srgbClr val="FF0000"/>
                </a:solidFill>
              </a:rPr>
              <a:t>and last</a:t>
            </a:r>
          </a:p>
          <a:p>
            <a:pPr marL="0" indent="0">
              <a:buNone/>
            </a:pPr>
            <a:r>
              <a:rPr lang="en-US" dirty="0">
                <a:solidFill>
                  <a:srgbClr val="FF0000"/>
                </a:solidFill>
              </a:rPr>
              <a:t>#</a:t>
            </a:r>
            <a:r>
              <a:rPr lang="en-US" dirty="0" smtClean="0">
                <a:solidFill>
                  <a:srgbClr val="FF0000"/>
                </a:solidFill>
              </a:rPr>
              <a:t> row to include. </a:t>
            </a:r>
          </a:p>
          <a:p>
            <a:pPr marL="0" indent="0">
              <a:buNone/>
            </a:pPr>
            <a:r>
              <a:rPr lang="en-US" dirty="0" smtClean="0">
                <a:solidFill>
                  <a:srgbClr val="FF0000"/>
                </a:solidFill>
              </a:rPr>
              <a:t># The </a:t>
            </a:r>
            <a:r>
              <a:rPr lang="en-US" dirty="0">
                <a:solidFill>
                  <a:srgbClr val="FF0000"/>
                </a:solidFill>
              </a:rPr>
              <a:t>output </a:t>
            </a:r>
            <a:r>
              <a:rPr lang="en-US" dirty="0" smtClean="0">
                <a:solidFill>
                  <a:srgbClr val="FF0000"/>
                </a:solidFill>
              </a:rPr>
              <a:t>contains </a:t>
            </a:r>
            <a:r>
              <a:rPr lang="en-US" dirty="0">
                <a:solidFill>
                  <a:srgbClr val="FF0000"/>
                </a:solidFill>
              </a:rPr>
              <a:t>the </a:t>
            </a:r>
            <a:r>
              <a:rPr lang="en-US" dirty="0" smtClean="0">
                <a:solidFill>
                  <a:srgbClr val="FF0000"/>
                </a:solidFill>
              </a:rPr>
              <a:t>column </a:t>
            </a:r>
            <a:r>
              <a:rPr lang="en-US" dirty="0">
                <a:solidFill>
                  <a:srgbClr val="FF0000"/>
                </a:solidFill>
              </a:rPr>
              <a:t>headers and </a:t>
            </a:r>
            <a:r>
              <a:rPr lang="en-US" dirty="0" smtClean="0">
                <a:solidFill>
                  <a:srgbClr val="FF0000"/>
                </a:solidFill>
              </a:rPr>
              <a:t>those </a:t>
            </a:r>
            <a:r>
              <a:rPr lang="en-US" dirty="0">
                <a:solidFill>
                  <a:srgbClr val="FF0000"/>
                </a:solidFill>
              </a:rPr>
              <a:t>rows. </a:t>
            </a:r>
          </a:p>
          <a:p>
            <a:pPr marL="0" indent="0">
              <a:buNone/>
            </a:pPr>
            <a:endParaRPr lang="en-US" dirty="0"/>
          </a:p>
          <a:p>
            <a:pPr marL="0" indent="0">
              <a:buNone/>
            </a:pPr>
            <a:r>
              <a:rPr lang="en-US" dirty="0" smtClean="0">
                <a:solidFill>
                  <a:srgbClr val="FF0000"/>
                </a:solidFill>
              </a:rPr>
              <a:t># Libraries to use</a:t>
            </a:r>
          </a:p>
          <a:p>
            <a:pPr marL="0" indent="0">
              <a:buNone/>
            </a:pPr>
            <a:r>
              <a:rPr lang="en-US" dirty="0" smtClean="0">
                <a:solidFill>
                  <a:schemeClr val="accent6"/>
                </a:solidFill>
              </a:rPr>
              <a:t>import</a:t>
            </a:r>
            <a:r>
              <a:rPr lang="en-US" dirty="0" smtClean="0"/>
              <a:t> </a:t>
            </a:r>
            <a:r>
              <a:rPr lang="en-US" dirty="0"/>
              <a:t>random</a:t>
            </a:r>
          </a:p>
          <a:p>
            <a:pPr marL="0" indent="0">
              <a:buNone/>
            </a:pPr>
            <a:r>
              <a:rPr lang="en-US" dirty="0">
                <a:solidFill>
                  <a:schemeClr val="accent6"/>
                </a:solidFill>
              </a:rPr>
              <a:t>import</a:t>
            </a:r>
            <a:r>
              <a:rPr lang="en-US" dirty="0"/>
              <a:t> sys</a:t>
            </a:r>
          </a:p>
          <a:p>
            <a:pPr marL="0" indent="0">
              <a:buNone/>
            </a:pPr>
            <a:r>
              <a:rPr lang="en-US" dirty="0">
                <a:solidFill>
                  <a:schemeClr val="accent6"/>
                </a:solidFill>
              </a:rPr>
              <a:t>import</a:t>
            </a:r>
            <a:r>
              <a:rPr lang="en-US" dirty="0"/>
              <a:t> </a:t>
            </a:r>
            <a:r>
              <a:rPr lang="en-US" dirty="0" err="1"/>
              <a:t>xlrd</a:t>
            </a:r>
            <a:r>
              <a:rPr lang="en-US" dirty="0"/>
              <a:t>          </a:t>
            </a:r>
            <a:r>
              <a:rPr lang="en-US" dirty="0">
                <a:solidFill>
                  <a:srgbClr val="FF0000"/>
                </a:solidFill>
              </a:rPr>
              <a:t># library for working with Excel spreadsheets</a:t>
            </a:r>
          </a:p>
          <a:p>
            <a:pPr marL="0" indent="0">
              <a:buNone/>
            </a:pPr>
            <a:r>
              <a:rPr lang="en-US" dirty="0">
                <a:solidFill>
                  <a:schemeClr val="accent6"/>
                </a:solidFill>
              </a:rPr>
              <a:t>import</a:t>
            </a:r>
            <a:r>
              <a:rPr lang="en-US" dirty="0"/>
              <a:t> time</a:t>
            </a:r>
          </a:p>
          <a:p>
            <a:pPr marL="0" indent="0">
              <a:buNone/>
            </a:pPr>
            <a:r>
              <a:rPr lang="en-US" dirty="0" smtClean="0">
                <a:solidFill>
                  <a:schemeClr val="accent6"/>
                </a:solidFill>
              </a:rPr>
              <a:t>from</a:t>
            </a:r>
            <a:r>
              <a:rPr lang="en-US" dirty="0" smtClean="0"/>
              <a:t> </a:t>
            </a:r>
            <a:r>
              <a:rPr lang="en-US" dirty="0" err="1"/>
              <a:t>gdapi</a:t>
            </a:r>
            <a:r>
              <a:rPr lang="en-US" dirty="0"/>
              <a:t> </a:t>
            </a:r>
            <a:r>
              <a:rPr lang="en-US" dirty="0">
                <a:solidFill>
                  <a:schemeClr val="accent6"/>
                </a:solidFill>
              </a:rPr>
              <a:t>import</a:t>
            </a:r>
            <a:r>
              <a:rPr lang="en-US" dirty="0"/>
              <a:t> </a:t>
            </a:r>
            <a:r>
              <a:rPr lang="en-US" dirty="0" err="1"/>
              <a:t>GoogleDirections</a:t>
            </a:r>
            <a:endParaRPr lang="en-US" dirty="0"/>
          </a:p>
          <a:p>
            <a:pPr marL="0" indent="0">
              <a:buNone/>
            </a:pPr>
            <a:endParaRPr lang="en-US" dirty="0" smtClean="0"/>
          </a:p>
          <a:p>
            <a:pPr marL="0" indent="0">
              <a:buNone/>
            </a:pPr>
            <a:r>
              <a:rPr lang="en-US" dirty="0" smtClean="0">
                <a:solidFill>
                  <a:srgbClr val="FF0000"/>
                </a:solidFill>
              </a:rPr>
              <a:t># No key needed if few queries</a:t>
            </a:r>
          </a:p>
          <a:p>
            <a:pPr marL="0" indent="0">
              <a:buNone/>
            </a:pPr>
            <a:r>
              <a:rPr lang="en-US" dirty="0" err="1" smtClean="0"/>
              <a:t>gd</a:t>
            </a:r>
            <a:r>
              <a:rPr lang="en-US" dirty="0" smtClean="0"/>
              <a:t> </a:t>
            </a:r>
            <a:r>
              <a:rPr lang="en-US" dirty="0"/>
              <a:t>= </a:t>
            </a:r>
            <a:r>
              <a:rPr lang="en-US" dirty="0" err="1"/>
              <a:t>GoogleDirections</a:t>
            </a:r>
            <a:r>
              <a:rPr lang="en-US" dirty="0"/>
              <a:t>(</a:t>
            </a:r>
            <a:r>
              <a:rPr lang="en-US" dirty="0">
                <a:solidFill>
                  <a:srgbClr val="00B050"/>
                </a:solidFill>
              </a:rPr>
              <a:t>'dummy-Google-key</a:t>
            </a:r>
            <a:r>
              <a:rPr lang="en-US" dirty="0" smtClean="0">
                <a:solidFill>
                  <a:srgbClr val="00B050"/>
                </a:solidFill>
              </a:rPr>
              <a:t>'</a:t>
            </a:r>
            <a:r>
              <a:rPr lang="en-US" dirty="0" smtClean="0"/>
              <a:t>)</a:t>
            </a:r>
          </a:p>
          <a:p>
            <a:pPr marL="0" indent="0">
              <a:buNone/>
            </a:pPr>
            <a:endParaRPr lang="en-US" dirty="0" smtClean="0"/>
          </a:p>
          <a:p>
            <a:pPr marL="0" indent="0">
              <a:buNone/>
            </a:pPr>
            <a:r>
              <a:rPr lang="en-US" dirty="0" err="1" smtClean="0"/>
              <a:t>wb</a:t>
            </a:r>
            <a:r>
              <a:rPr lang="en-US" dirty="0" smtClean="0"/>
              <a:t> </a:t>
            </a:r>
            <a:r>
              <a:rPr lang="en-US" dirty="0"/>
              <a:t>= </a:t>
            </a:r>
            <a:r>
              <a:rPr lang="en-US" dirty="0" err="1"/>
              <a:t>xlrd.open_workbook</a:t>
            </a:r>
            <a:r>
              <a:rPr lang="en-US" dirty="0"/>
              <a:t>(</a:t>
            </a:r>
            <a:r>
              <a:rPr lang="en-US" dirty="0">
                <a:solidFill>
                  <a:srgbClr val="00B050"/>
                </a:solidFill>
              </a:rPr>
              <a:t>'mhip_zip_eScience_121611a.xls</a:t>
            </a:r>
            <a:r>
              <a:rPr lang="en-US" dirty="0" smtClean="0">
                <a:solidFill>
                  <a:srgbClr val="00B050"/>
                </a:solidFill>
              </a:rPr>
              <a:t>'</a:t>
            </a:r>
            <a:r>
              <a:rPr lang="en-US" dirty="0" smtClean="0"/>
              <a:t>)</a:t>
            </a:r>
          </a:p>
          <a:p>
            <a:pPr marL="0" indent="0">
              <a:buNone/>
            </a:pPr>
            <a:r>
              <a:rPr lang="en-US" dirty="0" smtClean="0"/>
              <a:t>sheet </a:t>
            </a:r>
            <a:r>
              <a:rPr lang="en-US" dirty="0"/>
              <a:t>= </a:t>
            </a:r>
            <a:r>
              <a:rPr lang="en-US" dirty="0" err="1"/>
              <a:t>wb.sheet_by_index</a:t>
            </a:r>
            <a:r>
              <a:rPr lang="en-US" dirty="0"/>
              <a:t>(0)</a:t>
            </a:r>
          </a:p>
          <a:p>
            <a:pPr marL="0" indent="0">
              <a:buNone/>
            </a:pPr>
            <a:endParaRPr lang="en-US" dirty="0"/>
          </a:p>
          <a:p>
            <a:pPr marL="0" indent="0">
              <a:buNone/>
            </a:pPr>
            <a:r>
              <a:rPr lang="en-US" dirty="0">
                <a:solidFill>
                  <a:srgbClr val="FF0000"/>
                </a:solidFill>
              </a:rPr>
              <a:t># User input:  first row to process, first row not to process</a:t>
            </a:r>
          </a:p>
          <a:p>
            <a:pPr marL="0" indent="0">
              <a:buNone/>
            </a:pPr>
            <a:r>
              <a:rPr lang="en-US" dirty="0" err="1"/>
              <a:t>first_row</a:t>
            </a:r>
            <a:r>
              <a:rPr lang="en-US" dirty="0"/>
              <a:t> = </a:t>
            </a:r>
            <a:r>
              <a:rPr lang="en-US" dirty="0">
                <a:solidFill>
                  <a:srgbClr val="7030A0"/>
                </a:solidFill>
              </a:rPr>
              <a:t>max</a:t>
            </a:r>
            <a:r>
              <a:rPr lang="en-US" dirty="0"/>
              <a:t>(</a:t>
            </a:r>
            <a:r>
              <a:rPr lang="en-US" dirty="0" err="1">
                <a:solidFill>
                  <a:srgbClr val="7030A0"/>
                </a:solidFill>
              </a:rPr>
              <a:t>int</a:t>
            </a:r>
            <a:r>
              <a:rPr lang="en-US" dirty="0"/>
              <a:t>(</a:t>
            </a:r>
            <a:r>
              <a:rPr lang="en-US" dirty="0" err="1"/>
              <a:t>sys.argv</a:t>
            </a:r>
            <a:r>
              <a:rPr lang="en-US" dirty="0"/>
              <a:t>[1]), 2)</a:t>
            </a:r>
          </a:p>
          <a:p>
            <a:pPr marL="0" indent="0">
              <a:buNone/>
            </a:pPr>
            <a:r>
              <a:rPr lang="en-US" dirty="0" err="1"/>
              <a:t>r</a:t>
            </a:r>
            <a:r>
              <a:rPr lang="en-US" dirty="0" err="1" smtClean="0"/>
              <a:t>ow_limit</a:t>
            </a:r>
            <a:r>
              <a:rPr lang="en-US" dirty="0" smtClean="0"/>
              <a:t> </a:t>
            </a:r>
            <a:r>
              <a:rPr lang="en-US" dirty="0"/>
              <a:t>= </a:t>
            </a:r>
            <a:r>
              <a:rPr lang="en-US" dirty="0">
                <a:solidFill>
                  <a:srgbClr val="7030A0"/>
                </a:solidFill>
              </a:rPr>
              <a:t>min</a:t>
            </a:r>
            <a:r>
              <a:rPr lang="en-US" dirty="0"/>
              <a:t>(</a:t>
            </a:r>
            <a:r>
              <a:rPr lang="en-US" dirty="0" err="1">
                <a:solidFill>
                  <a:srgbClr val="7030A0"/>
                </a:solidFill>
              </a:rPr>
              <a:t>int</a:t>
            </a:r>
            <a:r>
              <a:rPr lang="en-US" dirty="0"/>
              <a:t>(</a:t>
            </a:r>
            <a:r>
              <a:rPr lang="en-US" dirty="0" err="1"/>
              <a:t>sys.argv</a:t>
            </a:r>
            <a:r>
              <a:rPr lang="en-US" dirty="0"/>
              <a:t>[2</a:t>
            </a:r>
            <a:r>
              <a:rPr lang="en-US" dirty="0" smtClean="0"/>
              <a:t>]+1), </a:t>
            </a:r>
            <a:r>
              <a:rPr lang="en-US" dirty="0" err="1"/>
              <a:t>sheet.nrows</a:t>
            </a:r>
            <a:r>
              <a:rPr lang="en-US" dirty="0"/>
              <a:t>)</a:t>
            </a:r>
          </a:p>
          <a:p>
            <a:pPr marL="0" indent="0">
              <a:buNone/>
            </a:pPr>
            <a:endParaRPr lang="en-US" dirty="0"/>
          </a:p>
          <a:p>
            <a:pPr marL="0" indent="0">
              <a:buNone/>
            </a:pPr>
            <a:r>
              <a:rPr lang="en-US" dirty="0" err="1" smtClean="0">
                <a:solidFill>
                  <a:schemeClr val="accent6"/>
                </a:solidFill>
              </a:rPr>
              <a:t>def</a:t>
            </a:r>
            <a:r>
              <a:rPr lang="en-US" dirty="0" smtClean="0">
                <a:solidFill>
                  <a:schemeClr val="accent6"/>
                </a:solidFill>
              </a:rPr>
              <a:t> </a:t>
            </a:r>
            <a:r>
              <a:rPr lang="en-US" dirty="0" err="1"/>
              <a:t>comma_separated</a:t>
            </a:r>
            <a:r>
              <a:rPr lang="en-US" dirty="0"/>
              <a:t>(</a:t>
            </a:r>
            <a:r>
              <a:rPr lang="en-US" dirty="0" err="1"/>
              <a:t>lst</a:t>
            </a:r>
            <a:r>
              <a:rPr lang="en-US" dirty="0"/>
              <a:t>):</a:t>
            </a:r>
          </a:p>
          <a:p>
            <a:pPr marL="0" indent="0">
              <a:buNone/>
            </a:pPr>
            <a:r>
              <a:rPr lang="en-US" dirty="0"/>
              <a:t>  </a:t>
            </a:r>
            <a:r>
              <a:rPr lang="en-US" dirty="0">
                <a:solidFill>
                  <a:schemeClr val="accent6"/>
                </a:solidFill>
              </a:rPr>
              <a:t>return</a:t>
            </a:r>
            <a:r>
              <a:rPr lang="en-US" dirty="0"/>
              <a:t> ",".join([</a:t>
            </a:r>
            <a:r>
              <a:rPr lang="en-US" dirty="0" err="1">
                <a:solidFill>
                  <a:srgbClr val="7030A0"/>
                </a:solidFill>
              </a:rPr>
              <a:t>str</a:t>
            </a:r>
            <a:r>
              <a:rPr lang="en-US" dirty="0"/>
              <a:t>(s) </a:t>
            </a:r>
            <a:r>
              <a:rPr lang="en-US" dirty="0">
                <a:solidFill>
                  <a:schemeClr val="accent6"/>
                </a:solidFill>
              </a:rPr>
              <a:t>for</a:t>
            </a:r>
            <a:r>
              <a:rPr lang="en-US" dirty="0"/>
              <a:t> s </a:t>
            </a:r>
            <a:r>
              <a:rPr lang="en-US" dirty="0">
                <a:solidFill>
                  <a:schemeClr val="accent6"/>
                </a:solidFill>
              </a:rPr>
              <a:t>in</a:t>
            </a:r>
            <a:r>
              <a:rPr lang="en-US" dirty="0"/>
              <a:t> </a:t>
            </a:r>
            <a:r>
              <a:rPr lang="en-US" dirty="0" err="1"/>
              <a:t>lst</a:t>
            </a:r>
            <a:r>
              <a:rPr lang="en-US" dirty="0"/>
              <a:t>])</a:t>
            </a:r>
          </a:p>
          <a:p>
            <a:pPr marL="0" indent="0">
              <a:buNone/>
            </a:pPr>
            <a:endParaRPr lang="en-US" dirty="0" smtClean="0"/>
          </a:p>
          <a:p>
            <a:pPr marL="0" indent="0">
              <a:buNone/>
            </a:pPr>
            <a:endParaRPr lang="en-US" dirty="0"/>
          </a:p>
        </p:txBody>
      </p:sp>
      <p:sp>
        <p:nvSpPr>
          <p:cNvPr id="5" name="Content Placeholder 4"/>
          <p:cNvSpPr>
            <a:spLocks noGrp="1"/>
          </p:cNvSpPr>
          <p:nvPr>
            <p:ph sz="half" idx="2"/>
            <p:custDataLst>
              <p:tags r:id="rId3"/>
            </p:custDataLst>
          </p:nvPr>
        </p:nvSpPr>
        <p:spPr>
          <a:xfrm>
            <a:off x="4648200" y="1287887"/>
            <a:ext cx="4495800" cy="5570113"/>
          </a:xfrm>
        </p:spPr>
        <p:txBody>
          <a:bodyPr>
            <a:normAutofit fontScale="47500" lnSpcReduction="20000"/>
          </a:bodyPr>
          <a:lstStyle/>
          <a:p>
            <a:pPr marL="0" indent="0">
              <a:buNone/>
            </a:pPr>
            <a:r>
              <a:rPr lang="en-US" dirty="0" smtClean="0"/>
              <a:t>headers </a:t>
            </a:r>
            <a:r>
              <a:rPr lang="en-US" dirty="0"/>
              <a:t>= </a:t>
            </a:r>
            <a:r>
              <a:rPr lang="en-US" dirty="0" err="1" smtClean="0"/>
              <a:t>sheet.row_values</a:t>
            </a:r>
            <a:r>
              <a:rPr lang="en-US" dirty="0" smtClean="0"/>
              <a:t>(0</a:t>
            </a:r>
            <a:r>
              <a:rPr lang="en-US" dirty="0"/>
              <a:t>) </a:t>
            </a:r>
            <a:r>
              <a:rPr lang="en-US" dirty="0" smtClean="0"/>
              <a:t>+ [</a:t>
            </a:r>
            <a:r>
              <a:rPr lang="en-US" dirty="0" smtClean="0">
                <a:solidFill>
                  <a:srgbClr val="00B050"/>
                </a:solidFill>
              </a:rPr>
              <a:t>"distance"</a:t>
            </a:r>
            <a:r>
              <a:rPr lang="en-US" dirty="0" smtClean="0"/>
              <a:t>]</a:t>
            </a:r>
            <a:endParaRPr lang="en-US" dirty="0"/>
          </a:p>
          <a:p>
            <a:pPr marL="0" indent="0">
              <a:buNone/>
            </a:pPr>
            <a:r>
              <a:rPr lang="en-US" dirty="0">
                <a:solidFill>
                  <a:schemeClr val="accent6"/>
                </a:solidFill>
              </a:rPr>
              <a:t>print</a:t>
            </a:r>
            <a:r>
              <a:rPr lang="en-US" dirty="0"/>
              <a:t> </a:t>
            </a:r>
            <a:r>
              <a:rPr lang="en-US" dirty="0" err="1"/>
              <a:t>comma_separated</a:t>
            </a:r>
            <a:r>
              <a:rPr lang="en-US" dirty="0"/>
              <a:t>(headers)</a:t>
            </a:r>
          </a:p>
          <a:p>
            <a:pPr marL="0" indent="0">
              <a:buNone/>
            </a:pPr>
            <a:endParaRPr lang="en-US" dirty="0"/>
          </a:p>
          <a:p>
            <a:pPr marL="0" indent="0">
              <a:buNone/>
            </a:pPr>
            <a:r>
              <a:rPr lang="en-US" dirty="0" smtClean="0">
                <a:solidFill>
                  <a:schemeClr val="accent6"/>
                </a:solidFill>
              </a:rPr>
              <a:t>for</a:t>
            </a:r>
            <a:r>
              <a:rPr lang="en-US" dirty="0" smtClean="0"/>
              <a:t> </a:t>
            </a:r>
            <a:r>
              <a:rPr lang="en-US" dirty="0" err="1"/>
              <a:t>rownum</a:t>
            </a:r>
            <a:r>
              <a:rPr lang="en-US" dirty="0"/>
              <a:t> </a:t>
            </a:r>
            <a:r>
              <a:rPr lang="en-US" dirty="0">
                <a:solidFill>
                  <a:schemeClr val="accent6"/>
                </a:solidFill>
              </a:rPr>
              <a:t>in</a:t>
            </a:r>
            <a:r>
              <a:rPr lang="en-US" dirty="0"/>
              <a:t> </a:t>
            </a:r>
            <a:r>
              <a:rPr lang="en-US" dirty="0" smtClean="0">
                <a:solidFill>
                  <a:srgbClr val="7030A0"/>
                </a:solidFill>
              </a:rPr>
              <a:t>range</a:t>
            </a:r>
            <a:r>
              <a:rPr lang="en-US" dirty="0" smtClean="0"/>
              <a:t>(</a:t>
            </a:r>
            <a:r>
              <a:rPr lang="en-US" dirty="0" err="1" smtClean="0"/>
              <a:t>first_row,row_limit</a:t>
            </a:r>
            <a:r>
              <a:rPr lang="en-US" dirty="0" smtClean="0"/>
              <a:t>):</a:t>
            </a:r>
            <a:endParaRPr lang="en-US" dirty="0"/>
          </a:p>
          <a:p>
            <a:pPr marL="0" indent="0">
              <a:buNone/>
            </a:pPr>
            <a:r>
              <a:rPr lang="en-US" dirty="0"/>
              <a:t>    row = </a:t>
            </a:r>
            <a:r>
              <a:rPr lang="en-US" dirty="0" err="1" smtClean="0"/>
              <a:t>sheet.row_values</a:t>
            </a:r>
            <a:r>
              <a:rPr lang="en-US" dirty="0" smtClean="0"/>
              <a:t>(</a:t>
            </a:r>
            <a:r>
              <a:rPr lang="en-US" dirty="0" err="1" smtClean="0"/>
              <a:t>rownum</a:t>
            </a:r>
            <a:r>
              <a:rPr lang="en-US" dirty="0"/>
              <a:t>)</a:t>
            </a:r>
          </a:p>
          <a:p>
            <a:pPr marL="0" indent="0">
              <a:buNone/>
            </a:pPr>
            <a:r>
              <a:rPr lang="en-US" dirty="0"/>
              <a:t>    (zip1, zip2) = row[-3:-1]</a:t>
            </a:r>
          </a:p>
          <a:p>
            <a:pPr marL="0" indent="0">
              <a:buNone/>
            </a:pPr>
            <a:r>
              <a:rPr lang="en-US" dirty="0"/>
              <a:t>    </a:t>
            </a:r>
            <a:r>
              <a:rPr lang="en-US" dirty="0">
                <a:solidFill>
                  <a:schemeClr val="accent6"/>
                </a:solidFill>
              </a:rPr>
              <a:t>if</a:t>
            </a:r>
            <a:r>
              <a:rPr lang="en-US" dirty="0"/>
              <a:t> zip1 </a:t>
            </a:r>
            <a:r>
              <a:rPr lang="en-US" dirty="0">
                <a:solidFill>
                  <a:schemeClr val="accent6"/>
                </a:solidFill>
              </a:rPr>
              <a:t>and</a:t>
            </a:r>
            <a:r>
              <a:rPr lang="en-US" dirty="0"/>
              <a:t> zip2:</a:t>
            </a:r>
          </a:p>
          <a:p>
            <a:pPr marL="0" indent="0">
              <a:buNone/>
            </a:pPr>
            <a:r>
              <a:rPr lang="en-US" dirty="0" smtClean="0">
                <a:solidFill>
                  <a:srgbClr val="FF0000"/>
                </a:solidFill>
              </a:rPr>
              <a:t>        </a:t>
            </a:r>
            <a:r>
              <a:rPr lang="en-US" dirty="0">
                <a:solidFill>
                  <a:srgbClr val="FF0000"/>
                </a:solidFill>
              </a:rPr>
              <a:t># Clean the data</a:t>
            </a:r>
          </a:p>
          <a:p>
            <a:pPr marL="0" indent="0">
              <a:buNone/>
            </a:pPr>
            <a:r>
              <a:rPr lang="en-US" dirty="0" smtClean="0"/>
              <a:t>        zip1 = </a:t>
            </a:r>
            <a:r>
              <a:rPr lang="en-US" dirty="0" err="1" smtClean="0">
                <a:solidFill>
                  <a:srgbClr val="7030A0"/>
                </a:solidFill>
              </a:rPr>
              <a:t>str</a:t>
            </a:r>
            <a:r>
              <a:rPr lang="en-US" dirty="0" smtClean="0"/>
              <a:t>(</a:t>
            </a:r>
            <a:r>
              <a:rPr lang="en-US" dirty="0" err="1" smtClean="0">
                <a:solidFill>
                  <a:srgbClr val="7030A0"/>
                </a:solidFill>
              </a:rPr>
              <a:t>int</a:t>
            </a:r>
            <a:r>
              <a:rPr lang="en-US" dirty="0" smtClean="0"/>
              <a:t>(zip1))</a:t>
            </a:r>
          </a:p>
          <a:p>
            <a:pPr marL="0" indent="0">
              <a:buNone/>
            </a:pPr>
            <a:r>
              <a:rPr lang="en-US" dirty="0" smtClean="0"/>
              <a:t>        zip2 </a:t>
            </a:r>
            <a:r>
              <a:rPr lang="en-US" dirty="0"/>
              <a:t>= </a:t>
            </a:r>
            <a:r>
              <a:rPr lang="en-US" dirty="0" err="1" smtClean="0">
                <a:solidFill>
                  <a:srgbClr val="7030A0"/>
                </a:solidFill>
              </a:rPr>
              <a:t>str</a:t>
            </a:r>
            <a:r>
              <a:rPr lang="en-US" dirty="0" smtClean="0"/>
              <a:t>(</a:t>
            </a:r>
            <a:r>
              <a:rPr lang="en-US" dirty="0" err="1" smtClean="0">
                <a:solidFill>
                  <a:srgbClr val="7030A0"/>
                </a:solidFill>
              </a:rPr>
              <a:t>int</a:t>
            </a:r>
            <a:r>
              <a:rPr lang="en-US" dirty="0" smtClean="0"/>
              <a:t>(zip2))</a:t>
            </a:r>
          </a:p>
          <a:p>
            <a:pPr marL="0" indent="0">
              <a:buNone/>
            </a:pPr>
            <a:r>
              <a:rPr lang="en-US" dirty="0" smtClean="0"/>
              <a:t>        row[-3:-1] = [zip1, zip2]</a:t>
            </a:r>
          </a:p>
          <a:p>
            <a:pPr marL="0" indent="0">
              <a:buNone/>
            </a:pPr>
            <a:r>
              <a:rPr lang="en-US" dirty="0" smtClean="0">
                <a:solidFill>
                  <a:srgbClr val="FF0000"/>
                </a:solidFill>
              </a:rPr>
              <a:t>        # </a:t>
            </a:r>
            <a:r>
              <a:rPr lang="en-US" dirty="0">
                <a:solidFill>
                  <a:srgbClr val="FF0000"/>
                </a:solidFill>
              </a:rPr>
              <a:t>Compute the distance via Google Maps</a:t>
            </a:r>
          </a:p>
          <a:p>
            <a:pPr marL="0" indent="0">
              <a:buNone/>
            </a:pPr>
            <a:r>
              <a:rPr lang="en-US" dirty="0" smtClean="0"/>
              <a:t>        </a:t>
            </a:r>
            <a:r>
              <a:rPr lang="en-US" dirty="0">
                <a:solidFill>
                  <a:schemeClr val="accent6"/>
                </a:solidFill>
              </a:rPr>
              <a:t>try</a:t>
            </a:r>
            <a:r>
              <a:rPr lang="en-US" dirty="0"/>
              <a:t>:</a:t>
            </a:r>
          </a:p>
          <a:p>
            <a:pPr marL="0" indent="0">
              <a:buNone/>
            </a:pPr>
            <a:r>
              <a:rPr lang="en-US" dirty="0"/>
              <a:t>  </a:t>
            </a:r>
            <a:r>
              <a:rPr lang="en-US" dirty="0" smtClean="0"/>
              <a:t>          distance </a:t>
            </a:r>
            <a:r>
              <a:rPr lang="en-US" dirty="0"/>
              <a:t>= </a:t>
            </a:r>
            <a:r>
              <a:rPr lang="en-US" dirty="0" err="1"/>
              <a:t>gd.query</a:t>
            </a:r>
            <a:r>
              <a:rPr lang="en-US" dirty="0"/>
              <a:t>(zip1,zip2).distance</a:t>
            </a:r>
          </a:p>
          <a:p>
            <a:pPr marL="0" indent="0">
              <a:buNone/>
            </a:pPr>
            <a:r>
              <a:rPr lang="en-US" dirty="0"/>
              <a:t>      </a:t>
            </a:r>
            <a:r>
              <a:rPr lang="en-US" dirty="0" smtClean="0"/>
              <a:t>  </a:t>
            </a:r>
            <a:r>
              <a:rPr lang="en-US" dirty="0" smtClean="0">
                <a:solidFill>
                  <a:schemeClr val="accent6"/>
                </a:solidFill>
              </a:rPr>
              <a:t>except</a:t>
            </a:r>
            <a:r>
              <a:rPr lang="en-US" dirty="0"/>
              <a:t>:</a:t>
            </a:r>
          </a:p>
          <a:p>
            <a:pPr marL="0" indent="0">
              <a:buNone/>
            </a:pPr>
            <a:r>
              <a:rPr lang="en-US" dirty="0"/>
              <a:t>      </a:t>
            </a:r>
            <a:r>
              <a:rPr lang="en-US" dirty="0" smtClean="0"/>
              <a:t>      </a:t>
            </a:r>
            <a:r>
              <a:rPr lang="en-US" dirty="0">
                <a:solidFill>
                  <a:srgbClr val="7030A0"/>
                </a:solidFill>
              </a:rPr>
              <a:t>print</a:t>
            </a:r>
            <a:r>
              <a:rPr lang="en-US" dirty="0"/>
              <a:t> &gt;&gt; </a:t>
            </a:r>
            <a:r>
              <a:rPr lang="en-US" dirty="0" err="1"/>
              <a:t>sys.stderr</a:t>
            </a:r>
            <a:r>
              <a:rPr lang="en-US" dirty="0"/>
              <a:t>, </a:t>
            </a:r>
            <a:r>
              <a:rPr lang="en-US" dirty="0">
                <a:solidFill>
                  <a:srgbClr val="00B050"/>
                </a:solidFill>
              </a:rPr>
              <a:t>"Error computing </a:t>
            </a:r>
            <a:r>
              <a:rPr lang="en-US" dirty="0" smtClean="0">
                <a:solidFill>
                  <a:srgbClr val="00B050"/>
                </a:solidFill>
              </a:rPr>
              <a:t>distance:"</a:t>
            </a:r>
            <a:r>
              <a:rPr lang="en-US" dirty="0" smtClean="0"/>
              <a:t>, zip1</a:t>
            </a:r>
            <a:r>
              <a:rPr lang="en-US" dirty="0"/>
              <a:t>, zip2</a:t>
            </a:r>
          </a:p>
          <a:p>
            <a:pPr marL="0" indent="0">
              <a:buNone/>
            </a:pPr>
            <a:r>
              <a:rPr lang="en-US" dirty="0"/>
              <a:t>        </a:t>
            </a:r>
            <a:r>
              <a:rPr lang="en-US" dirty="0" smtClean="0"/>
              <a:t>    distance </a:t>
            </a:r>
            <a:r>
              <a:rPr lang="en-US" dirty="0"/>
              <a:t>= </a:t>
            </a:r>
            <a:r>
              <a:rPr lang="en-US" dirty="0">
                <a:solidFill>
                  <a:srgbClr val="00B050"/>
                </a:solidFill>
              </a:rPr>
              <a:t>""</a:t>
            </a:r>
          </a:p>
          <a:p>
            <a:pPr marL="0" indent="0">
              <a:buNone/>
            </a:pPr>
            <a:r>
              <a:rPr lang="en-US" dirty="0">
                <a:solidFill>
                  <a:srgbClr val="FF0000"/>
                </a:solidFill>
              </a:rPr>
              <a:t>      # Print </a:t>
            </a:r>
            <a:r>
              <a:rPr lang="en-US" dirty="0" smtClean="0">
                <a:solidFill>
                  <a:srgbClr val="FF0000"/>
                </a:solidFill>
              </a:rPr>
              <a:t>the row with the </a:t>
            </a:r>
            <a:r>
              <a:rPr lang="en-US" dirty="0">
                <a:solidFill>
                  <a:srgbClr val="FF0000"/>
                </a:solidFill>
              </a:rPr>
              <a:t>distance</a:t>
            </a:r>
          </a:p>
          <a:p>
            <a:pPr marL="0" indent="0">
              <a:buNone/>
            </a:pPr>
            <a:r>
              <a:rPr lang="en-US" dirty="0"/>
              <a:t>      </a:t>
            </a:r>
            <a:r>
              <a:rPr lang="en-US" dirty="0">
                <a:solidFill>
                  <a:srgbClr val="7030A0"/>
                </a:solidFill>
              </a:rPr>
              <a:t>print</a:t>
            </a:r>
            <a:r>
              <a:rPr lang="en-US" dirty="0"/>
              <a:t> </a:t>
            </a:r>
            <a:r>
              <a:rPr lang="en-US" dirty="0" err="1"/>
              <a:t>comma_separated</a:t>
            </a:r>
            <a:r>
              <a:rPr lang="en-US" dirty="0"/>
              <a:t>(row + [</a:t>
            </a:r>
            <a:r>
              <a:rPr lang="en-US" dirty="0" smtClean="0"/>
              <a:t>distance])</a:t>
            </a:r>
            <a:endParaRPr lang="en-US" dirty="0"/>
          </a:p>
          <a:p>
            <a:pPr marL="0" indent="0">
              <a:buNone/>
            </a:pPr>
            <a:r>
              <a:rPr lang="en-US" dirty="0" smtClean="0">
                <a:solidFill>
                  <a:srgbClr val="FF0000"/>
                </a:solidFill>
              </a:rPr>
              <a:t>      # Avoid too many Google queries in rapid succession</a:t>
            </a:r>
          </a:p>
          <a:p>
            <a:pPr marL="0" indent="0">
              <a:buNone/>
            </a:pPr>
            <a:r>
              <a:rPr lang="en-US" dirty="0" smtClean="0"/>
              <a:t>      </a:t>
            </a:r>
            <a:r>
              <a:rPr lang="en-US" dirty="0" err="1"/>
              <a:t>time.sleep</a:t>
            </a:r>
            <a:r>
              <a:rPr lang="en-US" dirty="0"/>
              <a:t>(</a:t>
            </a:r>
            <a:r>
              <a:rPr lang="en-US" dirty="0" err="1"/>
              <a:t>random.random</a:t>
            </a:r>
            <a:r>
              <a:rPr lang="en-US" dirty="0" smtClean="0"/>
              <a:t>()+0.5)</a:t>
            </a:r>
            <a:endParaRPr lang="en-US" dirty="0"/>
          </a:p>
        </p:txBody>
      </p:sp>
      <p:sp>
        <p:nvSpPr>
          <p:cNvPr id="8" name="TextBox 7"/>
          <p:cNvSpPr txBox="1"/>
          <p:nvPr>
            <p:custDataLst>
              <p:tags r:id="rId4"/>
            </p:custDataLst>
          </p:nvPr>
        </p:nvSpPr>
        <p:spPr>
          <a:xfrm>
            <a:off x="5022761" y="6091707"/>
            <a:ext cx="3663247" cy="461665"/>
          </a:xfrm>
          <a:prstGeom prst="rect">
            <a:avLst/>
          </a:prstGeom>
          <a:noFill/>
        </p:spPr>
        <p:txBody>
          <a:bodyPr wrap="none" rtlCol="0">
            <a:spAutoFit/>
          </a:bodyPr>
          <a:lstStyle/>
          <a:p>
            <a:r>
              <a:rPr lang="en-US" sz="2400" dirty="0" smtClean="0"/>
              <a:t>23 lines of executable code!</a:t>
            </a:r>
            <a:endParaRPr lang="en-US" sz="2400" dirty="0"/>
          </a:p>
        </p:txBody>
      </p:sp>
      <p:sp>
        <p:nvSpPr>
          <p:cNvPr id="2" name="Slide Number Placeholder 1"/>
          <p:cNvSpPr>
            <a:spLocks noGrp="1"/>
          </p:cNvSpPr>
          <p:nvPr>
            <p:ph type="sldNum" sz="quarter" idx="12"/>
            <p:custDataLst>
              <p:tags r:id="rId5"/>
            </p:custDataLst>
          </p:nvPr>
        </p:nvSpPr>
        <p:spPr/>
        <p:txBody>
          <a:bodyPr/>
          <a:lstStyle/>
          <a:p>
            <a:fld id="{5F7ED7C0-9AEA-4F4A-BC37-D84FB4BBF691}" type="slidenum">
              <a:rPr lang="en-US" smtClean="0"/>
              <a:t>10</a:t>
            </a:fld>
            <a:endParaRPr lang="en-US"/>
          </a:p>
        </p:txBody>
      </p:sp>
    </p:spTree>
    <p:extLst>
      <p:ext uri="{BB962C8B-B14F-4D97-AF65-F5344CB8AC3E}">
        <p14:creationId xmlns:p14="http://schemas.microsoft.com/office/powerpoint/2010/main" val="20872362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35914"/>
            <a:ext cx="6400800" cy="664285"/>
          </a:xfrm>
        </p:spPr>
        <p:txBody>
          <a:bodyPr>
            <a:normAutofit fontScale="90000"/>
          </a:bodyPr>
          <a:lstStyle/>
          <a:p>
            <a:r>
              <a:rPr lang="en-US" dirty="0" smtClean="0"/>
              <a:t>A function </a:t>
            </a:r>
            <a:r>
              <a:rPr lang="en-US" dirty="0"/>
              <a:t>is a </a:t>
            </a:r>
            <a:r>
              <a:rPr lang="en-US" dirty="0" smtClean="0"/>
              <a:t>machine</a:t>
            </a:r>
            <a:endParaRPr lang="en-US" dirty="0"/>
          </a:p>
        </p:txBody>
      </p:sp>
      <p:sp>
        <p:nvSpPr>
          <p:cNvPr id="3" name="Content Placeholder 2"/>
          <p:cNvSpPr>
            <a:spLocks noGrp="1"/>
          </p:cNvSpPr>
          <p:nvPr>
            <p:ph idx="1"/>
            <p:custDataLst>
              <p:tags r:id="rId2"/>
            </p:custDataLst>
          </p:nvPr>
        </p:nvSpPr>
        <p:spPr>
          <a:xfrm>
            <a:off x="457200" y="1600200"/>
            <a:ext cx="8229600" cy="4953000"/>
          </a:xfrm>
        </p:spPr>
        <p:txBody>
          <a:bodyPr>
            <a:normAutofit/>
          </a:bodyPr>
          <a:lstStyle/>
          <a:p>
            <a:r>
              <a:rPr lang="en-US" dirty="0" smtClean="0"/>
              <a:t>You </a:t>
            </a:r>
            <a:r>
              <a:rPr lang="en-US" dirty="0"/>
              <a:t>give it input</a:t>
            </a:r>
          </a:p>
          <a:p>
            <a:r>
              <a:rPr lang="en-US" dirty="0"/>
              <a:t>It produces a </a:t>
            </a:r>
            <a:r>
              <a:rPr lang="en-US" dirty="0" smtClean="0"/>
              <a:t>result</a:t>
            </a:r>
          </a:p>
          <a:p>
            <a:endParaRPr lang="en-US" dirty="0"/>
          </a:p>
          <a:p>
            <a:endParaRPr lang="en-US" dirty="0"/>
          </a:p>
        </p:txBody>
      </p:sp>
      <p:sp>
        <p:nvSpPr>
          <p:cNvPr id="4" name="Flowchart: Process 3"/>
          <p:cNvSpPr/>
          <p:nvPr>
            <p:custDataLst>
              <p:tags r:id="rId3"/>
            </p:custDataLst>
          </p:nvPr>
        </p:nvSpPr>
        <p:spPr>
          <a:xfrm>
            <a:off x="762000" y="3962400"/>
            <a:ext cx="2133600"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2x + 1</a:t>
            </a:r>
            <a:endParaRPr lang="en-US" sz="2400" dirty="0"/>
          </a:p>
        </p:txBody>
      </p:sp>
      <p:sp>
        <p:nvSpPr>
          <p:cNvPr id="5" name="Flowchart: Manual Operation 4"/>
          <p:cNvSpPr/>
          <p:nvPr>
            <p:custDataLst>
              <p:tags r:id="rId4"/>
            </p:custDataLst>
          </p:nvPr>
        </p:nvSpPr>
        <p:spPr>
          <a:xfrm>
            <a:off x="990600" y="35052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6" name="Flowchart: Manual Operation 5"/>
          <p:cNvSpPr/>
          <p:nvPr>
            <p:custDataLst>
              <p:tags r:id="rId5"/>
            </p:custDataLst>
          </p:nvPr>
        </p:nvSpPr>
        <p:spPr>
          <a:xfrm rot="10800000">
            <a:off x="2133600" y="48006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lowchart: Process 6"/>
          <p:cNvSpPr/>
          <p:nvPr>
            <p:custDataLst>
              <p:tags r:id="rId6"/>
            </p:custDataLst>
          </p:nvPr>
        </p:nvSpPr>
        <p:spPr>
          <a:xfrm>
            <a:off x="3657600" y="3962400"/>
            <a:ext cx="2133600"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2x + 1</a:t>
            </a:r>
            <a:endParaRPr lang="en-US" sz="2400" dirty="0"/>
          </a:p>
        </p:txBody>
      </p:sp>
      <p:sp>
        <p:nvSpPr>
          <p:cNvPr id="8" name="Flowchart: Manual Operation 7"/>
          <p:cNvSpPr/>
          <p:nvPr>
            <p:custDataLst>
              <p:tags r:id="rId7"/>
            </p:custDataLst>
          </p:nvPr>
        </p:nvSpPr>
        <p:spPr>
          <a:xfrm>
            <a:off x="3886200" y="35052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9" name="Flowchart: Manual Operation 8"/>
          <p:cNvSpPr/>
          <p:nvPr>
            <p:custDataLst>
              <p:tags r:id="rId8"/>
            </p:custDataLst>
          </p:nvPr>
        </p:nvSpPr>
        <p:spPr>
          <a:xfrm rot="10800000">
            <a:off x="5029200" y="48006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Flowchart: Process 9"/>
          <p:cNvSpPr/>
          <p:nvPr>
            <p:custDataLst>
              <p:tags r:id="rId9"/>
            </p:custDataLst>
          </p:nvPr>
        </p:nvSpPr>
        <p:spPr>
          <a:xfrm>
            <a:off x="6553200" y="3962400"/>
            <a:ext cx="2133600"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2x + 1</a:t>
            </a:r>
            <a:endParaRPr lang="en-US" sz="2400" dirty="0"/>
          </a:p>
        </p:txBody>
      </p:sp>
      <p:sp>
        <p:nvSpPr>
          <p:cNvPr id="11" name="Flowchart: Manual Operation 10"/>
          <p:cNvSpPr/>
          <p:nvPr>
            <p:custDataLst>
              <p:tags r:id="rId10"/>
            </p:custDataLst>
          </p:nvPr>
        </p:nvSpPr>
        <p:spPr>
          <a:xfrm>
            <a:off x="6781800" y="35052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12" name="Flowchart: Manual Operation 11"/>
          <p:cNvSpPr/>
          <p:nvPr>
            <p:custDataLst>
              <p:tags r:id="rId11"/>
            </p:custDataLst>
          </p:nvPr>
        </p:nvSpPr>
        <p:spPr>
          <a:xfrm rot="10800000">
            <a:off x="7924800" y="4800600"/>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p:cNvSpPr txBox="1"/>
          <p:nvPr>
            <p:custDataLst>
              <p:tags r:id="rId12"/>
            </p:custDataLst>
          </p:nvPr>
        </p:nvSpPr>
        <p:spPr>
          <a:xfrm>
            <a:off x="6705600" y="3048000"/>
            <a:ext cx="651140" cy="461665"/>
          </a:xfrm>
          <a:prstGeom prst="rect">
            <a:avLst/>
          </a:prstGeom>
          <a:noFill/>
        </p:spPr>
        <p:txBody>
          <a:bodyPr wrap="none" rtlCol="0">
            <a:spAutoFit/>
          </a:bodyPr>
          <a:lstStyle/>
          <a:p>
            <a:r>
              <a:rPr lang="en-US" sz="2400" dirty="0" smtClean="0"/>
              <a:t>100</a:t>
            </a:r>
            <a:endParaRPr lang="en-US" sz="2400" dirty="0"/>
          </a:p>
        </p:txBody>
      </p:sp>
      <p:sp>
        <p:nvSpPr>
          <p:cNvPr id="14" name="TextBox 13"/>
          <p:cNvSpPr txBox="1"/>
          <p:nvPr>
            <p:custDataLst>
              <p:tags r:id="rId13"/>
            </p:custDataLst>
          </p:nvPr>
        </p:nvSpPr>
        <p:spPr>
          <a:xfrm>
            <a:off x="3962400" y="3048000"/>
            <a:ext cx="340158" cy="461665"/>
          </a:xfrm>
          <a:prstGeom prst="rect">
            <a:avLst/>
          </a:prstGeom>
          <a:noFill/>
        </p:spPr>
        <p:txBody>
          <a:bodyPr wrap="none" rtlCol="0">
            <a:spAutoFit/>
          </a:bodyPr>
          <a:lstStyle/>
          <a:p>
            <a:r>
              <a:rPr lang="en-US" sz="2400" dirty="0" smtClean="0"/>
              <a:t>0</a:t>
            </a:r>
            <a:endParaRPr lang="en-US" sz="2400" dirty="0"/>
          </a:p>
        </p:txBody>
      </p:sp>
      <p:sp>
        <p:nvSpPr>
          <p:cNvPr id="15" name="TextBox 14"/>
          <p:cNvSpPr txBox="1"/>
          <p:nvPr>
            <p:custDataLst>
              <p:tags r:id="rId14"/>
            </p:custDataLst>
          </p:nvPr>
        </p:nvSpPr>
        <p:spPr>
          <a:xfrm>
            <a:off x="1031442" y="3048000"/>
            <a:ext cx="340158" cy="461665"/>
          </a:xfrm>
          <a:prstGeom prst="rect">
            <a:avLst/>
          </a:prstGeom>
          <a:noFill/>
        </p:spPr>
        <p:txBody>
          <a:bodyPr wrap="none" rtlCol="0">
            <a:spAutoFit/>
          </a:bodyPr>
          <a:lstStyle/>
          <a:p>
            <a:r>
              <a:rPr lang="en-US" sz="2400" dirty="0" smtClean="0"/>
              <a:t>2</a:t>
            </a:r>
            <a:endParaRPr lang="en-US" sz="2400" dirty="0"/>
          </a:p>
        </p:txBody>
      </p:sp>
      <p:sp>
        <p:nvSpPr>
          <p:cNvPr id="16" name="TextBox 15"/>
          <p:cNvSpPr txBox="1"/>
          <p:nvPr>
            <p:custDataLst>
              <p:tags r:id="rId15"/>
            </p:custDataLst>
          </p:nvPr>
        </p:nvSpPr>
        <p:spPr>
          <a:xfrm>
            <a:off x="2230220" y="5300662"/>
            <a:ext cx="340158" cy="461665"/>
          </a:xfrm>
          <a:prstGeom prst="rect">
            <a:avLst/>
          </a:prstGeom>
          <a:noFill/>
        </p:spPr>
        <p:txBody>
          <a:bodyPr wrap="none" rtlCol="0">
            <a:spAutoFit/>
          </a:bodyPr>
          <a:lstStyle/>
          <a:p>
            <a:r>
              <a:rPr lang="en-US" sz="2400" dirty="0" smtClean="0"/>
              <a:t>5</a:t>
            </a:r>
            <a:endParaRPr lang="en-US" sz="2400" dirty="0"/>
          </a:p>
        </p:txBody>
      </p:sp>
      <p:sp>
        <p:nvSpPr>
          <p:cNvPr id="17" name="TextBox 16"/>
          <p:cNvSpPr txBox="1"/>
          <p:nvPr>
            <p:custDataLst>
              <p:tags r:id="rId16"/>
            </p:custDataLst>
          </p:nvPr>
        </p:nvSpPr>
        <p:spPr>
          <a:xfrm>
            <a:off x="7848600" y="5300663"/>
            <a:ext cx="651140" cy="461665"/>
          </a:xfrm>
          <a:prstGeom prst="rect">
            <a:avLst/>
          </a:prstGeom>
          <a:noFill/>
        </p:spPr>
        <p:txBody>
          <a:bodyPr wrap="none" rtlCol="0">
            <a:spAutoFit/>
          </a:bodyPr>
          <a:lstStyle/>
          <a:p>
            <a:r>
              <a:rPr lang="en-US" sz="2400" dirty="0" smtClean="0"/>
              <a:t>201</a:t>
            </a:r>
            <a:endParaRPr lang="en-US" sz="2400" dirty="0"/>
          </a:p>
        </p:txBody>
      </p:sp>
      <p:sp>
        <p:nvSpPr>
          <p:cNvPr id="18" name="TextBox 17"/>
          <p:cNvSpPr txBox="1"/>
          <p:nvPr>
            <p:custDataLst>
              <p:tags r:id="rId17"/>
            </p:custDataLst>
          </p:nvPr>
        </p:nvSpPr>
        <p:spPr>
          <a:xfrm>
            <a:off x="5105400" y="5300663"/>
            <a:ext cx="340158" cy="461665"/>
          </a:xfrm>
          <a:prstGeom prst="rect">
            <a:avLst/>
          </a:prstGeom>
          <a:noFill/>
        </p:spPr>
        <p:txBody>
          <a:bodyPr wrap="none" rtlCol="0">
            <a:spAutoFit/>
          </a:bodyPr>
          <a:lstStyle/>
          <a:p>
            <a:r>
              <a:rPr lang="en-US" sz="2400" dirty="0"/>
              <a:t>1</a:t>
            </a:r>
          </a:p>
        </p:txBody>
      </p:sp>
      <p:cxnSp>
        <p:nvCxnSpPr>
          <p:cNvPr id="21" name="Straight Arrow Connector 20"/>
          <p:cNvCxnSpPr/>
          <p:nvPr>
            <p:custDataLst>
              <p:tags r:id="rId18"/>
            </p:custDataLst>
          </p:nvPr>
        </p:nvCxnSpPr>
        <p:spPr>
          <a:xfrm>
            <a:off x="2400299" y="5334000"/>
            <a:ext cx="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custDataLst>
              <p:tags r:id="rId19"/>
            </p:custDataLst>
          </p:nvPr>
        </p:nvPicPr>
        <p:blipFill>
          <a:blip r:embed="rId24">
            <a:extLst>
              <a:ext uri="{28A0092B-C50C-407E-A947-70E740481C1C}">
                <a14:useLocalDpi xmlns:a14="http://schemas.microsoft.com/office/drawing/2010/main" val="0"/>
              </a:ext>
            </a:extLst>
          </a:blip>
          <a:stretch>
            <a:fillRect/>
          </a:stretch>
        </p:blipFill>
        <p:spPr>
          <a:xfrm flipH="1">
            <a:off x="6400800" y="43229"/>
            <a:ext cx="2743200" cy="2637692"/>
          </a:xfrm>
          <a:prstGeom prst="rect">
            <a:avLst/>
          </a:prstGeom>
        </p:spPr>
      </p:pic>
      <p:cxnSp>
        <p:nvCxnSpPr>
          <p:cNvPr id="23" name="Straight Arrow Connector 22"/>
          <p:cNvCxnSpPr/>
          <p:nvPr>
            <p:custDataLst>
              <p:tags r:id="rId20"/>
            </p:custDataLst>
          </p:nvPr>
        </p:nvCxnSpPr>
        <p:spPr>
          <a:xfrm>
            <a:off x="1219200" y="2971800"/>
            <a:ext cx="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21"/>
            </p:custDataLst>
          </p:nvPr>
        </p:nvSpPr>
        <p:spPr>
          <a:xfrm>
            <a:off x="816461" y="6019800"/>
            <a:ext cx="4307013" cy="584775"/>
          </a:xfrm>
          <a:prstGeom prst="rect">
            <a:avLst/>
          </a:prstGeom>
          <a:noFill/>
        </p:spPr>
        <p:txBody>
          <a:bodyPr wrap="none" rtlCol="0">
            <a:spAutoFit/>
          </a:bodyPr>
          <a:lstStyle/>
          <a:p>
            <a:r>
              <a:rPr lang="en-US" sz="3200" dirty="0"/>
              <a:t>In math:  </a:t>
            </a:r>
            <a:r>
              <a:rPr lang="en-US" sz="3200" dirty="0" err="1" smtClean="0"/>
              <a:t>func</a:t>
            </a:r>
            <a:r>
              <a:rPr lang="en-US" sz="3200" dirty="0" smtClean="0"/>
              <a:t>(x</a:t>
            </a:r>
            <a:r>
              <a:rPr lang="en-US" sz="3200" dirty="0"/>
              <a:t>) = 2x + </a:t>
            </a:r>
            <a:r>
              <a:rPr lang="en-US" sz="3200" dirty="0" smtClean="0"/>
              <a:t>1</a:t>
            </a:r>
            <a:endParaRPr lang="en-US" sz="3200" dirty="0"/>
          </a:p>
        </p:txBody>
      </p:sp>
      <p:sp>
        <p:nvSpPr>
          <p:cNvPr id="19" name="Slide Number Placeholder 18"/>
          <p:cNvSpPr>
            <a:spLocks noGrp="1"/>
          </p:cNvSpPr>
          <p:nvPr>
            <p:ph type="sldNum" sz="quarter" idx="12"/>
            <p:custDataLst>
              <p:tags r:id="rId22"/>
            </p:custDataLst>
          </p:nvPr>
        </p:nvSpPr>
        <p:spPr/>
        <p:txBody>
          <a:bodyPr/>
          <a:lstStyle/>
          <a:p>
            <a:fld id="{788CE558-C476-4373-B415-9E6F3874DDF1}" type="slidenum">
              <a:rPr lang="en-US" smtClean="0"/>
              <a:t>100</a:t>
            </a:fld>
            <a:endParaRPr lang="en-US"/>
          </a:p>
        </p:txBody>
      </p:sp>
    </p:spTree>
    <p:extLst>
      <p:ext uri="{BB962C8B-B14F-4D97-AF65-F5344CB8AC3E}">
        <p14:creationId xmlns:p14="http://schemas.microsoft.com/office/powerpoint/2010/main" val="36043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custDataLst>
              <p:tags r:id="rId1"/>
            </p:custDataLst>
          </p:nvPr>
        </p:nvSpPr>
        <p:spPr>
          <a:xfrm>
            <a:off x="4953000" y="5029200"/>
            <a:ext cx="1876427" cy="533400"/>
          </a:xfrm>
          <a:prstGeom prst="flowChartProcess">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custDataLst>
              <p:tags r:id="rId2"/>
            </p:custDataLst>
          </p:nvPr>
        </p:nvSpPr>
        <p:spPr>
          <a:xfrm>
            <a:off x="762000" y="1590675"/>
            <a:ext cx="6477000" cy="4525963"/>
          </a:xfrm>
        </p:spPr>
        <p:txBody>
          <a:bodyPr>
            <a:normAutofit/>
          </a:bodyPr>
          <a:lstStyle/>
          <a:p>
            <a:pPr marL="0" indent="0">
              <a:buNone/>
            </a:pPr>
            <a:r>
              <a:rPr lang="en-US" dirty="0" smtClean="0"/>
              <a:t>Define the machine,</a:t>
            </a:r>
            <a:br>
              <a:rPr lang="en-US" dirty="0" smtClean="0"/>
            </a:br>
            <a:r>
              <a:rPr lang="en-US" dirty="0" smtClean="0"/>
              <a:t>including the input and the result</a:t>
            </a:r>
          </a:p>
          <a:p>
            <a:endParaRPr lang="en-US" dirty="0" smtClean="0"/>
          </a:p>
          <a:p>
            <a:endParaRPr lang="en-US" dirty="0" smtClean="0"/>
          </a:p>
          <a:p>
            <a:endParaRPr lang="en-US" dirty="0"/>
          </a:p>
          <a:p>
            <a:pPr marL="0"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def</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dbl_plus</a:t>
            </a:r>
            <a:r>
              <a:rPr lang="en-US" b="1" dirty="0" smtClean="0">
                <a:latin typeface="Courier New" pitchFamily="49" charset="0"/>
                <a:cs typeface="Courier New" pitchFamily="49" charset="0"/>
              </a:rPr>
              <a:t>(x):</a:t>
            </a:r>
          </a:p>
          <a:p>
            <a:pPr marL="0" indent="0">
              <a:buNone/>
            </a:pPr>
            <a:r>
              <a:rPr lang="en-US" b="1" dirty="0" smtClean="0">
                <a:latin typeface="Courier New" pitchFamily="49" charset="0"/>
                <a:cs typeface="Courier New" pitchFamily="49" charset="0"/>
              </a:rPr>
              <a:t>          return 2*x + 1</a:t>
            </a:r>
          </a:p>
        </p:txBody>
      </p:sp>
      <p:sp>
        <p:nvSpPr>
          <p:cNvPr id="15" name="Rectangular Callout 14"/>
          <p:cNvSpPr/>
          <p:nvPr>
            <p:custDataLst>
              <p:tags r:id="rId3"/>
            </p:custDataLst>
          </p:nvPr>
        </p:nvSpPr>
        <p:spPr>
          <a:xfrm>
            <a:off x="38099" y="3452812"/>
            <a:ext cx="2590800" cy="612648"/>
          </a:xfrm>
          <a:prstGeom prst="wedgeRectCallout">
            <a:avLst>
              <a:gd name="adj1" fmla="val 50842"/>
              <a:gd name="adj2" fmla="val 12561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Keyword that means:</a:t>
            </a:r>
            <a:br>
              <a:rPr lang="en-US" dirty="0" smtClean="0">
                <a:solidFill>
                  <a:schemeClr val="tx1"/>
                </a:solidFill>
              </a:rPr>
            </a:br>
            <a:r>
              <a:rPr lang="en-US" dirty="0" smtClean="0">
                <a:solidFill>
                  <a:schemeClr val="tx1"/>
                </a:solidFill>
              </a:rPr>
              <a:t>I am </a:t>
            </a:r>
            <a:r>
              <a:rPr lang="en-US" b="1" dirty="0" smtClean="0">
                <a:solidFill>
                  <a:schemeClr val="tx1"/>
                </a:solidFill>
                <a:latin typeface="Courier New" pitchFamily="49" charset="0"/>
                <a:cs typeface="Courier New" pitchFamily="49" charset="0"/>
              </a:rPr>
              <a:t>def</a:t>
            </a:r>
            <a:r>
              <a:rPr lang="en-US" dirty="0" smtClean="0">
                <a:solidFill>
                  <a:schemeClr val="tx1"/>
                </a:solidFill>
              </a:rPr>
              <a:t>ining a function</a:t>
            </a:r>
            <a:endParaRPr lang="en-US" dirty="0">
              <a:solidFill>
                <a:schemeClr val="tx1"/>
              </a:solidFill>
            </a:endParaRPr>
          </a:p>
        </p:txBody>
      </p:sp>
      <p:sp>
        <p:nvSpPr>
          <p:cNvPr id="16" name="Rectangular Callout 15"/>
          <p:cNvSpPr/>
          <p:nvPr>
            <p:custDataLst>
              <p:tags r:id="rId4"/>
            </p:custDataLst>
          </p:nvPr>
        </p:nvSpPr>
        <p:spPr>
          <a:xfrm>
            <a:off x="152400" y="6068757"/>
            <a:ext cx="2238373" cy="612648"/>
          </a:xfrm>
          <a:prstGeom prst="wedgeRectCallout">
            <a:avLst>
              <a:gd name="adj1" fmla="val 89176"/>
              <a:gd name="adj2" fmla="val -17248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Keyword that means:</a:t>
            </a:r>
            <a:br>
              <a:rPr lang="en-US" dirty="0" smtClean="0">
                <a:solidFill>
                  <a:schemeClr val="tx1"/>
                </a:solidFill>
              </a:rPr>
            </a:br>
            <a:r>
              <a:rPr lang="en-US" dirty="0" smtClean="0">
                <a:solidFill>
                  <a:schemeClr val="tx1"/>
                </a:solidFill>
              </a:rPr>
              <a:t>This is the result</a:t>
            </a:r>
            <a:endParaRPr lang="en-US" dirty="0">
              <a:solidFill>
                <a:schemeClr val="tx1"/>
              </a:solidFill>
            </a:endParaRPr>
          </a:p>
        </p:txBody>
      </p:sp>
      <p:sp>
        <p:nvSpPr>
          <p:cNvPr id="21" name="Rectangular Callout 20"/>
          <p:cNvSpPr/>
          <p:nvPr>
            <p:custDataLst>
              <p:tags r:id="rId5"/>
            </p:custDataLst>
          </p:nvPr>
        </p:nvSpPr>
        <p:spPr>
          <a:xfrm>
            <a:off x="5871435" y="3505200"/>
            <a:ext cx="2343150" cy="612648"/>
          </a:xfrm>
          <a:prstGeom prst="wedgeRectCallout">
            <a:avLst>
              <a:gd name="adj1" fmla="val -59306"/>
              <a:gd name="adj2" fmla="val 1303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variable name,</a:t>
            </a:r>
            <a:br>
              <a:rPr lang="en-US" dirty="0" smtClean="0">
                <a:solidFill>
                  <a:schemeClr val="tx1"/>
                </a:solidFill>
              </a:rPr>
            </a:br>
            <a:r>
              <a:rPr lang="en-US" dirty="0" smtClean="0">
                <a:solidFill>
                  <a:schemeClr val="tx1"/>
                </a:solidFill>
              </a:rPr>
              <a:t>or “formal parameter”</a:t>
            </a:r>
            <a:endParaRPr lang="en-US" dirty="0">
              <a:solidFill>
                <a:schemeClr val="tx1"/>
              </a:solidFill>
            </a:endParaRPr>
          </a:p>
        </p:txBody>
      </p:sp>
      <p:sp>
        <p:nvSpPr>
          <p:cNvPr id="22" name="Rectangular Callout 21"/>
          <p:cNvSpPr/>
          <p:nvPr>
            <p:custDataLst>
              <p:tags r:id="rId6"/>
            </p:custDataLst>
          </p:nvPr>
        </p:nvSpPr>
        <p:spPr>
          <a:xfrm>
            <a:off x="2390773" y="2651378"/>
            <a:ext cx="2590800" cy="612648"/>
          </a:xfrm>
          <a:prstGeom prst="wedgeRectCallout">
            <a:avLst>
              <a:gd name="adj1" fmla="val -10953"/>
              <a:gd name="adj2" fmla="val 24393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Name of the function.</a:t>
            </a:r>
            <a:br>
              <a:rPr lang="en-US" dirty="0" smtClean="0">
                <a:solidFill>
                  <a:schemeClr val="tx1"/>
                </a:solidFill>
              </a:rPr>
            </a:br>
            <a:r>
              <a:rPr lang="en-US" dirty="0" smtClean="0">
                <a:solidFill>
                  <a:schemeClr val="tx1"/>
                </a:solidFill>
              </a:rPr>
              <a:t>Like “</a:t>
            </a:r>
            <a:r>
              <a:rPr lang="en-US" dirty="0" smtClean="0">
                <a:solidFill>
                  <a:srgbClr val="FF0000"/>
                </a:solidFill>
              </a:rPr>
              <a:t>y</a:t>
            </a:r>
            <a:r>
              <a:rPr lang="en-US" dirty="0" smtClean="0">
                <a:solidFill>
                  <a:schemeClr val="tx1"/>
                </a:solidFill>
              </a:rPr>
              <a:t> = 5” for a variable</a:t>
            </a:r>
            <a:endParaRPr lang="en-US" dirty="0">
              <a:solidFill>
                <a:schemeClr val="tx1"/>
              </a:solidFill>
            </a:endParaRPr>
          </a:p>
        </p:txBody>
      </p:sp>
      <p:sp>
        <p:nvSpPr>
          <p:cNvPr id="23" name="Flowchart: Process 22"/>
          <p:cNvSpPr/>
          <p:nvPr>
            <p:custDataLst>
              <p:tags r:id="rId7"/>
            </p:custDataLst>
          </p:nvPr>
        </p:nvSpPr>
        <p:spPr>
          <a:xfrm>
            <a:off x="6705600" y="1819275"/>
            <a:ext cx="2133600" cy="83820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2x + 1</a:t>
            </a:r>
            <a:endParaRPr lang="en-US" sz="2400" dirty="0"/>
          </a:p>
        </p:txBody>
      </p:sp>
      <p:sp>
        <p:nvSpPr>
          <p:cNvPr id="24" name="Flowchart: Manual Operation 23"/>
          <p:cNvSpPr/>
          <p:nvPr>
            <p:custDataLst>
              <p:tags r:id="rId8"/>
            </p:custDataLst>
          </p:nvPr>
        </p:nvSpPr>
        <p:spPr>
          <a:xfrm>
            <a:off x="6934200" y="1362075"/>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25" name="Flowchart: Manual Operation 24"/>
          <p:cNvSpPr/>
          <p:nvPr>
            <p:custDataLst>
              <p:tags r:id="rId9"/>
            </p:custDataLst>
          </p:nvPr>
        </p:nvSpPr>
        <p:spPr>
          <a:xfrm rot="10800000">
            <a:off x="8077200" y="2657475"/>
            <a:ext cx="533400" cy="457200"/>
          </a:xfrm>
          <a:prstGeom prst="flowChartManualOperat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6" name="Straight Arrow Connector 25"/>
          <p:cNvCxnSpPr/>
          <p:nvPr>
            <p:custDataLst>
              <p:tags r:id="rId10"/>
            </p:custDataLst>
          </p:nvPr>
        </p:nvCxnSpPr>
        <p:spPr>
          <a:xfrm>
            <a:off x="8343899" y="3190875"/>
            <a:ext cx="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custDataLst>
              <p:tags r:id="rId11"/>
            </p:custDataLst>
          </p:nvPr>
        </p:nvCxnSpPr>
        <p:spPr>
          <a:xfrm>
            <a:off x="7162800" y="828675"/>
            <a:ext cx="0" cy="466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ular Callout 28"/>
          <p:cNvSpPr/>
          <p:nvPr>
            <p:custDataLst>
              <p:tags r:id="rId12"/>
            </p:custDataLst>
          </p:nvPr>
        </p:nvSpPr>
        <p:spPr>
          <a:xfrm>
            <a:off x="5638800" y="6068757"/>
            <a:ext cx="3252788" cy="612648"/>
          </a:xfrm>
          <a:prstGeom prst="wedgeRectCallout">
            <a:avLst>
              <a:gd name="adj1" fmla="val -31258"/>
              <a:gd name="adj2" fmla="val -12617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Return expression</a:t>
            </a:r>
            <a:br>
              <a:rPr lang="en-US" dirty="0" smtClean="0">
                <a:solidFill>
                  <a:schemeClr val="tx1"/>
                </a:solidFill>
              </a:rPr>
            </a:br>
            <a:r>
              <a:rPr lang="en-US" dirty="0" smtClean="0">
                <a:solidFill>
                  <a:schemeClr val="tx1"/>
                </a:solidFill>
              </a:rPr>
              <a:t>(part of the </a:t>
            </a:r>
            <a:r>
              <a:rPr lang="en-US" b="1" dirty="0" smtClean="0">
                <a:solidFill>
                  <a:schemeClr val="tx1"/>
                </a:solidFill>
                <a:latin typeface="Courier New" pitchFamily="49" charset="0"/>
                <a:cs typeface="Courier New" pitchFamily="49" charset="0"/>
              </a:rPr>
              <a:t>return</a:t>
            </a:r>
            <a:r>
              <a:rPr lang="en-US" dirty="0" smtClean="0">
                <a:solidFill>
                  <a:schemeClr val="tx1"/>
                </a:solidFill>
              </a:rPr>
              <a:t> statement)</a:t>
            </a:r>
            <a:endParaRPr lang="en-US" dirty="0">
              <a:solidFill>
                <a:schemeClr val="tx1"/>
              </a:solidFill>
            </a:endParaRPr>
          </a:p>
        </p:txBody>
      </p:sp>
      <p:sp>
        <p:nvSpPr>
          <p:cNvPr id="4" name="Slide Number Placeholder 3"/>
          <p:cNvSpPr>
            <a:spLocks noGrp="1"/>
          </p:cNvSpPr>
          <p:nvPr>
            <p:ph type="sldNum" sz="quarter" idx="12"/>
            <p:custDataLst>
              <p:tags r:id="rId13"/>
            </p:custDataLst>
          </p:nvPr>
        </p:nvSpPr>
        <p:spPr/>
        <p:txBody>
          <a:bodyPr/>
          <a:lstStyle/>
          <a:p>
            <a:fld id="{788CE558-C476-4373-B415-9E6F3874DDF1}" type="slidenum">
              <a:rPr lang="en-US" smtClean="0"/>
              <a:t>101</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45044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5" grpId="0" animBg="1"/>
      <p:bldP spid="16" grpId="0" animBg="1"/>
      <p:bldP spid="21" grpId="0" animBg="1"/>
      <p:bldP spid="22" grpId="0" animBg="1"/>
      <p:bldP spid="2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ular Callout 1"/>
          <p:cNvSpPr/>
          <p:nvPr>
            <p:custDataLst>
              <p:tags r:id="rId1"/>
            </p:custDataLst>
          </p:nvPr>
        </p:nvSpPr>
        <p:spPr>
          <a:xfrm>
            <a:off x="7162800" y="2286000"/>
            <a:ext cx="1924050" cy="704084"/>
          </a:xfrm>
          <a:prstGeom prst="wedgeRectCallout">
            <a:avLst>
              <a:gd name="adj1" fmla="val -159197"/>
              <a:gd name="adj2" fmla="val -269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No </a:t>
            </a:r>
            <a:r>
              <a:rPr lang="en-US" sz="1400" b="1" dirty="0" smtClean="0">
                <a:solidFill>
                  <a:schemeClr val="tx1"/>
                </a:solidFill>
                <a:latin typeface="Courier New" pitchFamily="49" charset="0"/>
                <a:cs typeface="Courier New" pitchFamily="49" charset="0"/>
              </a:rPr>
              <a:t>return</a:t>
            </a:r>
            <a:r>
              <a:rPr lang="en-US" sz="1400" dirty="0" smtClean="0">
                <a:solidFill>
                  <a:schemeClr val="tx1"/>
                </a:solidFill>
              </a:rPr>
              <a:t> statement</a:t>
            </a:r>
          </a:p>
          <a:p>
            <a:r>
              <a:rPr lang="en-US" sz="1400" dirty="0" smtClean="0">
                <a:solidFill>
                  <a:schemeClr val="tx1"/>
                </a:solidFill>
              </a:rPr>
              <a:t>Returns the value </a:t>
            </a:r>
            <a:r>
              <a:rPr lang="en-US" sz="1400" b="1" dirty="0" smtClean="0">
                <a:solidFill>
                  <a:schemeClr val="tx1"/>
                </a:solidFill>
                <a:latin typeface="Courier New" pitchFamily="49" charset="0"/>
                <a:cs typeface="Courier New" pitchFamily="49" charset="0"/>
              </a:rPr>
              <a:t>None</a:t>
            </a:r>
            <a:endParaRPr lang="en-US" sz="1400" dirty="0" smtClean="0">
              <a:solidFill>
                <a:schemeClr val="tx1"/>
              </a:solidFill>
            </a:endParaRPr>
          </a:p>
          <a:p>
            <a:r>
              <a:rPr lang="en-US" sz="1400" dirty="0">
                <a:solidFill>
                  <a:schemeClr val="tx1"/>
                </a:solidFill>
              </a:rPr>
              <a:t>E</a:t>
            </a:r>
            <a:r>
              <a:rPr lang="en-US" sz="1400" dirty="0" smtClean="0">
                <a:solidFill>
                  <a:schemeClr val="tx1"/>
                </a:solidFill>
              </a:rPr>
              <a:t>xecuted </a:t>
            </a:r>
            <a:r>
              <a:rPr lang="en-US" sz="1400" dirty="0">
                <a:solidFill>
                  <a:schemeClr val="tx1"/>
                </a:solidFill>
              </a:rPr>
              <a:t>for side </a:t>
            </a:r>
            <a:r>
              <a:rPr lang="en-US" sz="1400" dirty="0" smtClean="0">
                <a:solidFill>
                  <a:schemeClr val="tx1"/>
                </a:solidFill>
              </a:rPr>
              <a:t>effect</a:t>
            </a:r>
            <a:endParaRPr lang="en-US" sz="1400" dirty="0">
              <a:solidFill>
                <a:schemeClr val="tx1"/>
              </a:solidFill>
            </a:endParaRPr>
          </a:p>
        </p:txBody>
      </p:sp>
      <p:sp>
        <p:nvSpPr>
          <p:cNvPr id="5" name="Content Placeholder 4"/>
          <p:cNvSpPr>
            <a:spLocks noGrp="1"/>
          </p:cNvSpPr>
          <p:nvPr>
            <p:ph sz="half" idx="1"/>
            <p:custDataLst>
              <p:tags r:id="rId2"/>
            </p:custDataLst>
          </p:nvPr>
        </p:nvSpPr>
        <p:spPr>
          <a:xfrm>
            <a:off x="457200" y="1828799"/>
            <a:ext cx="4038600" cy="4724401"/>
          </a:xfrm>
        </p:spPr>
        <p:txBody>
          <a:bodyPr>
            <a:normAutofit lnSpcReduction="10000"/>
          </a:bodyPr>
          <a:lstStyle/>
          <a:p>
            <a:pPr marL="0" indent="0">
              <a:buNone/>
            </a:pPr>
            <a:r>
              <a:rPr lang="en-US" sz="1600" b="1" dirty="0" err="1">
                <a:latin typeface="Courier New" pitchFamily="49" charset="0"/>
                <a:cs typeface="Courier New" pitchFamily="49" charset="0"/>
              </a:rPr>
              <a:t>def</a:t>
            </a:r>
            <a:r>
              <a:rPr lang="en-US" sz="1600" b="1" dirty="0">
                <a:latin typeface="Courier New" pitchFamily="49" charset="0"/>
                <a:cs typeface="Courier New" pitchFamily="49" charset="0"/>
              </a:rPr>
              <a:t> square(x):</a:t>
            </a: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return </a:t>
            </a:r>
            <a:r>
              <a:rPr lang="en-US" sz="1600" b="1" dirty="0">
                <a:latin typeface="Courier New" pitchFamily="49" charset="0"/>
                <a:cs typeface="Courier New" pitchFamily="49" charset="0"/>
              </a:rPr>
              <a:t>x * x</a:t>
            </a:r>
          </a:p>
          <a:p>
            <a:pPr marL="0" indent="0">
              <a:buNone/>
            </a:pPr>
            <a:endParaRPr lang="en-US" sz="1600" b="1" dirty="0" smtClean="0">
              <a:latin typeface="Courier New" pitchFamily="49" charset="0"/>
              <a:cs typeface="Courier New" pitchFamily="49" charset="0"/>
            </a:endParaRP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fahr_to_cent</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fahr</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return (</a:t>
            </a:r>
            <a:r>
              <a:rPr lang="en-US" sz="1600" b="1" dirty="0" err="1" smtClean="0">
                <a:latin typeface="Courier New" pitchFamily="49" charset="0"/>
                <a:cs typeface="Courier New" pitchFamily="49" charset="0"/>
              </a:rPr>
              <a:t>fahr</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32) / 9.0 * 5</a:t>
            </a:r>
          </a:p>
          <a:p>
            <a:pPr marL="0" indent="0">
              <a:buNone/>
            </a:pPr>
            <a:endParaRPr lang="en-US" sz="1600" b="1" dirty="0" smtClean="0">
              <a:latin typeface="Courier New" pitchFamily="49" charset="0"/>
              <a:cs typeface="Courier New" pitchFamily="49" charset="0"/>
            </a:endParaRP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cent_to_fahr</a:t>
            </a:r>
            <a:r>
              <a:rPr lang="en-US" sz="1600" b="1" dirty="0" smtClean="0">
                <a:latin typeface="Courier New" pitchFamily="49" charset="0"/>
                <a:cs typeface="Courier New" pitchFamily="49" charset="0"/>
              </a:rPr>
              <a:t>(cent):</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result = cent </a:t>
            </a:r>
            <a:r>
              <a:rPr lang="en-US" sz="1600" b="1" dirty="0">
                <a:latin typeface="Courier New" pitchFamily="49" charset="0"/>
                <a:cs typeface="Courier New" pitchFamily="49" charset="0"/>
              </a:rPr>
              <a:t>/ 5.0 * 9 + </a:t>
            </a:r>
            <a:r>
              <a:rPr lang="en-US" sz="1600" b="1" dirty="0" smtClean="0">
                <a:latin typeface="Courier New" pitchFamily="49" charset="0"/>
                <a:cs typeface="Courier New" pitchFamily="49" charset="0"/>
              </a:rPr>
              <a:t>32</a:t>
            </a:r>
          </a:p>
          <a:p>
            <a:pPr marL="0" indent="0">
              <a:buNone/>
            </a:pPr>
            <a:r>
              <a:rPr lang="en-US" sz="1600" b="1" dirty="0" smtClean="0">
                <a:latin typeface="Courier New" pitchFamily="49" charset="0"/>
                <a:cs typeface="Courier New" pitchFamily="49" charset="0"/>
              </a:rPr>
              <a:t>  return result</a:t>
            </a:r>
          </a:p>
          <a:p>
            <a:pPr marL="0" indent="0">
              <a:buNone/>
            </a:pPr>
            <a:endParaRPr lang="en-US" sz="1600" b="1" dirty="0">
              <a:latin typeface="Courier New" pitchFamily="49" charset="0"/>
              <a:cs typeface="Courier New" pitchFamily="49" charset="0"/>
            </a:endParaRPr>
          </a:p>
          <a:p>
            <a:pPr marL="0" indent="0">
              <a:buNone/>
            </a:pPr>
            <a:r>
              <a:rPr lang="en-US" sz="1600" b="1" dirty="0" err="1">
                <a:latin typeface="Courier New" pitchFamily="49" charset="0"/>
                <a:cs typeface="Courier New" pitchFamily="49" charset="0"/>
              </a:rPr>
              <a:t>def</a:t>
            </a:r>
            <a:r>
              <a:rPr lang="en-US" sz="1600" b="1" dirty="0">
                <a:latin typeface="Courier New" pitchFamily="49" charset="0"/>
                <a:cs typeface="Courier New" pitchFamily="49" charset="0"/>
              </a:rPr>
              <a:t> abs(x):</a:t>
            </a:r>
          </a:p>
          <a:p>
            <a:pPr marL="0" indent="0">
              <a:buNone/>
            </a:pPr>
            <a:r>
              <a:rPr lang="en-US" sz="1600" b="1" dirty="0">
                <a:latin typeface="Courier New" pitchFamily="49" charset="0"/>
                <a:cs typeface="Courier New" pitchFamily="49" charset="0"/>
              </a:rPr>
              <a:t>  if x &lt; 0:</a:t>
            </a:r>
          </a:p>
          <a:p>
            <a:pPr marL="0" indent="0">
              <a:buNone/>
            </a:pPr>
            <a:r>
              <a:rPr lang="en-US" sz="1600" b="1" dirty="0">
                <a:latin typeface="Courier New" pitchFamily="49" charset="0"/>
                <a:cs typeface="Courier New" pitchFamily="49" charset="0"/>
              </a:rPr>
              <a:t>    return – x</a:t>
            </a:r>
          </a:p>
          <a:p>
            <a:pPr marL="0" indent="0">
              <a:buNone/>
            </a:pPr>
            <a:r>
              <a:rPr lang="en-US" sz="1600" b="1" dirty="0">
                <a:latin typeface="Courier New" pitchFamily="49" charset="0"/>
                <a:cs typeface="Courier New" pitchFamily="49" charset="0"/>
              </a:rPr>
              <a:t>  else:</a:t>
            </a:r>
          </a:p>
          <a:p>
            <a:pPr marL="0" indent="0">
              <a:buNone/>
            </a:pPr>
            <a:r>
              <a:rPr lang="en-US" sz="1600" b="1" dirty="0">
                <a:latin typeface="Courier New" pitchFamily="49" charset="0"/>
                <a:cs typeface="Courier New" pitchFamily="49" charset="0"/>
              </a:rPr>
              <a:t>    return x</a:t>
            </a:r>
          </a:p>
          <a:p>
            <a:pPr marL="0" indent="0">
              <a:buNone/>
            </a:pPr>
            <a:endParaRPr lang="en-US" sz="1600" b="1" dirty="0">
              <a:latin typeface="Courier New" pitchFamily="49" charset="0"/>
              <a:cs typeface="Courier New" pitchFamily="49" charset="0"/>
            </a:endParaRPr>
          </a:p>
          <a:p>
            <a:pPr marL="0" indent="0">
              <a:buNone/>
            </a:pPr>
            <a:endParaRPr lang="en-US" sz="1600" b="1" dirty="0" smtClean="0">
              <a:latin typeface="Courier New" pitchFamily="49" charset="0"/>
              <a:cs typeface="Courier New" pitchFamily="49" charset="0"/>
            </a:endParaRPr>
          </a:p>
          <a:p>
            <a:endParaRPr lang="en-US" sz="1600" dirty="0"/>
          </a:p>
        </p:txBody>
      </p:sp>
      <p:sp>
        <p:nvSpPr>
          <p:cNvPr id="6" name="Content Placeholder 5"/>
          <p:cNvSpPr>
            <a:spLocks noGrp="1"/>
          </p:cNvSpPr>
          <p:nvPr>
            <p:ph sz="half" idx="2"/>
            <p:custDataLst>
              <p:tags r:id="rId3"/>
            </p:custDataLst>
          </p:nvPr>
        </p:nvSpPr>
        <p:spPr>
          <a:xfrm>
            <a:off x="4648200" y="1828801"/>
            <a:ext cx="4038600" cy="5029200"/>
          </a:xfrm>
        </p:spPr>
        <p:txBody>
          <a:bodyPr>
            <a:normAutofit lnSpcReduction="10000"/>
          </a:bodyPr>
          <a:lstStyle/>
          <a:p>
            <a:pPr marL="0" indent="0">
              <a:buNone/>
            </a:pPr>
            <a:r>
              <a:rPr lang="en-US" sz="1600" b="1" dirty="0" err="1">
                <a:latin typeface="Courier New" pitchFamily="49" charset="0"/>
                <a:cs typeface="Courier New" pitchFamily="49" charset="0"/>
              </a:rPr>
              <a:t>def</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print_hello</a:t>
            </a:r>
            <a:r>
              <a:rPr lang="en-US" sz="1600" b="1" dirty="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print "Hello, </a:t>
            </a:r>
            <a:r>
              <a:rPr lang="en-US" sz="1600" b="1" dirty="0" smtClean="0">
                <a:latin typeface="Courier New" pitchFamily="49" charset="0"/>
                <a:cs typeface="Courier New" pitchFamily="49" charset="0"/>
              </a:rPr>
              <a:t>world"</a:t>
            </a:r>
            <a:endParaRPr lang="en-US" sz="1600" b="1" dirty="0">
              <a:latin typeface="Courier New" pitchFamily="49" charset="0"/>
              <a:cs typeface="Courier New" pitchFamily="49" charset="0"/>
            </a:endParaRPr>
          </a:p>
          <a:p>
            <a:pPr marL="0" indent="0">
              <a:buNone/>
            </a:pPr>
            <a:endParaRPr lang="en-US" sz="1600" b="1" dirty="0">
              <a:latin typeface="Courier New" pitchFamily="49" charset="0"/>
              <a:cs typeface="Courier New" pitchFamily="49" charset="0"/>
            </a:endParaRPr>
          </a:p>
          <a:p>
            <a:pPr marL="0" indent="0">
              <a:buNone/>
            </a:pPr>
            <a:endParaRPr lang="en-US" sz="1600" b="1" dirty="0" smtClean="0">
              <a:latin typeface="Courier New" pitchFamily="49" charset="0"/>
              <a:cs typeface="Courier New" pitchFamily="49" charset="0"/>
            </a:endParaRP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print_fahr_to_cent</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fahr</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result </a:t>
            </a:r>
            <a:r>
              <a:rPr lang="en-US" sz="1600" b="1" dirty="0">
                <a:latin typeface="Courier New" pitchFamily="49" charset="0"/>
                <a:cs typeface="Courier New" pitchFamily="49" charset="0"/>
              </a:rPr>
              <a:t>= </a:t>
            </a:r>
            <a:r>
              <a:rPr lang="en-US" sz="1600" b="1" dirty="0" err="1" smtClean="0">
                <a:latin typeface="Courier New" pitchFamily="49" charset="0"/>
                <a:cs typeface="Courier New" pitchFamily="49" charset="0"/>
              </a:rPr>
              <a:t>fahr_to_cent</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fahr</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print result</a:t>
            </a:r>
          </a:p>
          <a:p>
            <a:pPr marL="0" indent="0">
              <a:buNone/>
            </a:pPr>
            <a:endParaRPr lang="en-US" sz="1600" b="1" dirty="0">
              <a:latin typeface="Courier New" pitchFamily="49" charset="0"/>
              <a:cs typeface="Courier New" pitchFamily="49" charset="0"/>
            </a:endParaRPr>
          </a:p>
          <a:p>
            <a:pPr marL="0" indent="0">
              <a:buNone/>
            </a:pPr>
            <a:r>
              <a:rPr lang="en-US" sz="2000" dirty="0" smtClean="0">
                <a:cs typeface="Courier New" pitchFamily="49" charset="0"/>
              </a:rPr>
              <a:t>What is the result of:</a:t>
            </a:r>
          </a:p>
          <a:p>
            <a:pPr marL="0" indent="0">
              <a:buNone/>
            </a:pPr>
            <a:r>
              <a:rPr lang="en-US" sz="1600" b="1" dirty="0" smtClean="0">
                <a:latin typeface="Courier New" pitchFamily="49" charset="0"/>
                <a:cs typeface="Courier New" pitchFamily="49" charset="0"/>
              </a:rPr>
              <a:t>x = 42</a:t>
            </a:r>
          </a:p>
          <a:p>
            <a:pPr marL="0" indent="0">
              <a:buNone/>
            </a:pPr>
            <a:r>
              <a:rPr lang="en-US" sz="1600" b="1" dirty="0" smtClean="0">
                <a:latin typeface="Courier New" pitchFamily="49" charset="0"/>
                <a:cs typeface="Courier New" pitchFamily="49" charset="0"/>
              </a:rPr>
              <a:t>square(3) + square(4)</a:t>
            </a:r>
          </a:p>
          <a:p>
            <a:pPr marL="0" indent="0">
              <a:buNone/>
            </a:pPr>
            <a:r>
              <a:rPr lang="en-US" sz="1600" b="1" dirty="0">
                <a:latin typeface="Courier New" pitchFamily="49" charset="0"/>
                <a:cs typeface="Courier New" pitchFamily="49" charset="0"/>
              </a:rPr>
              <a:t>p</a:t>
            </a:r>
            <a:r>
              <a:rPr lang="en-US" sz="1600" b="1" dirty="0" smtClean="0">
                <a:latin typeface="Courier New" pitchFamily="49" charset="0"/>
                <a:cs typeface="Courier New" pitchFamily="49" charset="0"/>
              </a:rPr>
              <a:t>rint x</a:t>
            </a:r>
          </a:p>
          <a:p>
            <a:pPr marL="0" indent="0">
              <a:buNone/>
            </a:pPr>
            <a:r>
              <a:rPr lang="en-US" sz="1600" b="1" dirty="0" smtClean="0">
                <a:latin typeface="Courier New" pitchFamily="49" charset="0"/>
                <a:cs typeface="Courier New" pitchFamily="49" charset="0"/>
              </a:rPr>
              <a:t>boiling = </a:t>
            </a:r>
            <a:r>
              <a:rPr lang="en-US" sz="1600" b="1" dirty="0" err="1" smtClean="0">
                <a:latin typeface="Courier New" pitchFamily="49" charset="0"/>
                <a:cs typeface="Courier New" pitchFamily="49" charset="0"/>
              </a:rPr>
              <a:t>fahr_to_cent</a:t>
            </a:r>
            <a:r>
              <a:rPr lang="en-US" sz="1600" b="1" dirty="0" smtClean="0">
                <a:latin typeface="Courier New" pitchFamily="49" charset="0"/>
                <a:cs typeface="Courier New" pitchFamily="49" charset="0"/>
              </a:rPr>
              <a:t>(212)</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c</a:t>
            </a:r>
            <a:r>
              <a:rPr lang="en-US" sz="1600" b="1" dirty="0" smtClean="0">
                <a:latin typeface="Courier New" pitchFamily="49" charset="0"/>
                <a:cs typeface="Courier New" pitchFamily="49" charset="0"/>
              </a:rPr>
              <a:t>old = </a:t>
            </a:r>
            <a:r>
              <a:rPr lang="en-US" sz="1600" b="1" dirty="0" err="1" smtClean="0">
                <a:latin typeface="Courier New" pitchFamily="49" charset="0"/>
                <a:cs typeface="Courier New" pitchFamily="49" charset="0"/>
              </a:rPr>
              <a:t>cent_to_fahr</a:t>
            </a:r>
            <a:r>
              <a:rPr lang="en-US" sz="1600" b="1" dirty="0" smtClean="0">
                <a:latin typeface="Courier New" pitchFamily="49" charset="0"/>
                <a:cs typeface="Courier New" pitchFamily="49" charset="0"/>
              </a:rPr>
              <a:t>(-40)</a:t>
            </a:r>
          </a:p>
          <a:p>
            <a:pPr marL="0" indent="0">
              <a:buNone/>
            </a:pPr>
            <a:r>
              <a:rPr lang="en-US" sz="1600" b="1" dirty="0">
                <a:latin typeface="Courier New" pitchFamily="49" charset="0"/>
                <a:cs typeface="Courier New" pitchFamily="49" charset="0"/>
              </a:rPr>
              <a:t>p</a:t>
            </a:r>
            <a:r>
              <a:rPr lang="en-US" sz="1600" b="1" dirty="0" smtClean="0">
                <a:latin typeface="Courier New" pitchFamily="49" charset="0"/>
                <a:cs typeface="Courier New" pitchFamily="49" charset="0"/>
              </a:rPr>
              <a:t>rint result</a:t>
            </a:r>
          </a:p>
          <a:p>
            <a:pPr marL="0" indent="0">
              <a:buNone/>
            </a:pPr>
            <a:r>
              <a:rPr lang="en-US" sz="1600" b="1" dirty="0" smtClean="0">
                <a:latin typeface="Courier New" pitchFamily="49" charset="0"/>
                <a:cs typeface="Courier New" pitchFamily="49" charset="0"/>
              </a:rPr>
              <a:t>print abs(-22)</a:t>
            </a:r>
            <a:endParaRPr lang="en-US" sz="16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print </a:t>
            </a:r>
            <a:r>
              <a:rPr lang="en-US" sz="1600" b="1" dirty="0" err="1" smtClean="0">
                <a:latin typeface="Courier New" pitchFamily="49" charset="0"/>
                <a:cs typeface="Courier New" pitchFamily="49" charset="0"/>
              </a:rPr>
              <a:t>print_fahr_to_cent</a:t>
            </a:r>
            <a:r>
              <a:rPr lang="en-US" sz="1600" b="1" dirty="0" smtClean="0">
                <a:latin typeface="Courier New" pitchFamily="49" charset="0"/>
                <a:cs typeface="Courier New" pitchFamily="49" charset="0"/>
              </a:rPr>
              <a:t>(32)</a:t>
            </a:r>
            <a:endParaRPr lang="en-US" sz="1600" b="1" dirty="0">
              <a:latin typeface="Courier New" pitchFamily="49" charset="0"/>
              <a:cs typeface="Courier New" pitchFamily="49" charset="0"/>
            </a:endParaRPr>
          </a:p>
          <a:p>
            <a:pPr marL="0" indent="0">
              <a:buNone/>
            </a:pPr>
            <a:endParaRPr lang="en-US" sz="1600" b="1" dirty="0">
              <a:latin typeface="Courier New" pitchFamily="49" charset="0"/>
              <a:cs typeface="Courier New" pitchFamily="49" charset="0"/>
            </a:endParaRPr>
          </a:p>
          <a:p>
            <a:endParaRPr lang="en-US" sz="1600" dirty="0"/>
          </a:p>
        </p:txBody>
      </p:sp>
      <p:sp>
        <p:nvSpPr>
          <p:cNvPr id="7" name="TextBox 6"/>
          <p:cNvSpPr txBox="1"/>
          <p:nvPr>
            <p:custDataLst>
              <p:tags r:id="rId4"/>
            </p:custDataLst>
          </p:nvPr>
        </p:nvSpPr>
        <p:spPr>
          <a:xfrm>
            <a:off x="1064806" y="1066800"/>
            <a:ext cx="6936194" cy="461665"/>
          </a:xfrm>
          <a:prstGeom prst="rect">
            <a:avLst/>
          </a:prstGeom>
          <a:noFill/>
        </p:spPr>
        <p:txBody>
          <a:bodyPr wrap="none" rtlCol="0">
            <a:spAutoFit/>
          </a:bodyPr>
          <a:lstStyle/>
          <a:p>
            <a:r>
              <a:rPr lang="en-US" sz="2400" dirty="0"/>
              <a:t>Define the machine, including the input and the </a:t>
            </a:r>
            <a:r>
              <a:rPr lang="en-US" sz="2400" dirty="0" smtClean="0"/>
              <a:t>result</a:t>
            </a:r>
            <a:endParaRPr lang="en-US" sz="2400" dirty="0"/>
          </a:p>
        </p:txBody>
      </p:sp>
      <p:sp>
        <p:nvSpPr>
          <p:cNvPr id="3" name="Slide Number Placeholder 2"/>
          <p:cNvSpPr>
            <a:spLocks noGrp="1"/>
          </p:cNvSpPr>
          <p:nvPr>
            <p:ph type="sldNum" sz="quarter" idx="12"/>
            <p:custDataLst>
              <p:tags r:id="rId5"/>
            </p:custDataLst>
          </p:nvPr>
        </p:nvSpPr>
        <p:spPr/>
        <p:txBody>
          <a:bodyPr/>
          <a:lstStyle/>
          <a:p>
            <a:fld id="{788CE558-C476-4373-B415-9E6F3874DDF1}" type="slidenum">
              <a:rPr lang="en-US" smtClean="0"/>
              <a:t>102</a:t>
            </a:fld>
            <a:endParaRPr lang="en-US"/>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69950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p:cNvSpPr/>
          <p:nvPr>
            <p:custDataLst>
              <p:tags r:id="rId1"/>
            </p:custDataLst>
          </p:nvPr>
        </p:nvSpPr>
        <p:spPr>
          <a:xfrm>
            <a:off x="3352800" y="1981200"/>
            <a:ext cx="914400" cy="572869"/>
          </a:xfrm>
          <a:prstGeom prst="wedgeRectCallout">
            <a:avLst>
              <a:gd name="adj1" fmla="val -44140"/>
              <a:gd name="adj2" fmla="val -11307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Formal parameter (a variable)</a:t>
            </a:r>
            <a:endParaRPr lang="en-US" sz="1200" dirty="0">
              <a:solidFill>
                <a:schemeClr val="tx1"/>
              </a:solidFill>
            </a:endParaRPr>
          </a:p>
        </p:txBody>
      </p:sp>
      <p:sp>
        <p:nvSpPr>
          <p:cNvPr id="3" name="Content Placeholder 2"/>
          <p:cNvSpPr>
            <a:spLocks noGrp="1"/>
          </p:cNvSpPr>
          <p:nvPr>
            <p:ph idx="1"/>
            <p:custDataLst>
              <p:tags r:id="rId2"/>
            </p:custDataLst>
          </p:nvPr>
        </p:nvSpPr>
        <p:spPr>
          <a:xfrm>
            <a:off x="457200" y="4191000"/>
            <a:ext cx="8229600" cy="2590800"/>
          </a:xfrm>
        </p:spPr>
        <p:txBody>
          <a:bodyPr>
            <a:normAutofit fontScale="70000" lnSpcReduction="20000"/>
          </a:bodyPr>
          <a:lstStyle/>
          <a:p>
            <a:pPr marL="514350" indent="-514350">
              <a:buFont typeface="+mj-lt"/>
              <a:buAutoNum type="arabicPeriod"/>
            </a:pPr>
            <a:r>
              <a:rPr lang="en-US" dirty="0" smtClean="0"/>
              <a:t>Evaluate the </a:t>
            </a:r>
            <a:r>
              <a:rPr lang="en-US" dirty="0" smtClean="0">
                <a:solidFill>
                  <a:srgbClr val="FF0000"/>
                </a:solidFill>
              </a:rPr>
              <a:t>argument</a:t>
            </a:r>
            <a:r>
              <a:rPr lang="en-US" dirty="0" smtClean="0"/>
              <a:t> (at the call site)</a:t>
            </a:r>
          </a:p>
          <a:p>
            <a:pPr marL="514350" indent="-514350">
              <a:buFont typeface="+mj-lt"/>
              <a:buAutoNum type="arabicPeriod"/>
            </a:pPr>
            <a:r>
              <a:rPr lang="en-US" dirty="0" smtClean="0"/>
              <a:t>Assign </a:t>
            </a:r>
            <a:r>
              <a:rPr lang="en-US" dirty="0"/>
              <a:t>the </a:t>
            </a:r>
            <a:r>
              <a:rPr lang="en-US" dirty="0" smtClean="0"/>
              <a:t>actual argument’s value to the </a:t>
            </a:r>
            <a:r>
              <a:rPr lang="en-US" dirty="0" smtClean="0">
                <a:solidFill>
                  <a:srgbClr val="FF0000"/>
                </a:solidFill>
              </a:rPr>
              <a:t>formal parameter name</a:t>
            </a:r>
            <a:endParaRPr lang="en-US" dirty="0" smtClean="0"/>
          </a:p>
          <a:p>
            <a:pPr lvl="1"/>
            <a:r>
              <a:rPr lang="en-US" dirty="0" smtClean="0"/>
              <a:t>A </a:t>
            </a:r>
            <a:r>
              <a:rPr lang="en-US" i="1" dirty="0" smtClean="0"/>
              <a:t>new</a:t>
            </a:r>
            <a:r>
              <a:rPr lang="en-US" dirty="0" smtClean="0"/>
              <a:t> variable, not reuse of any existing variable of the same name</a:t>
            </a:r>
          </a:p>
          <a:p>
            <a:pPr marL="514350" indent="-514350">
              <a:buFont typeface="+mj-lt"/>
              <a:buAutoNum type="arabicPeriod"/>
            </a:pPr>
            <a:r>
              <a:rPr lang="en-US" dirty="0" smtClean="0"/>
              <a:t>Evaluate the </a:t>
            </a:r>
            <a:r>
              <a:rPr lang="en-US" dirty="0" smtClean="0">
                <a:solidFill>
                  <a:srgbClr val="FF0000"/>
                </a:solidFill>
              </a:rPr>
              <a:t>statements</a:t>
            </a:r>
            <a:r>
              <a:rPr lang="en-US" dirty="0" smtClean="0"/>
              <a:t> in the body one by one</a:t>
            </a:r>
          </a:p>
          <a:p>
            <a:pPr marL="514350" indent="-514350">
              <a:buFont typeface="+mj-lt"/>
              <a:buAutoNum type="arabicPeriod"/>
            </a:pPr>
            <a:r>
              <a:rPr lang="en-US" dirty="0" smtClean="0"/>
              <a:t>At a </a:t>
            </a:r>
            <a:r>
              <a:rPr lang="en-US" dirty="0" smtClean="0">
                <a:solidFill>
                  <a:srgbClr val="FF0000"/>
                </a:solidFill>
              </a:rPr>
              <a:t>return</a:t>
            </a:r>
            <a:r>
              <a:rPr lang="en-US" dirty="0" smtClean="0"/>
              <a:t> statement:</a:t>
            </a:r>
          </a:p>
          <a:p>
            <a:pPr lvl="1"/>
            <a:r>
              <a:rPr lang="en-US" dirty="0"/>
              <a:t>R</a:t>
            </a:r>
            <a:r>
              <a:rPr lang="en-US" dirty="0" smtClean="0"/>
              <a:t>emember the value of the expression</a:t>
            </a:r>
          </a:p>
          <a:p>
            <a:pPr lvl="1"/>
            <a:r>
              <a:rPr lang="en-US" dirty="0" smtClean="0"/>
              <a:t>Formal parameter variable disappears – exists only during the call!</a:t>
            </a:r>
          </a:p>
          <a:p>
            <a:pPr lvl="1"/>
            <a:r>
              <a:rPr lang="en-US" dirty="0" smtClean="0"/>
              <a:t>The call expression evaluates to the return value</a:t>
            </a:r>
          </a:p>
          <a:p>
            <a:endParaRPr lang="en-US" dirty="0" smtClean="0"/>
          </a:p>
          <a:p>
            <a:endParaRPr lang="en-US" dirty="0" smtClean="0"/>
          </a:p>
          <a:p>
            <a:endParaRPr lang="en-US" dirty="0"/>
          </a:p>
        </p:txBody>
      </p:sp>
      <p:sp>
        <p:nvSpPr>
          <p:cNvPr id="4" name="TextBox 3"/>
          <p:cNvSpPr txBox="1"/>
          <p:nvPr>
            <p:custDataLst>
              <p:tags r:id="rId3"/>
            </p:custDataLst>
          </p:nvPr>
        </p:nvSpPr>
        <p:spPr>
          <a:xfrm>
            <a:off x="1752600" y="1371600"/>
            <a:ext cx="2114681" cy="646331"/>
          </a:xfrm>
          <a:prstGeom prst="rect">
            <a:avLst/>
          </a:prstGeom>
          <a:noFill/>
        </p:spPr>
        <p:txBody>
          <a:bodyPr wrap="none" rtlCol="0">
            <a:spAutoFit/>
          </a:bodyPr>
          <a:lstStyle/>
          <a:p>
            <a:r>
              <a:rPr lang="en-US" b="1" dirty="0" err="1">
                <a:latin typeface="Courier New" pitchFamily="49" charset="0"/>
                <a:cs typeface="Courier New" pitchFamily="49" charset="0"/>
              </a:rPr>
              <a:t>def</a:t>
            </a:r>
            <a:r>
              <a:rPr lang="en-US" b="1" dirty="0">
                <a:latin typeface="Courier New" pitchFamily="49" charset="0"/>
                <a:cs typeface="Courier New" pitchFamily="49" charset="0"/>
              </a:rPr>
              <a:t> square(x):</a:t>
            </a:r>
          </a:p>
          <a:p>
            <a:r>
              <a:rPr lang="en-US" b="1" dirty="0">
                <a:latin typeface="Courier New" pitchFamily="49" charset="0"/>
                <a:cs typeface="Courier New" pitchFamily="49" charset="0"/>
              </a:rPr>
              <a:t>  return x * </a:t>
            </a:r>
            <a:r>
              <a:rPr lang="en-US" b="1" dirty="0" smtClean="0">
                <a:latin typeface="Courier New" pitchFamily="49" charset="0"/>
                <a:cs typeface="Courier New" pitchFamily="49" charset="0"/>
              </a:rPr>
              <a:t>x</a:t>
            </a:r>
            <a:endParaRPr lang="en-US" b="1" dirty="0">
              <a:latin typeface="Courier New" pitchFamily="49" charset="0"/>
              <a:cs typeface="Courier New" pitchFamily="49" charset="0"/>
            </a:endParaRPr>
          </a:p>
        </p:txBody>
      </p:sp>
      <p:sp>
        <p:nvSpPr>
          <p:cNvPr id="5" name="TextBox 4"/>
          <p:cNvSpPr txBox="1"/>
          <p:nvPr>
            <p:custDataLst>
              <p:tags r:id="rId4"/>
            </p:custDataLst>
          </p:nvPr>
        </p:nvSpPr>
        <p:spPr>
          <a:xfrm>
            <a:off x="4724400" y="1383268"/>
            <a:ext cx="1976823" cy="369332"/>
          </a:xfrm>
          <a:prstGeom prst="rect">
            <a:avLst/>
          </a:prstGeom>
          <a:noFill/>
        </p:spPr>
        <p:txBody>
          <a:bodyPr wrap="none" rtlCol="0">
            <a:spAutoFit/>
          </a:bodyPr>
          <a:lstStyle/>
          <a:p>
            <a:r>
              <a:rPr lang="en-US" b="1" dirty="0" smtClean="0">
                <a:latin typeface="Courier New" pitchFamily="49" charset="0"/>
                <a:cs typeface="Courier New" pitchFamily="49" charset="0"/>
              </a:rPr>
              <a:t>square(3 + 4)</a:t>
            </a:r>
            <a:endParaRPr lang="en-US" b="1" dirty="0">
              <a:latin typeface="Courier New" pitchFamily="49" charset="0"/>
              <a:cs typeface="Courier New" pitchFamily="49" charset="0"/>
            </a:endParaRPr>
          </a:p>
        </p:txBody>
      </p:sp>
      <p:sp>
        <p:nvSpPr>
          <p:cNvPr id="6" name="Rectangular Callout 5"/>
          <p:cNvSpPr/>
          <p:nvPr>
            <p:custDataLst>
              <p:tags r:id="rId5"/>
            </p:custDataLst>
          </p:nvPr>
        </p:nvSpPr>
        <p:spPr>
          <a:xfrm>
            <a:off x="76200" y="1266783"/>
            <a:ext cx="1219200" cy="612648"/>
          </a:xfrm>
          <a:prstGeom prst="wedgeRectCallout">
            <a:avLst>
              <a:gd name="adj1" fmla="val 90553"/>
              <a:gd name="adj2" fmla="val -99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 definition</a:t>
            </a:r>
            <a:endParaRPr lang="en-US" dirty="0">
              <a:solidFill>
                <a:schemeClr val="tx1"/>
              </a:solidFill>
            </a:endParaRPr>
          </a:p>
        </p:txBody>
      </p:sp>
      <p:sp>
        <p:nvSpPr>
          <p:cNvPr id="7" name="Rectangular Callout 6"/>
          <p:cNvSpPr/>
          <p:nvPr>
            <p:custDataLst>
              <p:tags r:id="rId6"/>
            </p:custDataLst>
          </p:nvPr>
        </p:nvSpPr>
        <p:spPr>
          <a:xfrm>
            <a:off x="7081542" y="1371600"/>
            <a:ext cx="2003610" cy="612648"/>
          </a:xfrm>
          <a:prstGeom prst="wedgeRectCallout">
            <a:avLst>
              <a:gd name="adj1" fmla="val -75890"/>
              <a:gd name="adj2" fmla="val -217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 call or</a:t>
            </a:r>
            <a:br>
              <a:rPr lang="en-US" dirty="0" smtClean="0">
                <a:solidFill>
                  <a:schemeClr val="tx1"/>
                </a:solidFill>
              </a:rPr>
            </a:br>
            <a:r>
              <a:rPr lang="en-US" dirty="0" smtClean="0">
                <a:solidFill>
                  <a:schemeClr val="tx1"/>
                </a:solidFill>
              </a:rPr>
              <a:t>function invocation</a:t>
            </a:r>
            <a:endParaRPr lang="en-US" dirty="0">
              <a:solidFill>
                <a:schemeClr val="tx1"/>
              </a:solidFill>
            </a:endParaRPr>
          </a:p>
        </p:txBody>
      </p:sp>
      <p:sp>
        <p:nvSpPr>
          <p:cNvPr id="9" name="TextBox 8"/>
          <p:cNvSpPr txBox="1"/>
          <p:nvPr>
            <p:custDataLst>
              <p:tags r:id="rId7"/>
            </p:custDataLst>
          </p:nvPr>
        </p:nvSpPr>
        <p:spPr>
          <a:xfrm>
            <a:off x="838200" y="2221468"/>
            <a:ext cx="2514600" cy="2031325"/>
          </a:xfrm>
          <a:prstGeom prst="rect">
            <a:avLst/>
          </a:prstGeom>
          <a:noFill/>
        </p:spPr>
        <p:txBody>
          <a:bodyPr wrap="square" rtlCol="0">
            <a:spAutoFit/>
          </a:bodyPr>
          <a:lstStyle/>
          <a:p>
            <a:r>
              <a:rPr lang="en-US" dirty="0" smtClean="0"/>
              <a:t>Current expression:</a:t>
            </a:r>
          </a:p>
          <a:p>
            <a:r>
              <a:rPr lang="en-US" b="1" dirty="0" smtClean="0">
                <a:latin typeface="Courier New" pitchFamily="49" charset="0"/>
                <a:cs typeface="Courier New" pitchFamily="49" charset="0"/>
              </a:rPr>
              <a:t>1 + square(3 + 4)</a:t>
            </a:r>
          </a:p>
          <a:p>
            <a:r>
              <a:rPr lang="en-US" b="1" dirty="0" smtClean="0">
                <a:latin typeface="Courier New" pitchFamily="49" charset="0"/>
                <a:cs typeface="Courier New" pitchFamily="49" charset="0"/>
              </a:rPr>
              <a:t>1 + square(7)</a:t>
            </a:r>
          </a:p>
          <a:p>
            <a:endParaRPr lang="en-US" b="1" dirty="0">
              <a:latin typeface="Courier New" pitchFamily="49" charset="0"/>
              <a:cs typeface="Courier New" pitchFamily="49" charset="0"/>
            </a:endParaRPr>
          </a:p>
          <a:p>
            <a:endParaRPr lang="en-US" b="1" dirty="0" smtClean="0">
              <a:latin typeface="Courier New" pitchFamily="49" charset="0"/>
              <a:cs typeface="Courier New" pitchFamily="49" charset="0"/>
            </a:endParaRPr>
          </a:p>
          <a:p>
            <a:r>
              <a:rPr lang="en-US" b="1" dirty="0" smtClean="0">
                <a:latin typeface="Courier New" pitchFamily="49" charset="0"/>
                <a:cs typeface="Courier New" pitchFamily="49" charset="0"/>
              </a:rPr>
              <a:t>1 + 49</a:t>
            </a:r>
          </a:p>
          <a:p>
            <a:r>
              <a:rPr lang="en-US" b="1" dirty="0" smtClean="0">
                <a:latin typeface="Courier New" pitchFamily="49" charset="0"/>
                <a:cs typeface="Courier New" pitchFamily="49" charset="0"/>
              </a:rPr>
              <a:t>50</a:t>
            </a:r>
            <a:endParaRPr lang="en-US" b="1" dirty="0">
              <a:latin typeface="Courier New" pitchFamily="49" charset="0"/>
              <a:cs typeface="Courier New" pitchFamily="49" charset="0"/>
            </a:endParaRPr>
          </a:p>
        </p:txBody>
      </p:sp>
      <p:sp>
        <p:nvSpPr>
          <p:cNvPr id="10" name="TextBox 9"/>
          <p:cNvSpPr txBox="1"/>
          <p:nvPr>
            <p:custDataLst>
              <p:tags r:id="rId8"/>
            </p:custDataLst>
          </p:nvPr>
        </p:nvSpPr>
        <p:spPr>
          <a:xfrm>
            <a:off x="6200894" y="2406134"/>
            <a:ext cx="2209800" cy="646331"/>
          </a:xfrm>
          <a:prstGeom prst="rect">
            <a:avLst/>
          </a:prstGeom>
          <a:noFill/>
        </p:spPr>
        <p:txBody>
          <a:bodyPr wrap="square" rtlCol="0">
            <a:spAutoFit/>
          </a:bodyPr>
          <a:lstStyle/>
          <a:p>
            <a:r>
              <a:rPr lang="en-US" dirty="0" smtClean="0"/>
              <a:t>Variables:</a:t>
            </a:r>
          </a:p>
          <a:p>
            <a:r>
              <a:rPr lang="en-US" dirty="0" smtClean="0"/>
              <a:t>x: 7</a:t>
            </a:r>
            <a:endParaRPr lang="en-US" dirty="0"/>
          </a:p>
        </p:txBody>
      </p:sp>
      <p:sp>
        <p:nvSpPr>
          <p:cNvPr id="11" name="TextBox 10"/>
          <p:cNvSpPr txBox="1"/>
          <p:nvPr>
            <p:custDataLst>
              <p:tags r:id="rId9"/>
            </p:custDataLst>
          </p:nvPr>
        </p:nvSpPr>
        <p:spPr>
          <a:xfrm>
            <a:off x="3390899" y="2754123"/>
            <a:ext cx="1838965" cy="1200329"/>
          </a:xfrm>
          <a:prstGeom prst="rect">
            <a:avLst/>
          </a:prstGeom>
          <a:noFill/>
        </p:spPr>
        <p:txBody>
          <a:bodyPr wrap="none" rtlCol="0">
            <a:spAutoFit/>
          </a:bodyPr>
          <a:lstStyle/>
          <a:p>
            <a:r>
              <a:rPr lang="en-US" b="1" dirty="0">
                <a:latin typeface="Courier New" pitchFamily="49" charset="0"/>
                <a:cs typeface="Courier New" pitchFamily="49" charset="0"/>
              </a:rPr>
              <a:t>return x * x</a:t>
            </a:r>
          </a:p>
          <a:p>
            <a:r>
              <a:rPr lang="en-US" b="1" dirty="0">
                <a:latin typeface="Courier New" pitchFamily="49" charset="0"/>
                <a:cs typeface="Courier New" pitchFamily="49" charset="0"/>
              </a:rPr>
              <a:t>return 7 * x</a:t>
            </a:r>
          </a:p>
          <a:p>
            <a:r>
              <a:rPr lang="en-US" b="1" dirty="0">
                <a:latin typeface="Courier New" pitchFamily="49" charset="0"/>
                <a:cs typeface="Courier New" pitchFamily="49" charset="0"/>
              </a:rPr>
              <a:t>return 7 * 7</a:t>
            </a:r>
          </a:p>
          <a:p>
            <a:r>
              <a:rPr lang="en-US" b="1" dirty="0">
                <a:latin typeface="Courier New" pitchFamily="49" charset="0"/>
                <a:cs typeface="Courier New" pitchFamily="49" charset="0"/>
              </a:rPr>
              <a:t>return </a:t>
            </a:r>
            <a:r>
              <a:rPr lang="en-US" b="1" dirty="0" smtClean="0">
                <a:latin typeface="Courier New" pitchFamily="49" charset="0"/>
                <a:cs typeface="Courier New" pitchFamily="49" charset="0"/>
              </a:rPr>
              <a:t>49</a:t>
            </a:r>
            <a:endParaRPr lang="en-US" b="1" dirty="0">
              <a:latin typeface="Courier New" pitchFamily="49" charset="0"/>
              <a:cs typeface="Courier New" pitchFamily="49" charset="0"/>
            </a:endParaRPr>
          </a:p>
        </p:txBody>
      </p:sp>
      <p:sp>
        <p:nvSpPr>
          <p:cNvPr id="12" name="Left Brace 11"/>
          <p:cNvSpPr/>
          <p:nvPr>
            <p:custDataLst>
              <p:tags r:id="rId10"/>
            </p:custDataLst>
          </p:nvPr>
        </p:nvSpPr>
        <p:spPr>
          <a:xfrm rot="16200000">
            <a:off x="1940065" y="2540229"/>
            <a:ext cx="228600" cy="1225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custDataLst>
              <p:tags r:id="rId11"/>
            </p:custDataLst>
          </p:nvPr>
        </p:nvSpPr>
        <p:spPr>
          <a:xfrm>
            <a:off x="1185208" y="3200400"/>
            <a:ext cx="1938992" cy="307777"/>
          </a:xfrm>
          <a:prstGeom prst="rect">
            <a:avLst/>
          </a:prstGeom>
          <a:noFill/>
        </p:spPr>
        <p:txBody>
          <a:bodyPr wrap="none" rtlCol="0">
            <a:spAutoFit/>
          </a:bodyPr>
          <a:lstStyle/>
          <a:p>
            <a:r>
              <a:rPr lang="en-US" sz="1400" dirty="0" smtClean="0"/>
              <a:t>evaluate this expression</a:t>
            </a:r>
            <a:endParaRPr lang="en-US" sz="1400" dirty="0"/>
          </a:p>
        </p:txBody>
      </p:sp>
      <p:sp>
        <p:nvSpPr>
          <p:cNvPr id="15" name="Rectangular Callout 14"/>
          <p:cNvSpPr/>
          <p:nvPr>
            <p:custDataLst>
              <p:tags r:id="rId12"/>
            </p:custDataLst>
          </p:nvPr>
        </p:nvSpPr>
        <p:spPr>
          <a:xfrm>
            <a:off x="5029200" y="2074086"/>
            <a:ext cx="880848" cy="387096"/>
          </a:xfrm>
          <a:prstGeom prst="wedgeRectCallout">
            <a:avLst>
              <a:gd name="adj1" fmla="val 72448"/>
              <a:gd name="adj2" fmla="val -1040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Actual</a:t>
            </a:r>
          </a:p>
          <a:p>
            <a:pPr algn="ctr"/>
            <a:r>
              <a:rPr lang="en-US" sz="1200" dirty="0" smtClean="0">
                <a:solidFill>
                  <a:schemeClr val="tx1"/>
                </a:solidFill>
              </a:rPr>
              <a:t>argument</a:t>
            </a:r>
          </a:p>
        </p:txBody>
      </p:sp>
      <p:sp>
        <p:nvSpPr>
          <p:cNvPr id="17" name="Left Brace 16"/>
          <p:cNvSpPr/>
          <p:nvPr>
            <p:custDataLst>
              <p:tags r:id="rId13"/>
            </p:custDataLst>
          </p:nvPr>
        </p:nvSpPr>
        <p:spPr>
          <a:xfrm>
            <a:off x="3124200" y="2741653"/>
            <a:ext cx="228600" cy="12252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custDataLst>
              <p:tags r:id="rId14"/>
            </p:custDataLst>
          </p:nvPr>
        </p:nvSpPr>
        <p:spPr>
          <a:xfrm rot="16200000">
            <a:off x="6016758" y="1368558"/>
            <a:ext cx="228600" cy="6918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7"/>
          <p:cNvSpPr>
            <a:spLocks noGrp="1"/>
          </p:cNvSpPr>
          <p:nvPr>
            <p:ph type="sldNum" sz="quarter" idx="12"/>
            <p:custDataLst>
              <p:tags r:id="rId15"/>
            </p:custDataLst>
          </p:nvPr>
        </p:nvSpPr>
        <p:spPr/>
        <p:txBody>
          <a:bodyPr/>
          <a:lstStyle/>
          <a:p>
            <a:fld id="{788CE558-C476-4373-B415-9E6F3874DDF1}" type="slidenum">
              <a:rPr lang="en-US" smtClean="0"/>
              <a:t>103</a:t>
            </a:fld>
            <a:endParaRPr lang="en-US"/>
          </a:p>
        </p:txBody>
      </p:sp>
      <p:sp>
        <p:nvSpPr>
          <p:cNvPr id="16" name="Title 15"/>
          <p:cNvSpPr>
            <a:spLocks noGrp="1"/>
          </p:cNvSpPr>
          <p:nvPr>
            <p:ph type="title"/>
          </p:nvPr>
        </p:nvSpPr>
        <p:spPr/>
        <p:txBody>
          <a:bodyPr/>
          <a:lstStyle/>
          <a:p>
            <a:endParaRPr lang="en-US"/>
          </a:p>
        </p:txBody>
      </p:sp>
    </p:spTree>
    <p:extLst>
      <p:ext uri="{BB962C8B-B14F-4D97-AF65-F5344CB8AC3E}">
        <p14:creationId xmlns:p14="http://schemas.microsoft.com/office/powerpoint/2010/main" val="421009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10">
                                            <p:txEl>
                                              <p:pRg st="1" end="1"/>
                                            </p:txEl>
                                          </p:spTgt>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7" grpId="0" animBg="1"/>
      <p:bldP spid="10" grpId="0" build="allAtOnce"/>
      <p:bldP spid="12" grpId="0" animBg="1"/>
      <p:bldP spid="13" grpId="0"/>
      <p:bldP spid="15" grpId="0" animBg="1"/>
      <p:bldP spid="17" grpId="0" animBg="1"/>
      <p:bldP spid="1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76800"/>
          </a:xfrm>
        </p:spPr>
        <p:txBody>
          <a:bodyPr>
            <a:no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square(x):</a:t>
            </a:r>
          </a:p>
          <a:p>
            <a:pPr marL="0" indent="0">
              <a:buNone/>
            </a:pPr>
            <a:r>
              <a:rPr lang="en-US" sz="2000" b="1" dirty="0">
                <a:latin typeface="Courier New" pitchFamily="49" charset="0"/>
                <a:cs typeface="Courier New" pitchFamily="49" charset="0"/>
              </a:rPr>
              <a:t>  return x * x</a:t>
            </a:r>
          </a:p>
          <a:p>
            <a:pPr marL="0" indent="0">
              <a:buNone/>
            </a:pPr>
            <a:r>
              <a:rPr lang="en-US" sz="2000" b="1" dirty="0" smtClean="0">
                <a:latin typeface="Courier New" pitchFamily="49" charset="0"/>
                <a:cs typeface="Courier New" pitchFamily="49" charset="0"/>
              </a:rPr>
              <a:t>						</a:t>
            </a:r>
            <a:r>
              <a:rPr lang="en-US" sz="2000" b="1" dirty="0" smtClean="0">
                <a:cs typeface="Courier New" pitchFamily="49" charset="0"/>
              </a:rPr>
              <a:t>Variables:</a:t>
            </a:r>
          </a:p>
          <a:p>
            <a:pPr marL="0" indent="0">
              <a:buNone/>
            </a:pPr>
            <a:r>
              <a:rPr lang="en-US" sz="2000" b="1" dirty="0" smtClean="0">
                <a:latin typeface="Courier New" pitchFamily="49" charset="0"/>
                <a:cs typeface="Courier New" pitchFamily="49" charset="0"/>
              </a:rPr>
              <a:t>square(3) + square(4)			</a:t>
            </a:r>
            <a:r>
              <a:rPr lang="en-US" sz="1600" b="1" dirty="0" smtClean="0">
                <a:cs typeface="Courier New" pitchFamily="49" charset="0"/>
              </a:rPr>
              <a:t>(none)</a:t>
            </a:r>
          </a:p>
          <a:p>
            <a:pPr marL="0" indent="0">
              <a:buNone/>
            </a:pPr>
            <a:r>
              <a:rPr lang="en-US" sz="1400" b="1" dirty="0" smtClean="0">
                <a:latin typeface="Courier New" pitchFamily="49" charset="0"/>
                <a:cs typeface="Courier New" pitchFamily="49" charset="0"/>
              </a:rPr>
              <a:t>return x * x					</a:t>
            </a:r>
            <a:r>
              <a:rPr lang="en-US" sz="1600" b="1" dirty="0" smtClean="0">
                <a:cs typeface="Courier New" pitchFamily="49" charset="0"/>
              </a:rPr>
              <a:t>x: 3</a:t>
            </a:r>
          </a:p>
          <a:p>
            <a:pPr marL="0" indent="0">
              <a:buNone/>
            </a:pPr>
            <a:r>
              <a:rPr lang="en-US" sz="1400" b="1" dirty="0" smtClean="0">
                <a:latin typeface="Courier New" pitchFamily="49" charset="0"/>
                <a:cs typeface="Courier New" pitchFamily="49" charset="0"/>
              </a:rPr>
              <a:t>return 3 * x					</a:t>
            </a:r>
            <a:r>
              <a:rPr lang="en-US" sz="1600" b="1" dirty="0">
                <a:cs typeface="Courier New" pitchFamily="49" charset="0"/>
              </a:rPr>
              <a:t>x: </a:t>
            </a:r>
            <a:r>
              <a:rPr lang="en-US" sz="1600" b="1" dirty="0" smtClean="0">
                <a:cs typeface="Courier New" pitchFamily="49" charset="0"/>
              </a:rPr>
              <a:t>3</a:t>
            </a:r>
            <a:endParaRPr lang="en-US" sz="1600" b="1" dirty="0" smtClean="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return </a:t>
            </a:r>
            <a:r>
              <a:rPr lang="en-US" sz="1400" b="1" dirty="0">
                <a:latin typeface="Courier New" pitchFamily="49" charset="0"/>
                <a:cs typeface="Courier New" pitchFamily="49" charset="0"/>
              </a:rPr>
              <a:t>3 * </a:t>
            </a:r>
            <a:r>
              <a:rPr lang="en-US" sz="1400" b="1" dirty="0" smtClean="0">
                <a:latin typeface="Courier New" pitchFamily="49" charset="0"/>
                <a:cs typeface="Courier New" pitchFamily="49" charset="0"/>
              </a:rPr>
              <a:t>3					</a:t>
            </a:r>
            <a:r>
              <a:rPr lang="en-US" sz="1600" b="1" dirty="0" smtClean="0">
                <a:cs typeface="Courier New" pitchFamily="49" charset="0"/>
              </a:rPr>
              <a:t>x: 3</a:t>
            </a:r>
          </a:p>
          <a:p>
            <a:pPr marL="0" indent="0">
              <a:buNone/>
            </a:pPr>
            <a:r>
              <a:rPr lang="en-US" sz="1400" b="1" dirty="0" smtClean="0">
                <a:latin typeface="Courier New" pitchFamily="49" charset="0"/>
                <a:cs typeface="Courier New" pitchFamily="49" charset="0"/>
              </a:rPr>
              <a:t>return 9						</a:t>
            </a:r>
            <a:r>
              <a:rPr lang="en-US" sz="1600" b="1" dirty="0" smtClean="0">
                <a:cs typeface="Courier New" pitchFamily="49" charset="0"/>
              </a:rPr>
              <a:t>x: 3</a:t>
            </a:r>
          </a:p>
          <a:p>
            <a:pPr marL="0" indent="0">
              <a:buNone/>
            </a:pPr>
            <a:r>
              <a:rPr lang="en-US" sz="2000" b="1" dirty="0" smtClean="0">
                <a:latin typeface="Courier New" pitchFamily="49" charset="0"/>
                <a:cs typeface="Courier New" pitchFamily="49" charset="0"/>
              </a:rPr>
              <a:t>9 + square(4)</a:t>
            </a:r>
            <a:r>
              <a:rPr lang="en-US" sz="2000" b="1" dirty="0">
                <a:latin typeface="Courier New" pitchFamily="49" charset="0"/>
                <a:cs typeface="Courier New" pitchFamily="49" charset="0"/>
              </a:rPr>
              <a:t>				</a:t>
            </a:r>
            <a:r>
              <a:rPr lang="en-US" sz="1600" b="1" dirty="0" smtClean="0">
                <a:cs typeface="Courier New" pitchFamily="49" charset="0"/>
              </a:rPr>
              <a:t>(none)</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a:t>
            </a:r>
            <a:r>
              <a:rPr lang="en-US" sz="1400" b="1" dirty="0">
                <a:latin typeface="Courier New" pitchFamily="49" charset="0"/>
                <a:cs typeface="Courier New" pitchFamily="49" charset="0"/>
              </a:rPr>
              <a:t>x * </a:t>
            </a:r>
            <a:r>
              <a:rPr lang="en-US" sz="1400" b="1" dirty="0" smtClean="0">
                <a:latin typeface="Courier New" pitchFamily="49" charset="0"/>
                <a:cs typeface="Courier New" pitchFamily="49" charset="0"/>
              </a:rPr>
              <a:t>x</a:t>
            </a:r>
            <a:r>
              <a:rPr lang="en-US" sz="1400" b="1" dirty="0">
                <a:latin typeface="Courier New" pitchFamily="49" charset="0"/>
                <a:cs typeface="Courier New" pitchFamily="49" charset="0"/>
              </a:rPr>
              <a:t>				</a:t>
            </a:r>
            <a:r>
              <a:rPr lang="en-US" sz="1600" b="1" dirty="0">
                <a:cs typeface="Courier New" pitchFamily="49" charset="0"/>
              </a:rPr>
              <a:t>x: 4</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4 </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x</a:t>
            </a:r>
            <a:r>
              <a:rPr lang="en-US" sz="1400" b="1" dirty="0">
                <a:latin typeface="Courier New" pitchFamily="49" charset="0"/>
                <a:cs typeface="Courier New" pitchFamily="49" charset="0"/>
              </a:rPr>
              <a:t>				</a:t>
            </a:r>
            <a:r>
              <a:rPr lang="en-US" sz="1600" b="1" dirty="0">
                <a:cs typeface="Courier New" pitchFamily="49" charset="0"/>
              </a:rPr>
              <a:t>x: 4</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4 </a:t>
            </a:r>
            <a:r>
              <a:rPr lang="en-US" sz="1400" b="1" dirty="0">
                <a:latin typeface="Courier New" pitchFamily="49" charset="0"/>
                <a:cs typeface="Courier New" pitchFamily="49" charset="0"/>
              </a:rPr>
              <a:t>* 4				</a:t>
            </a:r>
            <a:r>
              <a:rPr lang="en-US" sz="1600" b="1" dirty="0">
                <a:cs typeface="Courier New" pitchFamily="49" charset="0"/>
              </a:rPr>
              <a:t>x: 4</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16</a:t>
            </a:r>
            <a:r>
              <a:rPr lang="en-US" sz="1400" b="1" dirty="0">
                <a:latin typeface="Courier New" pitchFamily="49" charset="0"/>
                <a:cs typeface="Courier New" pitchFamily="49" charset="0"/>
              </a:rPr>
              <a:t>					</a:t>
            </a:r>
            <a:r>
              <a:rPr lang="en-US" sz="1600" b="1" dirty="0">
                <a:cs typeface="Courier New" pitchFamily="49" charset="0"/>
              </a:rPr>
              <a:t>x: 4</a:t>
            </a:r>
            <a:endParaRPr lang="en-US" sz="16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9 + 16</a:t>
            </a:r>
            <a:r>
              <a:rPr lang="en-US" sz="2000" b="1" dirty="0">
                <a:latin typeface="Courier New" pitchFamily="49" charset="0"/>
                <a:cs typeface="Courier New" pitchFamily="49" charset="0"/>
              </a:rPr>
              <a:t>					</a:t>
            </a:r>
            <a:r>
              <a:rPr lang="en-US" sz="1600" b="1" dirty="0" smtClean="0">
                <a:cs typeface="Courier New" pitchFamily="49" charset="0"/>
              </a:rPr>
              <a:t>(none)</a:t>
            </a:r>
            <a:endParaRPr lang="en-US" sz="1600" b="1" dirty="0" smtClean="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25</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t>
            </a:r>
            <a:r>
              <a:rPr lang="en-US" sz="1600" b="1" dirty="0" smtClean="0">
                <a:cs typeface="Courier New" pitchFamily="49" charset="0"/>
              </a:rPr>
              <a:t>(none)</a:t>
            </a:r>
            <a:endParaRPr lang="en-US" sz="1600" b="1" dirty="0">
              <a:latin typeface="Courier New" pitchFamily="49" charset="0"/>
              <a:cs typeface="Courier New" pitchFamily="49" charset="0"/>
            </a:endParaRP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104</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11002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76800"/>
          </a:xfrm>
        </p:spPr>
        <p:txBody>
          <a:bodyPr>
            <a:no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fahr_to_cent</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fahr</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return (</a:t>
            </a:r>
            <a:r>
              <a:rPr lang="en-US" sz="2000" b="1" dirty="0" err="1">
                <a:latin typeface="Courier New" pitchFamily="49" charset="0"/>
                <a:cs typeface="Courier New" pitchFamily="49" charset="0"/>
              </a:rPr>
              <a:t>fahr</a:t>
            </a:r>
            <a:r>
              <a:rPr lang="en-US" sz="2000" b="1" dirty="0">
                <a:latin typeface="Courier New" pitchFamily="49" charset="0"/>
                <a:cs typeface="Courier New" pitchFamily="49" charset="0"/>
              </a:rPr>
              <a:t> – 32) / 9.0 * 5</a:t>
            </a:r>
          </a:p>
          <a:p>
            <a:pPr marL="0" indent="0">
              <a:buNone/>
            </a:pPr>
            <a:endParaRPr lang="en-US" sz="2000" b="1" dirty="0">
              <a:latin typeface="Courier New" pitchFamily="49" charset="0"/>
              <a:cs typeface="Courier New" pitchFamily="49" charset="0"/>
            </a:endParaRPr>
          </a:p>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cent_to_fahr</a:t>
            </a:r>
            <a:r>
              <a:rPr lang="en-US" sz="2000" b="1" dirty="0">
                <a:latin typeface="Courier New" pitchFamily="49" charset="0"/>
                <a:cs typeface="Courier New" pitchFamily="49" charset="0"/>
              </a:rPr>
              <a:t>(cent):</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a:latin typeface="Courier New" pitchFamily="49" charset="0"/>
                <a:cs typeface="Courier New" pitchFamily="49" charset="0"/>
              </a:rPr>
              <a:t>cent / 5.0 * 9 + 32</a:t>
            </a:r>
          </a:p>
          <a:p>
            <a:pPr marL="0" indent="0">
              <a:buNone/>
            </a:pPr>
            <a:r>
              <a:rPr lang="en-US" sz="2000" b="1" dirty="0" smtClean="0">
                <a:latin typeface="Courier New" pitchFamily="49" charset="0"/>
                <a:cs typeface="Courier New" pitchFamily="49" charset="0"/>
              </a:rPr>
              <a:t>						</a:t>
            </a:r>
            <a:r>
              <a:rPr lang="en-US" sz="2000" b="1" dirty="0" smtClean="0">
                <a:cs typeface="Courier New" pitchFamily="49" charset="0"/>
              </a:rPr>
              <a:t>Variables:</a:t>
            </a:r>
          </a:p>
          <a:p>
            <a:pPr marL="0" indent="0">
              <a:buNone/>
            </a:pPr>
            <a:r>
              <a:rPr lang="en-US" sz="2000" b="1" dirty="0" err="1" smtClean="0">
                <a:latin typeface="Courier New" pitchFamily="49" charset="0"/>
                <a:cs typeface="Courier New" pitchFamily="49" charset="0"/>
              </a:rPr>
              <a:t>fahr_to_cent</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cent_to_fahr</a:t>
            </a:r>
            <a:r>
              <a:rPr lang="en-US" sz="2000" b="1" dirty="0" smtClean="0">
                <a:latin typeface="Courier New" pitchFamily="49" charset="0"/>
                <a:cs typeface="Courier New" pitchFamily="49" charset="0"/>
              </a:rPr>
              <a:t>(20))	</a:t>
            </a:r>
            <a:r>
              <a:rPr lang="en-US" sz="1600" b="1" dirty="0" smtClean="0">
                <a:cs typeface="Courier New" pitchFamily="49" charset="0"/>
              </a:rPr>
              <a:t>(none)</a:t>
            </a:r>
          </a:p>
          <a:p>
            <a:pPr marL="0" indent="0">
              <a:buNone/>
            </a:pP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return cent / 5.0 * 9 + 32	</a:t>
            </a:r>
            <a:r>
              <a:rPr lang="en-US" sz="1600" b="1" dirty="0" smtClean="0">
                <a:cs typeface="Courier New" pitchFamily="49" charset="0"/>
              </a:rPr>
              <a:t>cent: 20</a:t>
            </a:r>
          </a:p>
          <a:p>
            <a:pPr marL="0" indent="0">
              <a:buNone/>
            </a:pP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                  return 20 </a:t>
            </a:r>
            <a:r>
              <a:rPr lang="en-US" sz="1400" b="1" dirty="0">
                <a:latin typeface="Courier New" pitchFamily="49" charset="0"/>
                <a:cs typeface="Courier New" pitchFamily="49" charset="0"/>
              </a:rPr>
              <a:t>/ 5.0 * 9 + </a:t>
            </a:r>
            <a:r>
              <a:rPr lang="en-US" sz="1400" b="1" dirty="0" smtClean="0">
                <a:latin typeface="Courier New" pitchFamily="49" charset="0"/>
                <a:cs typeface="Courier New" pitchFamily="49" charset="0"/>
              </a:rPr>
              <a:t>32	</a:t>
            </a:r>
            <a:r>
              <a:rPr lang="en-US" sz="1600" b="1" dirty="0" smtClean="0">
                <a:cs typeface="Courier New" pitchFamily="49" charset="0"/>
              </a:rPr>
              <a:t>cent: 20</a:t>
            </a:r>
          </a:p>
          <a:p>
            <a:pPr marL="0" indent="0">
              <a:buNone/>
            </a:pPr>
            <a:r>
              <a:rPr lang="en-US" sz="1400" b="1" dirty="0" smtClean="0">
                <a:latin typeface="Courier New" pitchFamily="49" charset="0"/>
                <a:cs typeface="Courier New" pitchFamily="49" charset="0"/>
              </a:rPr>
              <a:t>                   return 68			</a:t>
            </a:r>
            <a:r>
              <a:rPr lang="en-US" sz="1600" b="1" dirty="0" smtClean="0">
                <a:cs typeface="Courier New" pitchFamily="49" charset="0"/>
              </a:rPr>
              <a:t>cent: 20</a:t>
            </a:r>
            <a:endParaRPr lang="en-US" sz="1600" b="1" dirty="0" smtClean="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fahr_to_cent</a:t>
            </a:r>
            <a:r>
              <a:rPr lang="en-US" sz="2000" b="1" dirty="0" smtClean="0">
                <a:latin typeface="Courier New" pitchFamily="49" charset="0"/>
                <a:cs typeface="Courier New" pitchFamily="49" charset="0"/>
              </a:rPr>
              <a:t>(68)</a:t>
            </a:r>
            <a:r>
              <a:rPr lang="en-US" sz="2000" b="1" dirty="0">
                <a:latin typeface="Courier New" pitchFamily="49" charset="0"/>
                <a:cs typeface="Courier New" pitchFamily="49" charset="0"/>
              </a:rPr>
              <a:t>				</a:t>
            </a:r>
            <a:r>
              <a:rPr lang="en-US" sz="1600" b="1" dirty="0" smtClean="0">
                <a:cs typeface="Courier New" pitchFamily="49" charset="0"/>
              </a:rPr>
              <a:t>(none)</a:t>
            </a:r>
            <a:endParaRPr lang="en-US" sz="1600" b="1" dirty="0">
              <a:latin typeface="Courier New" pitchFamily="49" charset="0"/>
              <a:cs typeface="Courier New" pitchFamily="49" charset="0"/>
            </a:endParaRPr>
          </a:p>
          <a:p>
            <a:pPr marL="0" indent="0">
              <a:buNone/>
            </a:pPr>
            <a:r>
              <a:rPr lang="en-US" sz="1400" b="1" dirty="0">
                <a:latin typeface="Courier New" pitchFamily="49" charset="0"/>
                <a:cs typeface="Courier New" pitchFamily="49" charset="0"/>
              </a:rPr>
              <a:t>return (</a:t>
            </a:r>
            <a:r>
              <a:rPr lang="en-US" sz="1400" b="1" dirty="0" err="1">
                <a:latin typeface="Courier New" pitchFamily="49" charset="0"/>
                <a:cs typeface="Courier New" pitchFamily="49" charset="0"/>
              </a:rPr>
              <a:t>fahr</a:t>
            </a:r>
            <a:r>
              <a:rPr lang="en-US" sz="1400" b="1" dirty="0">
                <a:latin typeface="Courier New" pitchFamily="49" charset="0"/>
                <a:cs typeface="Courier New" pitchFamily="49" charset="0"/>
              </a:rPr>
              <a:t> – 32) / 9.0 * 5			</a:t>
            </a:r>
            <a:r>
              <a:rPr lang="en-US" sz="1600" b="1" dirty="0" err="1" smtClean="0">
                <a:cs typeface="Courier New" pitchFamily="49" charset="0"/>
              </a:rPr>
              <a:t>fahr</a:t>
            </a:r>
            <a:r>
              <a:rPr lang="en-US" sz="1600" b="1" dirty="0" smtClean="0">
                <a:cs typeface="Courier New" pitchFamily="49" charset="0"/>
              </a:rPr>
              <a:t>: 68</a:t>
            </a:r>
            <a:endParaRPr lang="en-US" sz="1600" b="1" dirty="0">
              <a:cs typeface="Courier New" pitchFamily="49" charset="0"/>
            </a:endParaRPr>
          </a:p>
          <a:p>
            <a:pPr marL="0" indent="0">
              <a:buNone/>
            </a:pPr>
            <a:r>
              <a:rPr lang="en-US" sz="1400" b="1" dirty="0" smtClean="0">
                <a:latin typeface="Courier New" pitchFamily="49" charset="0"/>
                <a:cs typeface="Courier New" pitchFamily="49" charset="0"/>
              </a:rPr>
              <a:t>return (68 – </a:t>
            </a:r>
            <a:r>
              <a:rPr lang="en-US" sz="1400" b="1" dirty="0">
                <a:latin typeface="Courier New" pitchFamily="49" charset="0"/>
                <a:cs typeface="Courier New" pitchFamily="49" charset="0"/>
              </a:rPr>
              <a:t>32) / 9.0 * </a:t>
            </a:r>
            <a:r>
              <a:rPr lang="en-US" sz="1400" b="1" dirty="0" smtClean="0">
                <a:latin typeface="Courier New" pitchFamily="49" charset="0"/>
                <a:cs typeface="Courier New" pitchFamily="49" charset="0"/>
              </a:rPr>
              <a:t>5</a:t>
            </a:r>
            <a:r>
              <a:rPr lang="en-US" sz="1400" b="1" dirty="0">
                <a:latin typeface="Courier New" pitchFamily="49" charset="0"/>
                <a:cs typeface="Courier New" pitchFamily="49" charset="0"/>
              </a:rPr>
              <a:t>			</a:t>
            </a:r>
            <a:r>
              <a:rPr lang="en-US" sz="1600" b="1" dirty="0" err="1" smtClean="0">
                <a:cs typeface="Courier New" pitchFamily="49" charset="0"/>
              </a:rPr>
              <a:t>fahr</a:t>
            </a:r>
            <a:r>
              <a:rPr lang="en-US" sz="1600" b="1" dirty="0" smtClean="0">
                <a:cs typeface="Courier New" pitchFamily="49" charset="0"/>
              </a:rPr>
              <a:t>: 68</a:t>
            </a:r>
          </a:p>
          <a:p>
            <a:pPr marL="0" indent="0">
              <a:buNone/>
            </a:pPr>
            <a:r>
              <a:rPr lang="en-US" sz="1400" b="1" dirty="0" smtClean="0">
                <a:latin typeface="Courier New" pitchFamily="49" charset="0"/>
                <a:cs typeface="Courier New" pitchFamily="49" charset="0"/>
              </a:rPr>
              <a:t>return 20	</a:t>
            </a:r>
            <a:r>
              <a:rPr lang="en-US" sz="1400" b="1" dirty="0">
                <a:latin typeface="Courier New" pitchFamily="49" charset="0"/>
                <a:cs typeface="Courier New" pitchFamily="49" charset="0"/>
              </a:rPr>
              <a:t>				</a:t>
            </a:r>
            <a:r>
              <a:rPr lang="en-US" sz="1600" b="1" dirty="0" err="1" smtClean="0">
                <a:cs typeface="Courier New" pitchFamily="49" charset="0"/>
              </a:rPr>
              <a:t>fahr</a:t>
            </a:r>
            <a:r>
              <a:rPr lang="en-US" sz="1600" b="1" dirty="0">
                <a:cs typeface="Courier New" pitchFamily="49" charset="0"/>
              </a:rPr>
              <a:t>: </a:t>
            </a:r>
            <a:r>
              <a:rPr lang="en-US" sz="1600" b="1" dirty="0" smtClean="0">
                <a:cs typeface="Courier New" pitchFamily="49" charset="0"/>
              </a:rPr>
              <a:t>68</a:t>
            </a:r>
            <a:endParaRPr lang="en-US" sz="14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20	</a:t>
            </a:r>
            <a:r>
              <a:rPr lang="en-US" sz="2000" b="1" dirty="0">
                <a:latin typeface="Courier New" pitchFamily="49" charset="0"/>
                <a:cs typeface="Courier New" pitchFamily="49" charset="0"/>
              </a:rPr>
              <a:t>					</a:t>
            </a:r>
            <a:r>
              <a:rPr lang="en-US" sz="1600" b="1" dirty="0" smtClean="0">
                <a:cs typeface="Courier New" pitchFamily="49" charset="0"/>
              </a:rPr>
              <a:t>(none)</a:t>
            </a:r>
            <a:endParaRPr lang="en-US" sz="1600" b="1" dirty="0" smtClean="0">
              <a:latin typeface="Courier New" pitchFamily="49" charset="0"/>
              <a:cs typeface="Courier New" pitchFamily="49" charset="0"/>
            </a:endParaRP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105</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0328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76800"/>
          </a:xfrm>
        </p:spPr>
        <p:txBody>
          <a:bodyPr>
            <a:no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square(x):</a:t>
            </a:r>
          </a:p>
          <a:p>
            <a:pPr marL="0" indent="0">
              <a:buNone/>
            </a:pPr>
            <a:r>
              <a:rPr lang="en-US" sz="2000" b="1" dirty="0">
                <a:latin typeface="Courier New" pitchFamily="49" charset="0"/>
                <a:cs typeface="Courier New" pitchFamily="49" charset="0"/>
              </a:rPr>
              <a:t>  return x * x</a:t>
            </a:r>
          </a:p>
          <a:p>
            <a:pPr marL="0" indent="0">
              <a:buNone/>
            </a:pPr>
            <a:r>
              <a:rPr lang="en-US" sz="2000" b="1" dirty="0" smtClean="0">
                <a:latin typeface="Courier New" pitchFamily="49" charset="0"/>
                <a:cs typeface="Courier New" pitchFamily="49" charset="0"/>
              </a:rPr>
              <a:t>						</a:t>
            </a:r>
            <a:r>
              <a:rPr lang="en-US" sz="2000" b="1" dirty="0" smtClean="0">
                <a:cs typeface="Courier New" pitchFamily="49" charset="0"/>
              </a:rPr>
              <a:t>Variables:</a:t>
            </a:r>
          </a:p>
          <a:p>
            <a:pPr marL="0" indent="0">
              <a:buNone/>
            </a:pPr>
            <a:r>
              <a:rPr lang="en-US" sz="2000" b="1" dirty="0" smtClean="0">
                <a:latin typeface="Courier New" pitchFamily="49" charset="0"/>
                <a:cs typeface="Courier New" pitchFamily="49" charset="0"/>
              </a:rPr>
              <a:t>square(square(3))				</a:t>
            </a:r>
            <a:r>
              <a:rPr lang="en-US" sz="1600" b="1" dirty="0" smtClean="0">
                <a:cs typeface="Courier New" pitchFamily="49" charset="0"/>
              </a:rPr>
              <a:t>(none)</a:t>
            </a:r>
          </a:p>
          <a:p>
            <a:pPr marL="0" indent="0">
              <a:buNone/>
            </a:pPr>
            <a:r>
              <a:rPr lang="en-US" sz="1400" b="1" dirty="0" smtClean="0">
                <a:latin typeface="Courier New" pitchFamily="49" charset="0"/>
                <a:cs typeface="Courier New" pitchFamily="49" charset="0"/>
              </a:rPr>
              <a:t>          return x * x				</a:t>
            </a:r>
            <a:r>
              <a:rPr lang="en-US" sz="1600" b="1" dirty="0" smtClean="0">
                <a:cs typeface="Courier New" pitchFamily="49" charset="0"/>
              </a:rPr>
              <a:t>x: 3</a:t>
            </a:r>
          </a:p>
          <a:p>
            <a:pPr marL="0" indent="0">
              <a:buNone/>
            </a:pPr>
            <a:r>
              <a:rPr lang="en-US" sz="1400" b="1" dirty="0" smtClean="0">
                <a:latin typeface="Courier New" pitchFamily="49" charset="0"/>
                <a:cs typeface="Courier New" pitchFamily="49" charset="0"/>
              </a:rPr>
              <a:t>          return 3 * x				</a:t>
            </a:r>
            <a:r>
              <a:rPr lang="en-US" sz="1600" b="1" dirty="0">
                <a:cs typeface="Courier New" pitchFamily="49" charset="0"/>
              </a:rPr>
              <a:t>x: </a:t>
            </a:r>
            <a:r>
              <a:rPr lang="en-US" sz="1600" b="1" dirty="0" smtClean="0">
                <a:cs typeface="Courier New" pitchFamily="49" charset="0"/>
              </a:rPr>
              <a:t>3</a:t>
            </a:r>
            <a:endParaRPr lang="en-US" sz="1600" b="1" dirty="0" smtClean="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a:t>
            </a:r>
            <a:r>
              <a:rPr lang="en-US" sz="1400" b="1" dirty="0">
                <a:latin typeface="Courier New" pitchFamily="49" charset="0"/>
                <a:cs typeface="Courier New" pitchFamily="49" charset="0"/>
              </a:rPr>
              <a:t>3 * </a:t>
            </a:r>
            <a:r>
              <a:rPr lang="en-US" sz="1400" b="1" dirty="0" smtClean="0">
                <a:latin typeface="Courier New" pitchFamily="49" charset="0"/>
                <a:cs typeface="Courier New" pitchFamily="49" charset="0"/>
              </a:rPr>
              <a:t>3</a:t>
            </a:r>
            <a:r>
              <a:rPr lang="en-US" sz="1400" b="1" dirty="0">
                <a:latin typeface="Courier New" pitchFamily="49" charset="0"/>
                <a:cs typeface="Courier New" pitchFamily="49" charset="0"/>
              </a:rPr>
              <a:t>				</a:t>
            </a:r>
            <a:r>
              <a:rPr lang="en-US" sz="1600" b="1" dirty="0">
                <a:cs typeface="Courier New" pitchFamily="49" charset="0"/>
              </a:rPr>
              <a:t>x: 3</a:t>
            </a:r>
            <a:endParaRPr lang="en-US" sz="1400" b="1" dirty="0" smtClean="0">
              <a:latin typeface="Courier New" pitchFamily="49" charset="0"/>
              <a:cs typeface="Courier New" pitchFamily="49" charset="0"/>
            </a:endParaRPr>
          </a:p>
          <a:p>
            <a:pPr marL="0" indent="0">
              <a:buNone/>
            </a:pP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         return 9</a:t>
            </a:r>
            <a:r>
              <a:rPr lang="en-US" sz="1400" b="1" dirty="0">
                <a:latin typeface="Courier New" pitchFamily="49" charset="0"/>
                <a:cs typeface="Courier New" pitchFamily="49" charset="0"/>
              </a:rPr>
              <a:t>				</a:t>
            </a:r>
            <a:r>
              <a:rPr lang="en-US" sz="1600" b="1" dirty="0">
                <a:cs typeface="Courier New" pitchFamily="49" charset="0"/>
              </a:rPr>
              <a:t>x: 3</a:t>
            </a:r>
            <a:endParaRPr lang="en-US" sz="14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square(9)</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t>
            </a:r>
            <a:r>
              <a:rPr lang="en-US" sz="1600" b="1" dirty="0" smtClean="0">
                <a:cs typeface="Courier New" pitchFamily="49" charset="0"/>
              </a:rPr>
              <a:t>(none)</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a:t>
            </a:r>
            <a:r>
              <a:rPr lang="en-US" sz="1400" b="1" dirty="0">
                <a:latin typeface="Courier New" pitchFamily="49" charset="0"/>
                <a:cs typeface="Courier New" pitchFamily="49" charset="0"/>
              </a:rPr>
              <a:t>x * </a:t>
            </a:r>
            <a:r>
              <a:rPr lang="en-US" sz="1400" b="1" dirty="0" smtClean="0">
                <a:latin typeface="Courier New" pitchFamily="49" charset="0"/>
                <a:cs typeface="Courier New" pitchFamily="49" charset="0"/>
              </a:rPr>
              <a:t>x</a:t>
            </a:r>
            <a:r>
              <a:rPr lang="en-US" sz="1400" b="1" dirty="0">
                <a:latin typeface="Courier New" pitchFamily="49" charset="0"/>
                <a:cs typeface="Courier New" pitchFamily="49" charset="0"/>
              </a:rPr>
              <a:t>				</a:t>
            </a:r>
            <a:r>
              <a:rPr lang="en-US" sz="1600" b="1" dirty="0">
                <a:cs typeface="Courier New" pitchFamily="49" charset="0"/>
              </a:rPr>
              <a:t>x: </a:t>
            </a:r>
            <a:r>
              <a:rPr lang="en-US" sz="1600" b="1" dirty="0" smtClean="0">
                <a:cs typeface="Courier New" pitchFamily="49" charset="0"/>
              </a:rPr>
              <a:t>9</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9 </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x</a:t>
            </a:r>
            <a:r>
              <a:rPr lang="en-US" sz="1400" b="1" dirty="0">
                <a:latin typeface="Courier New" pitchFamily="49" charset="0"/>
                <a:cs typeface="Courier New" pitchFamily="49" charset="0"/>
              </a:rPr>
              <a:t>				</a:t>
            </a:r>
            <a:r>
              <a:rPr lang="en-US" sz="1600" b="1" dirty="0">
                <a:cs typeface="Courier New" pitchFamily="49" charset="0"/>
              </a:rPr>
              <a:t>x: </a:t>
            </a:r>
            <a:r>
              <a:rPr lang="en-US" sz="1600" b="1" dirty="0" smtClean="0">
                <a:cs typeface="Courier New" pitchFamily="49" charset="0"/>
              </a:rPr>
              <a:t>9</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9 </a:t>
            </a:r>
            <a:r>
              <a:rPr lang="en-US" sz="1400" b="1" dirty="0">
                <a:latin typeface="Courier New" pitchFamily="49" charset="0"/>
                <a:cs typeface="Courier New" pitchFamily="49" charset="0"/>
              </a:rPr>
              <a:t>* 9				</a:t>
            </a:r>
            <a:r>
              <a:rPr lang="en-US" sz="1600" b="1" dirty="0">
                <a:cs typeface="Courier New" pitchFamily="49" charset="0"/>
              </a:rPr>
              <a:t>x: </a:t>
            </a:r>
            <a:r>
              <a:rPr lang="en-US" sz="1600" b="1" dirty="0" smtClean="0">
                <a:cs typeface="Courier New" pitchFamily="49" charset="0"/>
              </a:rPr>
              <a:t>9</a:t>
            </a:r>
            <a:endParaRPr lang="en-US" sz="1600" b="1" dirty="0">
              <a:latin typeface="Courier New" pitchFamily="49" charset="0"/>
              <a:cs typeface="Courier New" pitchFamily="49" charset="0"/>
            </a:endParaRPr>
          </a:p>
          <a:p>
            <a:pPr marL="0" indent="0">
              <a:buNone/>
            </a:pPr>
            <a:r>
              <a:rPr lang="en-US" sz="1400" b="1" dirty="0" smtClean="0">
                <a:latin typeface="Courier New" pitchFamily="49" charset="0"/>
                <a:cs typeface="Courier New" pitchFamily="49" charset="0"/>
              </a:rPr>
              <a:t>      return 81</a:t>
            </a:r>
            <a:r>
              <a:rPr lang="en-US" sz="1400" b="1" dirty="0">
                <a:latin typeface="Courier New" pitchFamily="49" charset="0"/>
                <a:cs typeface="Courier New" pitchFamily="49" charset="0"/>
              </a:rPr>
              <a:t>					</a:t>
            </a:r>
            <a:r>
              <a:rPr lang="en-US" sz="1600" b="1" dirty="0">
                <a:cs typeface="Courier New" pitchFamily="49" charset="0"/>
              </a:rPr>
              <a:t>x: </a:t>
            </a:r>
            <a:r>
              <a:rPr lang="en-US" sz="1600" b="1" dirty="0" smtClean="0">
                <a:cs typeface="Courier New" pitchFamily="49" charset="0"/>
              </a:rPr>
              <a:t>9</a:t>
            </a:r>
            <a:endParaRPr lang="en-US" sz="16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81</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		</a:t>
            </a:r>
            <a:r>
              <a:rPr lang="en-US" sz="1600" b="1" dirty="0" smtClean="0">
                <a:cs typeface="Courier New" pitchFamily="49" charset="0"/>
              </a:rPr>
              <a:t>(none)</a:t>
            </a:r>
            <a:endParaRPr lang="en-US" sz="1600" b="1" dirty="0" smtClean="0">
              <a:latin typeface="Courier New" pitchFamily="49" charset="0"/>
              <a:cs typeface="Courier New" pitchFamily="49" charset="0"/>
            </a:endParaRP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106</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28317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990600"/>
            <a:ext cx="8229600" cy="5562600"/>
          </a:xfrm>
        </p:spPr>
        <p:txBody>
          <a:bodyPr>
            <a:noAutofit/>
          </a:bodyPr>
          <a:lstStyle/>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square(z):</a:t>
            </a: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z*z</a:t>
            </a: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hypotenuse(x, y):</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a:t>
            </a:r>
          </a:p>
          <a:p>
            <a:pPr marL="0" indent="0">
              <a:buNone/>
            </a:pPr>
            <a:r>
              <a:rPr lang="en-US" sz="1600" b="1" dirty="0" smtClean="0">
                <a:latin typeface="Courier New" pitchFamily="49" charset="0"/>
                <a:cs typeface="Courier New" pitchFamily="49" charset="0"/>
              </a:rPr>
              <a:t>						</a:t>
            </a:r>
            <a:r>
              <a:rPr lang="en-US" sz="1600" b="1" dirty="0" smtClean="0">
                <a:cs typeface="Courier New" pitchFamily="49" charset="0"/>
              </a:rPr>
              <a:t>Variables:</a:t>
            </a:r>
          </a:p>
          <a:p>
            <a:pPr marL="0" indent="0">
              <a:buNone/>
            </a:pPr>
            <a:r>
              <a:rPr lang="en-US" sz="1600" b="1" dirty="0" smtClean="0">
                <a:latin typeface="Courier New" pitchFamily="49" charset="0"/>
                <a:cs typeface="Courier New" pitchFamily="49" charset="0"/>
              </a:rPr>
              <a:t>hypotenuse(3, 4)				</a:t>
            </a:r>
            <a:r>
              <a:rPr lang="en-US" sz="1200" b="1" dirty="0" smtClean="0">
                <a:cs typeface="Courier New" pitchFamily="49" charset="0"/>
              </a:rPr>
              <a:t>(none)</a:t>
            </a: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(square(3) + square(y))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z*z</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z: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3*3</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z: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9</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z: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square(y))</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square(4))</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z*z</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smtClean="0">
                <a:cs typeface="Courier New" pitchFamily="49" charset="0"/>
              </a:rPr>
              <a:t>z: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4*4</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smtClean="0">
                <a:cs typeface="Courier New" pitchFamily="49" charset="0"/>
              </a:rPr>
              <a:t>z: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16	</a:t>
            </a:r>
            <a:r>
              <a:rPr lang="en-US" sz="1600" b="1" dirty="0">
                <a:latin typeface="Courier New" pitchFamily="49" charset="0"/>
                <a:cs typeface="Courier New" pitchFamily="49" charset="0"/>
              </a:rPr>
              <a:t>	</a:t>
            </a:r>
            <a:r>
              <a:rPr lang="es-ES" sz="1200" b="1" dirty="0" smtClean="0">
                <a:cs typeface="Courier New" pitchFamily="49" charset="0"/>
              </a:rPr>
              <a:t>z: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+ 16)</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(25)</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(none)</a:t>
            </a:r>
            <a:endParaRPr lang="en-US" sz="1200" b="1" dirty="0">
              <a:latin typeface="Courier New" pitchFamily="49" charset="0"/>
              <a:cs typeface="Courier New" pitchFamily="49" charset="0"/>
            </a:endParaRP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107</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31250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990600"/>
            <a:ext cx="8229600" cy="5562600"/>
          </a:xfrm>
        </p:spPr>
        <p:txBody>
          <a:bodyPr>
            <a:noAutofit/>
          </a:bodyPr>
          <a:lstStyle/>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square(</a:t>
            </a:r>
            <a:r>
              <a:rPr lang="en-US" sz="1600" b="1" dirty="0" smtClean="0">
                <a:solidFill>
                  <a:srgbClr val="FF0000"/>
                </a:solidFill>
                <a:latin typeface="Courier New" pitchFamily="49" charset="0"/>
                <a:cs typeface="Courier New" pitchFamily="49" charset="0"/>
              </a:rPr>
              <a:t>x</a:t>
            </a:r>
            <a:r>
              <a:rPr lang="en-US" sz="1600" b="1" dirty="0" smtClean="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a:t>
            </a:r>
            <a:r>
              <a:rPr lang="en-US" sz="1600" b="1" dirty="0" smtClean="0">
                <a:solidFill>
                  <a:srgbClr val="FF0000"/>
                </a:solidFill>
                <a:latin typeface="Courier New" pitchFamily="49" charset="0"/>
                <a:cs typeface="Courier New" pitchFamily="49" charset="0"/>
              </a:rPr>
              <a:t>x</a:t>
            </a:r>
            <a:r>
              <a:rPr lang="en-US" sz="1600" b="1" dirty="0" smtClean="0">
                <a:latin typeface="Courier New" pitchFamily="49" charset="0"/>
                <a:cs typeface="Courier New" pitchFamily="49" charset="0"/>
              </a:rPr>
              <a:t>*</a:t>
            </a:r>
            <a:r>
              <a:rPr lang="en-US" sz="1600" b="1" dirty="0" smtClean="0">
                <a:solidFill>
                  <a:srgbClr val="FF0000"/>
                </a:solidFill>
                <a:latin typeface="Courier New" pitchFamily="49" charset="0"/>
                <a:cs typeface="Courier New" pitchFamily="49" charset="0"/>
              </a:rPr>
              <a:t>x</a:t>
            </a: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hypotenuse(x, y):</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a:t>
            </a:r>
          </a:p>
          <a:p>
            <a:pPr marL="0" indent="0">
              <a:buNone/>
            </a:pPr>
            <a:r>
              <a:rPr lang="en-US" sz="1600" b="1" dirty="0" smtClean="0">
                <a:latin typeface="Courier New" pitchFamily="49" charset="0"/>
                <a:cs typeface="Courier New" pitchFamily="49" charset="0"/>
              </a:rPr>
              <a:t>						</a:t>
            </a:r>
            <a:r>
              <a:rPr lang="en-US" sz="1600" b="1" dirty="0" smtClean="0">
                <a:cs typeface="Courier New" pitchFamily="49" charset="0"/>
              </a:rPr>
              <a:t>Variables:</a:t>
            </a:r>
          </a:p>
          <a:p>
            <a:pPr marL="0" indent="0">
              <a:buNone/>
            </a:pPr>
            <a:r>
              <a:rPr lang="en-US" sz="1600" b="1" dirty="0" smtClean="0">
                <a:latin typeface="Courier New" pitchFamily="49" charset="0"/>
                <a:cs typeface="Courier New" pitchFamily="49" charset="0"/>
              </a:rPr>
              <a:t>hypotenuse(3, 4)				</a:t>
            </a:r>
            <a:r>
              <a:rPr lang="en-US" sz="1200" b="1" dirty="0" smtClean="0">
                <a:cs typeface="Courier New" pitchFamily="49" charset="0"/>
              </a:rPr>
              <a:t>(none)</a:t>
            </a: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(square(3) + square(y))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x*x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3*3</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9</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square(y))</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square(4))</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x*x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a:cs typeface="Courier New" pitchFamily="49" charset="0"/>
              </a:rPr>
              <a:t>x</a:t>
            </a:r>
            <a:r>
              <a:rPr lang="es-ES" sz="1200" b="1" dirty="0" smtClean="0">
                <a:cs typeface="Courier New" pitchFamily="49" charset="0"/>
              </a:rPr>
              <a:t>: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4*4</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smtClean="0">
                <a:cs typeface="Courier New" pitchFamily="49" charset="0"/>
              </a:rPr>
              <a:t>x: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16</a:t>
            </a:r>
            <a:r>
              <a:rPr lang="en-US" sz="1600" b="1" dirty="0">
                <a:latin typeface="Courier New" pitchFamily="49" charset="0"/>
                <a:cs typeface="Courier New" pitchFamily="49" charset="0"/>
              </a:rPr>
              <a:t>		</a:t>
            </a:r>
            <a:r>
              <a:rPr lang="es-ES" sz="1200" b="1" dirty="0" smtClean="0">
                <a:cs typeface="Courier New" pitchFamily="49" charset="0"/>
              </a:rPr>
              <a:t>x: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+ 16)</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(25)</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(none)</a:t>
            </a:r>
            <a:endParaRPr lang="en-US" sz="1200" b="1" dirty="0">
              <a:latin typeface="Courier New" pitchFamily="49" charset="0"/>
              <a:cs typeface="Courier New" pitchFamily="49" charset="0"/>
            </a:endParaRPr>
          </a:p>
        </p:txBody>
      </p:sp>
      <p:sp>
        <p:nvSpPr>
          <p:cNvPr id="4" name="Rectangular Callout 3"/>
          <p:cNvSpPr/>
          <p:nvPr>
            <p:custDataLst>
              <p:tags r:id="rId2"/>
            </p:custDataLst>
          </p:nvPr>
        </p:nvSpPr>
        <p:spPr>
          <a:xfrm>
            <a:off x="2971800" y="990600"/>
            <a:ext cx="1752600" cy="612648"/>
          </a:xfrm>
          <a:prstGeom prst="wedgeRectCallout">
            <a:avLst>
              <a:gd name="adj1" fmla="val -76267"/>
              <a:gd name="adj2" fmla="val 611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Same formal parameter name</a:t>
            </a:r>
            <a:endParaRPr lang="en-US" dirty="0">
              <a:solidFill>
                <a:schemeClr val="tx1"/>
              </a:solidFill>
            </a:endParaRPr>
          </a:p>
        </p:txBody>
      </p:sp>
      <p:sp>
        <p:nvSpPr>
          <p:cNvPr id="5" name="Rectangular Callout 4"/>
          <p:cNvSpPr/>
          <p:nvPr>
            <p:custDataLst>
              <p:tags r:id="rId3"/>
            </p:custDataLst>
          </p:nvPr>
        </p:nvSpPr>
        <p:spPr>
          <a:xfrm>
            <a:off x="2971800" y="987879"/>
            <a:ext cx="3886200" cy="612648"/>
          </a:xfrm>
          <a:prstGeom prst="wedgeRectCallout">
            <a:avLst>
              <a:gd name="adj1" fmla="val -74860"/>
              <a:gd name="adj2" fmla="val -2098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Same formal parameter name, </a:t>
            </a:r>
            <a:br>
              <a:rPr lang="en-US" dirty="0" smtClean="0">
                <a:solidFill>
                  <a:schemeClr val="tx1"/>
                </a:solidFill>
              </a:rPr>
            </a:br>
            <a:r>
              <a:rPr lang="en-US" dirty="0" smtClean="0">
                <a:solidFill>
                  <a:schemeClr val="tx1"/>
                </a:solidFill>
              </a:rPr>
              <a:t>but two completely different variables</a:t>
            </a:r>
            <a:endParaRPr lang="en-US" dirty="0">
              <a:solidFill>
                <a:schemeClr val="tx1"/>
              </a:solidFill>
            </a:endParaRPr>
          </a:p>
        </p:txBody>
      </p:sp>
      <p:sp>
        <p:nvSpPr>
          <p:cNvPr id="6" name="Rectangular Callout 5"/>
          <p:cNvSpPr/>
          <p:nvPr>
            <p:custDataLst>
              <p:tags r:id="rId4"/>
            </p:custDataLst>
          </p:nvPr>
        </p:nvSpPr>
        <p:spPr>
          <a:xfrm>
            <a:off x="7315200" y="2743200"/>
            <a:ext cx="1676400" cy="612648"/>
          </a:xfrm>
          <a:prstGeom prst="wedgeRectCallout">
            <a:avLst>
              <a:gd name="adj1" fmla="val -118490"/>
              <a:gd name="adj2" fmla="val 6116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Formal parameter is a </a:t>
            </a:r>
            <a:r>
              <a:rPr lang="en-US" sz="1600" i="1" dirty="0" smtClean="0">
                <a:solidFill>
                  <a:schemeClr val="tx1"/>
                </a:solidFill>
              </a:rPr>
              <a:t>new</a:t>
            </a:r>
            <a:r>
              <a:rPr lang="en-US" sz="1600" dirty="0" smtClean="0">
                <a:solidFill>
                  <a:schemeClr val="tx1"/>
                </a:solidFill>
              </a:rPr>
              <a:t> variable</a:t>
            </a:r>
            <a:endParaRPr lang="en-US" sz="1600" dirty="0">
              <a:solidFill>
                <a:schemeClr val="tx1"/>
              </a:solidFill>
            </a:endParaRPr>
          </a:p>
        </p:txBody>
      </p:sp>
      <p:sp>
        <p:nvSpPr>
          <p:cNvPr id="7" name="Slide Number Placeholder 6"/>
          <p:cNvSpPr>
            <a:spLocks noGrp="1"/>
          </p:cNvSpPr>
          <p:nvPr>
            <p:ph type="sldNum" sz="quarter" idx="12"/>
            <p:custDataLst>
              <p:tags r:id="rId5"/>
            </p:custDataLst>
          </p:nvPr>
        </p:nvSpPr>
        <p:spPr/>
        <p:txBody>
          <a:bodyPr/>
          <a:lstStyle/>
          <a:p>
            <a:fld id="{788CE558-C476-4373-B415-9E6F3874DDF1}" type="slidenum">
              <a:rPr lang="en-US" smtClean="0"/>
              <a:t>108</a:t>
            </a:fld>
            <a:endParaRPr lang="en-US"/>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75435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990600"/>
            <a:ext cx="8229600" cy="5562600"/>
          </a:xfrm>
        </p:spPr>
        <p:txBody>
          <a:bodyPr>
            <a:noAutofit/>
          </a:bodyPr>
          <a:lstStyle/>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square(</a:t>
            </a:r>
            <a:r>
              <a:rPr lang="en-US" sz="1600" b="1" dirty="0" smtClean="0">
                <a:solidFill>
                  <a:srgbClr val="FF0000"/>
                </a:solidFill>
                <a:latin typeface="Courier New" pitchFamily="49" charset="0"/>
                <a:cs typeface="Courier New" pitchFamily="49" charset="0"/>
              </a:rPr>
              <a:t>x</a:t>
            </a:r>
            <a:r>
              <a:rPr lang="en-US" sz="1600" b="1" dirty="0" smtClean="0">
                <a:latin typeface="Courier New" pitchFamily="49" charset="0"/>
                <a:cs typeface="Courier New" pitchFamily="49" charset="0"/>
              </a:rPr>
              <a:t>):</a:t>
            </a: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a:t>
            </a:r>
            <a:r>
              <a:rPr lang="en-US" sz="1600" b="1" dirty="0" smtClean="0">
                <a:solidFill>
                  <a:srgbClr val="FF0000"/>
                </a:solidFill>
                <a:latin typeface="Courier New" pitchFamily="49" charset="0"/>
                <a:cs typeface="Courier New" pitchFamily="49" charset="0"/>
              </a:rPr>
              <a:t>x</a:t>
            </a:r>
            <a:r>
              <a:rPr lang="en-US" sz="1600" b="1" dirty="0" smtClean="0">
                <a:latin typeface="Courier New" pitchFamily="49" charset="0"/>
                <a:cs typeface="Courier New" pitchFamily="49" charset="0"/>
              </a:rPr>
              <a:t>*</a:t>
            </a:r>
            <a:r>
              <a:rPr lang="en-US" sz="1600" b="1" dirty="0" smtClean="0">
                <a:solidFill>
                  <a:srgbClr val="FF0000"/>
                </a:solidFill>
                <a:latin typeface="Courier New" pitchFamily="49" charset="0"/>
                <a:cs typeface="Courier New" pitchFamily="49" charset="0"/>
              </a:rPr>
              <a:t>x</a:t>
            </a:r>
          </a:p>
          <a:p>
            <a:pPr marL="0" indent="0">
              <a:buNone/>
            </a:pPr>
            <a:r>
              <a:rPr lang="en-US" sz="1600" b="1" dirty="0" err="1" smtClean="0">
                <a:latin typeface="Courier New" pitchFamily="49" charset="0"/>
                <a:cs typeface="Courier New" pitchFamily="49" charset="0"/>
              </a:rPr>
              <a:t>def</a:t>
            </a:r>
            <a:r>
              <a:rPr lang="en-US" sz="1600" b="1" dirty="0" smtClean="0">
                <a:latin typeface="Courier New" pitchFamily="49" charset="0"/>
                <a:cs typeface="Courier New" pitchFamily="49" charset="0"/>
              </a:rPr>
              <a:t> hypotenuse(x, y):</a:t>
            </a:r>
            <a:endParaRPr lang="en-US" sz="16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a:t>
            </a:r>
          </a:p>
          <a:p>
            <a:pPr marL="0" indent="0">
              <a:buNone/>
            </a:pPr>
            <a:r>
              <a:rPr lang="en-US" sz="1600" b="1" dirty="0" smtClean="0">
                <a:latin typeface="Courier New" pitchFamily="49" charset="0"/>
                <a:cs typeface="Courier New" pitchFamily="49" charset="0"/>
              </a:rPr>
              <a:t>						</a:t>
            </a:r>
            <a:r>
              <a:rPr lang="en-US" sz="1600" b="1" dirty="0" smtClean="0">
                <a:cs typeface="Courier New" pitchFamily="49" charset="0"/>
              </a:rPr>
              <a:t>Variables:</a:t>
            </a:r>
          </a:p>
          <a:p>
            <a:pPr marL="0" indent="0">
              <a:buNone/>
            </a:pPr>
            <a:r>
              <a:rPr lang="en-US" sz="1600" b="1" dirty="0" smtClean="0">
                <a:latin typeface="Courier New" pitchFamily="49" charset="0"/>
                <a:cs typeface="Courier New" pitchFamily="49" charset="0"/>
              </a:rPr>
              <a:t>hypotenuse(3, 4)				</a:t>
            </a:r>
            <a:r>
              <a:rPr lang="en-US" sz="1200" b="1" dirty="0" smtClean="0">
                <a:cs typeface="Courier New" pitchFamily="49" charset="0"/>
              </a:rPr>
              <a:t>(none)	hypotenuse()</a:t>
            </a: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(square(x) + square(y))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(square(3) + square(y))	</a:t>
            </a:r>
            <a:r>
              <a:rPr lang="en-US" sz="1200" b="1" dirty="0" smtClean="0">
                <a:cs typeface="Courier New" pitchFamily="49" charset="0"/>
              </a:rPr>
              <a:t>square()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x*x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3*3</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9</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a:cs typeface="Courier New" pitchFamily="49" charset="0"/>
              </a:rPr>
              <a:t>x</a:t>
            </a:r>
            <a:r>
              <a:rPr lang="en-US" sz="1200" b="1" dirty="0" smtClean="0">
                <a:cs typeface="Courier New" pitchFamily="49" charset="0"/>
              </a:rPr>
              <a:t>: 3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square(y))</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square(4))</a:t>
            </a:r>
            <a:r>
              <a:rPr lang="en-US" sz="1600" b="1" dirty="0">
                <a:latin typeface="Courier New" pitchFamily="49" charset="0"/>
                <a:cs typeface="Courier New" pitchFamily="49" charset="0"/>
              </a:rPr>
              <a:t>		</a:t>
            </a:r>
            <a:r>
              <a:rPr lang="en-US" sz="1200" b="1" dirty="0" smtClean="0">
                <a:cs typeface="Courier New" pitchFamily="49" charset="0"/>
              </a:rPr>
              <a:t>square()	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x*x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a:cs typeface="Courier New" pitchFamily="49" charset="0"/>
              </a:rPr>
              <a:t>x</a:t>
            </a:r>
            <a:r>
              <a:rPr lang="es-ES" sz="1200" b="1" dirty="0" smtClean="0">
                <a:cs typeface="Courier New" pitchFamily="49" charset="0"/>
              </a:rPr>
              <a:t>: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4*4</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s-ES" sz="1200" b="1" dirty="0" smtClean="0">
                <a:cs typeface="Courier New" pitchFamily="49" charset="0"/>
              </a:rPr>
              <a:t>x: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return 16	</a:t>
            </a:r>
            <a:r>
              <a:rPr lang="en-US" sz="1600" b="1" dirty="0">
                <a:latin typeface="Courier New" pitchFamily="49" charset="0"/>
                <a:cs typeface="Courier New" pitchFamily="49" charset="0"/>
              </a:rPr>
              <a:t>	</a:t>
            </a:r>
            <a:r>
              <a:rPr lang="es-ES" sz="1200" b="1" dirty="0" smtClean="0">
                <a:cs typeface="Courier New" pitchFamily="49" charset="0"/>
              </a:rPr>
              <a:t>x: 4   	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(9 + 16)</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a:latin typeface="Courier New" pitchFamily="49" charset="0"/>
                <a:cs typeface="Courier New" pitchFamily="49" charset="0"/>
              </a:rPr>
              <a:t>  return </a:t>
            </a:r>
            <a:r>
              <a:rPr lang="en-US" sz="1600" b="1" dirty="0" err="1" smtClean="0">
                <a:latin typeface="Courier New" pitchFamily="49" charset="0"/>
                <a:cs typeface="Courier New" pitchFamily="49" charset="0"/>
              </a:rPr>
              <a:t>math.sqrt</a:t>
            </a:r>
            <a:r>
              <a:rPr lang="en-US" sz="1600" b="1" dirty="0" smtClean="0">
                <a:latin typeface="Courier New" pitchFamily="49" charset="0"/>
                <a:cs typeface="Courier New" pitchFamily="49" charset="0"/>
              </a:rPr>
              <a:t>(25)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  return 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x: 3   y:4</a:t>
            </a:r>
            <a:endParaRPr lang="en-US" sz="1200" b="1" dirty="0">
              <a:latin typeface="Courier New" pitchFamily="49" charset="0"/>
              <a:cs typeface="Courier New" pitchFamily="49" charset="0"/>
            </a:endParaRPr>
          </a:p>
          <a:p>
            <a:pPr marL="0" indent="0">
              <a:buNone/>
            </a:pPr>
            <a:r>
              <a:rPr lang="en-US" sz="1600" b="1" dirty="0" smtClean="0">
                <a:latin typeface="Courier New" pitchFamily="49" charset="0"/>
                <a:cs typeface="Courier New" pitchFamily="49" charset="0"/>
              </a:rPr>
              <a:t>5</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200" b="1" dirty="0" smtClean="0">
                <a:cs typeface="Courier New" pitchFamily="49" charset="0"/>
              </a:rPr>
              <a:t>(none)</a:t>
            </a:r>
            <a:endParaRPr lang="en-US" sz="1200" b="1" dirty="0">
              <a:latin typeface="Courier New" pitchFamily="49" charset="0"/>
              <a:cs typeface="Courier New" pitchFamily="49" charset="0"/>
            </a:endParaRPr>
          </a:p>
        </p:txBody>
      </p:sp>
      <p:sp>
        <p:nvSpPr>
          <p:cNvPr id="4" name="Rectangle 3"/>
          <p:cNvSpPr/>
          <p:nvPr>
            <p:custDataLst>
              <p:tags r:id="rId2"/>
            </p:custDataLst>
          </p:nvPr>
        </p:nvSpPr>
        <p:spPr>
          <a:xfrm>
            <a:off x="6858000" y="2743200"/>
            <a:ext cx="762000" cy="3886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custDataLst>
              <p:tags r:id="rId3"/>
            </p:custDataLst>
          </p:nvPr>
        </p:nvSpPr>
        <p:spPr>
          <a:xfrm>
            <a:off x="5943600" y="3352800"/>
            <a:ext cx="457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custDataLst>
              <p:tags r:id="rId4"/>
            </p:custDataLst>
          </p:nvPr>
        </p:nvSpPr>
        <p:spPr>
          <a:xfrm>
            <a:off x="5943600" y="4838700"/>
            <a:ext cx="457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custDataLst>
              <p:tags r:id="rId5"/>
            </p:custDataLst>
          </p:nvPr>
        </p:nvSpPr>
        <p:spPr>
          <a:xfrm>
            <a:off x="6172200" y="914400"/>
            <a:ext cx="2133600" cy="1200329"/>
          </a:xfrm>
          <a:prstGeom prst="rect">
            <a:avLst/>
          </a:prstGeom>
          <a:solidFill>
            <a:srgbClr val="FFFF00"/>
          </a:solidFill>
        </p:spPr>
        <p:txBody>
          <a:bodyPr wrap="square" rtlCol="0">
            <a:spAutoFit/>
          </a:bodyPr>
          <a:lstStyle/>
          <a:p>
            <a:r>
              <a:rPr lang="en-US" dirty="0" smtClean="0"/>
              <a:t>Same diagram, with </a:t>
            </a:r>
            <a:r>
              <a:rPr lang="en-US" i="1" dirty="0" smtClean="0"/>
              <a:t>variable scopes </a:t>
            </a:r>
            <a:r>
              <a:rPr lang="en-US" dirty="0" smtClean="0"/>
              <a:t>or </a:t>
            </a:r>
            <a:r>
              <a:rPr lang="en-US" i="1" dirty="0" smtClean="0"/>
              <a:t>environment frames </a:t>
            </a:r>
            <a:r>
              <a:rPr lang="en-US" dirty="0" smtClean="0"/>
              <a:t>shown explicitly</a:t>
            </a:r>
            <a:endParaRPr lang="en-US" dirty="0"/>
          </a:p>
        </p:txBody>
      </p:sp>
      <p:sp>
        <p:nvSpPr>
          <p:cNvPr id="5" name="Slide Number Placeholder 4"/>
          <p:cNvSpPr>
            <a:spLocks noGrp="1"/>
          </p:cNvSpPr>
          <p:nvPr>
            <p:ph type="sldNum" sz="quarter" idx="12"/>
            <p:custDataLst>
              <p:tags r:id="rId6"/>
            </p:custDataLst>
          </p:nvPr>
        </p:nvSpPr>
        <p:spPr/>
        <p:txBody>
          <a:bodyPr/>
          <a:lstStyle/>
          <a:p>
            <a:fld id="{788CE558-C476-4373-B415-9E6F3874DDF1}" type="slidenum">
              <a:rPr lang="en-US" smtClean="0"/>
              <a:t>109</a:t>
            </a:fld>
            <a:endParaRPr lang="en-US"/>
          </a:p>
        </p:txBody>
      </p:sp>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1811805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Applications: Science And Numeric Computing</a:t>
            </a:r>
            <a:r>
              <a:rPr lang="en-US" sz="3000" dirty="0"/>
              <a:t/>
            </a:r>
            <a:br>
              <a:rPr lang="en-US" sz="3000" dirty="0"/>
            </a:br>
            <a:endParaRPr lang="en-US" sz="3000" dirty="0" smtClean="0"/>
          </a:p>
          <a:p>
            <a:r>
              <a:rPr lang="en-US" sz="3000" b="1" dirty="0" err="1" smtClean="0"/>
              <a:t>Numpy</a:t>
            </a:r>
            <a:r>
              <a:rPr lang="en-US" sz="3000" dirty="0" smtClean="0"/>
              <a:t>: fundamental package for scientific computing</a:t>
            </a:r>
            <a:endParaRPr lang="en-US" sz="3000" dirty="0"/>
          </a:p>
          <a:p>
            <a:r>
              <a:rPr lang="en-US" sz="3000" b="1" dirty="0" err="1" smtClean="0"/>
              <a:t>SciPy</a:t>
            </a:r>
            <a:r>
              <a:rPr lang="en-US" sz="3000" dirty="0" smtClean="0"/>
              <a:t>: collection of packages for mathematics, science, and engineering</a:t>
            </a:r>
            <a:endParaRPr lang="en-US" sz="3000" dirty="0"/>
          </a:p>
          <a:p>
            <a:r>
              <a:rPr lang="en-US" sz="3000" b="1" dirty="0" smtClean="0"/>
              <a:t>Pandas</a:t>
            </a:r>
            <a:r>
              <a:rPr lang="en-US" sz="3000" dirty="0" smtClean="0"/>
              <a:t>: data analysis and modeling library</a:t>
            </a:r>
          </a:p>
          <a:p>
            <a:r>
              <a:rPr lang="en-US" sz="3000" b="1" dirty="0" err="1" smtClean="0"/>
              <a:t>OpenCV</a:t>
            </a:r>
            <a:r>
              <a:rPr lang="en-US" sz="3000" dirty="0" smtClean="0"/>
              <a:t>:  image processing and computer vision</a:t>
            </a:r>
          </a:p>
          <a:p>
            <a:r>
              <a:rPr lang="en-US" sz="3000" b="1" dirty="0" smtClean="0"/>
              <a:t>Python Image Library</a:t>
            </a:r>
            <a:r>
              <a:rPr lang="en-US" sz="3000" dirty="0" smtClean="0"/>
              <a:t>: image processing</a:t>
            </a:r>
            <a:endParaRPr lang="en-US" sz="3000" dirty="0"/>
          </a:p>
          <a:p>
            <a:r>
              <a:rPr lang="en-US" sz="3000" b="1" dirty="0" err="1" smtClean="0"/>
              <a:t>Matplotlib</a:t>
            </a:r>
            <a:r>
              <a:rPr lang="en-US" sz="3000" dirty="0" smtClean="0"/>
              <a:t>: plotting</a:t>
            </a:r>
          </a:p>
        </p:txBody>
      </p:sp>
    </p:spTree>
    <p:extLst>
      <p:ext uri="{BB962C8B-B14F-4D97-AF65-F5344CB8AC3E}">
        <p14:creationId xmlns:p14="http://schemas.microsoft.com/office/powerpoint/2010/main" val="29915479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219200"/>
            <a:ext cx="8686800" cy="4876800"/>
          </a:xfrm>
        </p:spPr>
        <p:txBody>
          <a:bodyPr>
            <a:noAutofit/>
          </a:bodyPr>
          <a:lstStyle/>
          <a:p>
            <a:pPr marL="0" indent="0">
              <a:buNone/>
            </a:pPr>
            <a:r>
              <a:rPr lang="en-US" sz="2000" b="1" dirty="0" smtClean="0">
                <a:latin typeface="Courier New" pitchFamily="49" charset="0"/>
                <a:cs typeface="Courier New" pitchFamily="49" charset="0"/>
              </a:rPr>
              <a:t>stored = 0</a:t>
            </a:r>
          </a:p>
          <a:p>
            <a:pPr marL="0" indent="0">
              <a:buNone/>
            </a:pPr>
            <a:r>
              <a:rPr lang="en-US" sz="2000" b="1" dirty="0" err="1" smtClean="0">
                <a:latin typeface="Courier New" pitchFamily="49" charset="0"/>
                <a:cs typeface="Courier New" pitchFamily="49" charset="0"/>
              </a:rPr>
              <a:t>def</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store_it</a:t>
            </a:r>
            <a:r>
              <a:rPr lang="en-US" sz="2000" b="1" dirty="0" smtClean="0">
                <a:latin typeface="Courier New" pitchFamily="49" charset="0"/>
                <a:cs typeface="Courier New" pitchFamily="49" charset="0"/>
              </a:rPr>
              <a:t>(</a:t>
            </a:r>
            <a:r>
              <a:rPr lang="en-US" sz="2000" b="1" dirty="0" err="1" smtClean="0">
                <a:latin typeface="Courier New" pitchFamily="49" charset="0"/>
                <a:cs typeface="Courier New" pitchFamily="49" charset="0"/>
              </a:rPr>
              <a:t>arg</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stored = </a:t>
            </a:r>
            <a:r>
              <a:rPr lang="en-US" sz="2000" b="1" dirty="0" err="1" smtClean="0">
                <a:latin typeface="Courier New" pitchFamily="49" charset="0"/>
                <a:cs typeface="Courier New" pitchFamily="49" charset="0"/>
              </a:rPr>
              <a:t>arg</a:t>
            </a:r>
            <a:endParaRPr lang="en-US" sz="2000" b="1" dirty="0" smtClean="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return stored</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y = </a:t>
            </a:r>
            <a:r>
              <a:rPr lang="en-US" sz="2000" b="1" dirty="0" err="1" smtClean="0">
                <a:latin typeface="Courier New" pitchFamily="49" charset="0"/>
                <a:cs typeface="Courier New" pitchFamily="49" charset="0"/>
              </a:rPr>
              <a:t>store_it</a:t>
            </a:r>
            <a:r>
              <a:rPr lang="en-US" sz="2000" b="1" dirty="0" smtClean="0">
                <a:latin typeface="Courier New" pitchFamily="49" charset="0"/>
                <a:cs typeface="Courier New" pitchFamily="49" charset="0"/>
              </a:rPr>
              <a:t>(22)	</a:t>
            </a:r>
          </a:p>
          <a:p>
            <a:pPr marL="0" indent="0">
              <a:buNone/>
            </a:pPr>
            <a:r>
              <a:rPr lang="en-US" sz="2000" b="1" dirty="0">
                <a:latin typeface="Courier New" pitchFamily="49" charset="0"/>
                <a:cs typeface="Courier New" pitchFamily="49" charset="0"/>
              </a:rPr>
              <a:t>p</a:t>
            </a:r>
            <a:r>
              <a:rPr lang="en-US" sz="2000" b="1" dirty="0" smtClean="0">
                <a:latin typeface="Courier New" pitchFamily="49" charset="0"/>
                <a:cs typeface="Courier New" pitchFamily="49" charset="0"/>
              </a:rPr>
              <a:t>rint y                 </a:t>
            </a:r>
          </a:p>
          <a:p>
            <a:pPr marL="0" indent="0">
              <a:buNone/>
            </a:pPr>
            <a:r>
              <a:rPr lang="en-US" sz="2000" b="1" dirty="0" smtClean="0">
                <a:latin typeface="Courier New" pitchFamily="49" charset="0"/>
                <a:cs typeface="Courier New" pitchFamily="49" charset="0"/>
              </a:rPr>
              <a:t>print stored </a:t>
            </a:r>
            <a:endParaRPr lang="en-US" sz="2000" b="1" dirty="0" smtClean="0">
              <a:cs typeface="Courier New" pitchFamily="49" charset="0"/>
            </a:endParaRPr>
          </a:p>
          <a:p>
            <a:pPr marL="0" indent="0">
              <a:buNone/>
            </a:pPr>
            <a:r>
              <a:rPr lang="en-US" sz="2400" dirty="0" smtClean="0">
                <a:cs typeface="Courier New" pitchFamily="49" charset="0"/>
              </a:rPr>
              <a:t>Show evaluation of the starred expressions:</a:t>
            </a:r>
            <a:r>
              <a:rPr lang="en-US" sz="2000" b="1" dirty="0" smtClean="0">
                <a:latin typeface="Courier New" pitchFamily="49" charset="0"/>
                <a:cs typeface="Courier New" pitchFamily="49" charset="0"/>
              </a:rPr>
              <a:t>		</a:t>
            </a:r>
            <a:endParaRPr lang="en-US" sz="2000" b="1" dirty="0" smtClean="0">
              <a:cs typeface="Courier New" pitchFamily="49" charset="0"/>
            </a:endParaRPr>
          </a:p>
          <a:p>
            <a:pPr marL="0" indent="0">
              <a:buNone/>
            </a:pPr>
            <a:r>
              <a:rPr lang="en-US" sz="2000" b="1" dirty="0">
                <a:latin typeface="Courier New" pitchFamily="49" charset="0"/>
                <a:cs typeface="Courier New" pitchFamily="49" charset="0"/>
              </a:rPr>
              <a:t>y</a:t>
            </a:r>
            <a:r>
              <a:rPr lang="en-US" sz="2000" b="1" dirty="0" smtClean="0">
                <a:latin typeface="Courier New" pitchFamily="49" charset="0"/>
                <a:cs typeface="Courier New" pitchFamily="49" charset="0"/>
              </a:rPr>
              <a:t> = </a:t>
            </a:r>
            <a:r>
              <a:rPr lang="en-US" sz="2000" b="1" dirty="0" err="1" smtClean="0">
                <a:latin typeface="Courier New" pitchFamily="49" charset="0"/>
                <a:cs typeface="Courier New" pitchFamily="49" charset="0"/>
              </a:rPr>
              <a:t>store_it</a:t>
            </a:r>
            <a:r>
              <a:rPr lang="en-US" sz="2000" b="1" dirty="0" smtClean="0">
                <a:latin typeface="Courier New" pitchFamily="49" charset="0"/>
                <a:cs typeface="Courier New" pitchFamily="49" charset="0"/>
              </a:rPr>
              <a:t>(22)				</a:t>
            </a:r>
            <a:r>
              <a:rPr lang="en-US" sz="1600" b="1" dirty="0" err="1" smtClean="0">
                <a:cs typeface="Courier New" pitchFamily="49" charset="0"/>
              </a:rPr>
              <a:t>store_it</a:t>
            </a:r>
            <a:r>
              <a:rPr lang="en-US" sz="1600" b="1" dirty="0" smtClean="0">
                <a:cs typeface="Courier New" pitchFamily="49" charset="0"/>
              </a:rPr>
              <a:t>()	</a:t>
            </a:r>
            <a:r>
              <a:rPr lang="en-US" sz="1600" b="1" dirty="0">
                <a:cs typeface="Courier New" pitchFamily="49" charset="0"/>
              </a:rPr>
              <a:t> </a:t>
            </a:r>
            <a:r>
              <a:rPr lang="en-US" sz="1600" b="1" dirty="0" smtClean="0">
                <a:cs typeface="Courier New" pitchFamily="49" charset="0"/>
              </a:rPr>
              <a:t>                 stored: 0</a:t>
            </a:r>
          </a:p>
          <a:p>
            <a:pPr marL="0" indent="0">
              <a:buNone/>
            </a:pPr>
            <a:r>
              <a:rPr lang="en-US" sz="1400" b="1" dirty="0" smtClean="0">
                <a:latin typeface="Courier New" pitchFamily="49" charset="0"/>
                <a:cs typeface="Courier New" pitchFamily="49" charset="0"/>
              </a:rPr>
              <a:t>        stored = </a:t>
            </a:r>
            <a:r>
              <a:rPr lang="en-US" sz="1400" b="1" dirty="0" err="1" smtClean="0">
                <a:latin typeface="Courier New" pitchFamily="49" charset="0"/>
                <a:cs typeface="Courier New" pitchFamily="49" charset="0"/>
              </a:rPr>
              <a:t>arg</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		</a:t>
            </a:r>
            <a:r>
              <a:rPr lang="en-US" sz="1600" b="1" dirty="0" err="1" smtClean="0">
                <a:cs typeface="Courier New" pitchFamily="49" charset="0"/>
              </a:rPr>
              <a:t>arg</a:t>
            </a:r>
            <a:r>
              <a:rPr lang="en-US" sz="1600" b="1" dirty="0" smtClean="0">
                <a:cs typeface="Courier New" pitchFamily="49" charset="0"/>
              </a:rPr>
              <a:t>: 22	                  stored</a:t>
            </a:r>
            <a:r>
              <a:rPr lang="en-US" sz="1600" b="1" dirty="0">
                <a:cs typeface="Courier New" pitchFamily="49" charset="0"/>
              </a:rPr>
              <a:t>: </a:t>
            </a:r>
            <a:r>
              <a:rPr lang="en-US" sz="1600" b="1" dirty="0" smtClean="0">
                <a:cs typeface="Courier New" pitchFamily="49" charset="0"/>
              </a:rPr>
              <a:t>0</a:t>
            </a:r>
            <a:endParaRPr lang="en-US" sz="1600" b="1" dirty="0">
              <a:cs typeface="Courier New" pitchFamily="49" charset="0"/>
            </a:endParaRPr>
          </a:p>
          <a:p>
            <a:pPr marL="0" indent="0">
              <a:buNone/>
            </a:pPr>
            <a:r>
              <a:rPr lang="en-US" sz="1400" b="1" dirty="0" smtClean="0">
                <a:latin typeface="Courier New" pitchFamily="49" charset="0"/>
                <a:cs typeface="Courier New" pitchFamily="49" charset="0"/>
              </a:rPr>
              <a:t>        stored </a:t>
            </a:r>
            <a:r>
              <a:rPr lang="en-US" sz="1400" b="1" dirty="0">
                <a:latin typeface="Courier New" pitchFamily="49" charset="0"/>
                <a:cs typeface="Courier New" pitchFamily="49" charset="0"/>
              </a:rPr>
              <a:t>= </a:t>
            </a:r>
            <a:r>
              <a:rPr lang="en-US" sz="1400" b="1" dirty="0" smtClean="0">
                <a:latin typeface="Courier New" pitchFamily="49" charset="0"/>
                <a:cs typeface="Courier New" pitchFamily="49" charset="0"/>
              </a:rPr>
              <a:t>22	</a:t>
            </a:r>
            <a:r>
              <a:rPr lang="en-US" sz="1400" b="1" dirty="0">
                <a:latin typeface="Courier New" pitchFamily="49" charset="0"/>
                <a:cs typeface="Courier New" pitchFamily="49" charset="0"/>
              </a:rPr>
              <a:t>			</a:t>
            </a:r>
            <a:r>
              <a:rPr lang="en-US" sz="1600" b="1" dirty="0" err="1" smtClean="0">
                <a:cs typeface="Courier New" pitchFamily="49" charset="0"/>
              </a:rPr>
              <a:t>arg</a:t>
            </a:r>
            <a:r>
              <a:rPr lang="en-US" sz="1600" b="1" dirty="0" smtClean="0">
                <a:cs typeface="Courier New" pitchFamily="49" charset="0"/>
              </a:rPr>
              <a:t>: 22	                  stored</a:t>
            </a:r>
            <a:r>
              <a:rPr lang="en-US" sz="1600" b="1" dirty="0">
                <a:cs typeface="Courier New" pitchFamily="49" charset="0"/>
              </a:rPr>
              <a:t>: </a:t>
            </a:r>
            <a:r>
              <a:rPr lang="en-US" sz="1600" b="1" dirty="0" smtClean="0">
                <a:cs typeface="Courier New" pitchFamily="49" charset="0"/>
              </a:rPr>
              <a:t>0</a:t>
            </a:r>
            <a:endParaRPr lang="en-US" sz="1600" b="1" dirty="0">
              <a:cs typeface="Courier New" pitchFamily="49" charset="0"/>
            </a:endParaRPr>
          </a:p>
          <a:p>
            <a:pPr marL="0" indent="0">
              <a:buNone/>
            </a:pPr>
            <a:r>
              <a:rPr lang="en-US" sz="1400" b="1" dirty="0" smtClean="0">
                <a:latin typeface="Courier New" pitchFamily="49" charset="0"/>
                <a:cs typeface="Courier New" pitchFamily="49" charset="0"/>
              </a:rPr>
              <a:t>        return </a:t>
            </a:r>
            <a:r>
              <a:rPr lang="en-US" sz="1400" b="1" dirty="0">
                <a:latin typeface="Courier New" pitchFamily="49" charset="0"/>
                <a:cs typeface="Courier New" pitchFamily="49" charset="0"/>
              </a:rPr>
              <a:t>stored			</a:t>
            </a:r>
            <a:r>
              <a:rPr lang="en-US" sz="1400" b="1" dirty="0" smtClean="0">
                <a:latin typeface="Courier New" pitchFamily="49" charset="0"/>
                <a:cs typeface="Courier New" pitchFamily="49" charset="0"/>
              </a:rPr>
              <a:t>	</a:t>
            </a:r>
            <a:r>
              <a:rPr lang="en-US" sz="1600" b="1" dirty="0" err="1" smtClean="0">
                <a:cs typeface="Courier New" pitchFamily="49" charset="0"/>
              </a:rPr>
              <a:t>arg</a:t>
            </a:r>
            <a:r>
              <a:rPr lang="en-US" sz="1600" b="1" dirty="0" smtClean="0">
                <a:cs typeface="Courier New" pitchFamily="49" charset="0"/>
              </a:rPr>
              <a:t>: 22   stored: 22    stored</a:t>
            </a:r>
            <a:r>
              <a:rPr lang="en-US" sz="1600" b="1" dirty="0">
                <a:cs typeface="Courier New" pitchFamily="49" charset="0"/>
              </a:rPr>
              <a:t>: </a:t>
            </a:r>
            <a:r>
              <a:rPr lang="en-US" sz="1600" b="1" dirty="0" smtClean="0">
                <a:cs typeface="Courier New" pitchFamily="49" charset="0"/>
              </a:rPr>
              <a:t>0</a:t>
            </a:r>
            <a:endParaRPr lang="en-US" sz="1600" b="1" dirty="0">
              <a:cs typeface="Courier New" pitchFamily="49" charset="0"/>
            </a:endParaRPr>
          </a:p>
          <a:p>
            <a:pPr marL="0" indent="0">
              <a:buNone/>
            </a:pPr>
            <a:r>
              <a:rPr lang="en-US" sz="1400" b="1" dirty="0" smtClean="0">
                <a:latin typeface="Courier New" pitchFamily="49" charset="0"/>
                <a:cs typeface="Courier New" pitchFamily="49" charset="0"/>
              </a:rPr>
              <a:t>        return 22		</a:t>
            </a:r>
            <a:r>
              <a:rPr lang="en-US" sz="1400" b="1" dirty="0">
                <a:latin typeface="Courier New" pitchFamily="49" charset="0"/>
                <a:cs typeface="Courier New" pitchFamily="49" charset="0"/>
              </a:rPr>
              <a:t>			</a:t>
            </a:r>
            <a:r>
              <a:rPr lang="en-US" sz="1600" b="1" dirty="0" err="1" smtClean="0">
                <a:cs typeface="Courier New" pitchFamily="49" charset="0"/>
              </a:rPr>
              <a:t>arg</a:t>
            </a:r>
            <a:r>
              <a:rPr lang="en-US" sz="1600" b="1" dirty="0" smtClean="0">
                <a:cs typeface="Courier New" pitchFamily="49" charset="0"/>
              </a:rPr>
              <a:t>: 22   stored: 22    stored</a:t>
            </a:r>
            <a:r>
              <a:rPr lang="en-US" sz="1600" b="1" dirty="0">
                <a:cs typeface="Courier New" pitchFamily="49" charset="0"/>
              </a:rPr>
              <a:t>: </a:t>
            </a:r>
            <a:r>
              <a:rPr lang="en-US" sz="1600" b="1" dirty="0" smtClean="0">
                <a:cs typeface="Courier New" pitchFamily="49" charset="0"/>
              </a:rPr>
              <a:t>0  y: 22</a:t>
            </a:r>
            <a:endParaRPr lang="en-US" sz="14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y</a:t>
            </a:r>
            <a:r>
              <a:rPr lang="en-US" sz="2000" b="1" dirty="0" smtClean="0">
                <a:latin typeface="Courier New" pitchFamily="49" charset="0"/>
                <a:cs typeface="Courier New" pitchFamily="49" charset="0"/>
              </a:rPr>
              <a:t> = 22</a:t>
            </a:r>
            <a:r>
              <a:rPr lang="en-US" sz="2000" b="1" dirty="0">
                <a:latin typeface="Courier New" pitchFamily="49" charset="0"/>
                <a:cs typeface="Courier New" pitchFamily="49" charset="0"/>
              </a:rPr>
              <a:t>			</a:t>
            </a:r>
            <a:r>
              <a:rPr lang="en-US" sz="1600" b="1" dirty="0">
                <a:cs typeface="Courier New" pitchFamily="49" charset="0"/>
              </a:rPr>
              <a:t>	</a:t>
            </a:r>
            <a:r>
              <a:rPr lang="en-US" sz="1600" b="1" dirty="0" smtClean="0">
                <a:cs typeface="Courier New" pitchFamily="49" charset="0"/>
              </a:rPr>
              <a:t>		                  stored</a:t>
            </a:r>
            <a:r>
              <a:rPr lang="en-US" sz="1600" b="1" dirty="0">
                <a:cs typeface="Courier New" pitchFamily="49" charset="0"/>
              </a:rPr>
              <a:t>: </a:t>
            </a:r>
            <a:r>
              <a:rPr lang="en-US" sz="1600" b="1" dirty="0" smtClean="0">
                <a:cs typeface="Courier New" pitchFamily="49" charset="0"/>
              </a:rPr>
              <a:t>0  y: 22</a:t>
            </a:r>
          </a:p>
          <a:p>
            <a:pPr marL="0" indent="0">
              <a:buNone/>
            </a:pPr>
            <a:r>
              <a:rPr lang="en-US" sz="2000" b="1" dirty="0" smtClean="0">
                <a:latin typeface="Courier New" pitchFamily="49" charset="0"/>
                <a:cs typeface="Courier New" pitchFamily="49" charset="0"/>
              </a:rPr>
              <a:t>print stored					</a:t>
            </a:r>
            <a:r>
              <a:rPr lang="en-US" sz="2000" b="1" dirty="0" smtClean="0">
                <a:cs typeface="Courier New" pitchFamily="49" charset="0"/>
              </a:rPr>
              <a:t>            </a:t>
            </a:r>
            <a:r>
              <a:rPr lang="en-US" sz="2000" b="1" dirty="0" smtClean="0">
                <a:latin typeface="Courier New" pitchFamily="49" charset="0"/>
                <a:cs typeface="Courier New" pitchFamily="49" charset="0"/>
              </a:rPr>
              <a:t> </a:t>
            </a:r>
            <a:r>
              <a:rPr lang="en-US" sz="1600" b="1" dirty="0" smtClean="0">
                <a:cs typeface="Courier New" pitchFamily="49" charset="0"/>
              </a:rPr>
              <a:t>stored: 0  y: 22</a:t>
            </a:r>
          </a:p>
          <a:p>
            <a:pPr marL="0" indent="0">
              <a:buNone/>
            </a:pPr>
            <a:r>
              <a:rPr lang="en-US" sz="2000" b="1" dirty="0" smtClean="0">
                <a:latin typeface="Courier New" pitchFamily="49" charset="0"/>
                <a:cs typeface="Courier New" pitchFamily="49" charset="0"/>
              </a:rPr>
              <a:t>print 0</a:t>
            </a:r>
            <a:r>
              <a:rPr lang="en-US" sz="2000" b="1" dirty="0">
                <a:cs typeface="Courier New" pitchFamily="49" charset="0"/>
              </a:rPr>
              <a:t>		 </a:t>
            </a:r>
            <a:endParaRPr lang="en-US" sz="2000" b="1" dirty="0" smtClean="0">
              <a:latin typeface="Courier New" pitchFamily="49" charset="0"/>
              <a:cs typeface="Courier New" pitchFamily="49" charset="0"/>
            </a:endParaRPr>
          </a:p>
        </p:txBody>
      </p:sp>
      <p:sp>
        <p:nvSpPr>
          <p:cNvPr id="4" name="Rectangle 3"/>
          <p:cNvSpPr/>
          <p:nvPr>
            <p:custDataLst>
              <p:tags r:id="rId2"/>
            </p:custDataLst>
          </p:nvPr>
        </p:nvSpPr>
        <p:spPr>
          <a:xfrm>
            <a:off x="5943600" y="4572000"/>
            <a:ext cx="1676400" cy="1257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custDataLst>
              <p:tags r:id="rId3"/>
            </p:custDataLst>
          </p:nvPr>
        </p:nvSpPr>
        <p:spPr>
          <a:xfrm>
            <a:off x="7696200" y="4267200"/>
            <a:ext cx="1371600" cy="228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custDataLst>
              <p:tags r:id="rId4"/>
            </p:custDataLst>
          </p:nvPr>
        </p:nvSpPr>
        <p:spPr>
          <a:xfrm>
            <a:off x="7745332" y="3531062"/>
            <a:ext cx="968535" cy="584775"/>
          </a:xfrm>
          <a:prstGeom prst="rect">
            <a:avLst/>
          </a:prstGeom>
          <a:noFill/>
        </p:spPr>
        <p:txBody>
          <a:bodyPr wrap="none" rtlCol="0">
            <a:spAutoFit/>
          </a:bodyPr>
          <a:lstStyle/>
          <a:p>
            <a:r>
              <a:rPr lang="en-US" sz="1600" b="1" dirty="0" smtClean="0">
                <a:cs typeface="Courier New" pitchFamily="49" charset="0"/>
              </a:rPr>
              <a:t>Global or</a:t>
            </a:r>
            <a:br>
              <a:rPr lang="en-US" sz="1600" b="1" dirty="0" smtClean="0">
                <a:cs typeface="Courier New" pitchFamily="49" charset="0"/>
              </a:rPr>
            </a:br>
            <a:r>
              <a:rPr lang="en-US" sz="1600" b="1" dirty="0" smtClean="0">
                <a:cs typeface="Courier New" pitchFamily="49" charset="0"/>
              </a:rPr>
              <a:t>top level</a:t>
            </a:r>
            <a:endParaRPr lang="en-US" sz="1600" dirty="0"/>
          </a:p>
        </p:txBody>
      </p:sp>
      <p:sp>
        <p:nvSpPr>
          <p:cNvPr id="7" name="TextBox 6"/>
          <p:cNvSpPr txBox="1"/>
          <p:nvPr>
            <p:custDataLst>
              <p:tags r:id="rId5"/>
            </p:custDataLst>
          </p:nvPr>
        </p:nvSpPr>
        <p:spPr>
          <a:xfrm>
            <a:off x="6735536" y="3232666"/>
            <a:ext cx="1124090" cy="369332"/>
          </a:xfrm>
          <a:prstGeom prst="rect">
            <a:avLst/>
          </a:prstGeom>
          <a:noFill/>
        </p:spPr>
        <p:txBody>
          <a:bodyPr wrap="none" rtlCol="0">
            <a:spAutoFit/>
          </a:bodyPr>
          <a:lstStyle/>
          <a:p>
            <a:r>
              <a:rPr lang="en-US" b="1" dirty="0">
                <a:cs typeface="Courier New" pitchFamily="49" charset="0"/>
              </a:rPr>
              <a:t>Variables:</a:t>
            </a:r>
            <a:endParaRPr lang="en-US" dirty="0"/>
          </a:p>
        </p:txBody>
      </p:sp>
      <p:sp>
        <p:nvSpPr>
          <p:cNvPr id="8" name="5-Point Star 7"/>
          <p:cNvSpPr>
            <a:spLocks noChangeAspect="1"/>
          </p:cNvSpPr>
          <p:nvPr>
            <p:custDataLst>
              <p:tags r:id="rId6"/>
            </p:custDataLst>
          </p:nvPr>
        </p:nvSpPr>
        <p:spPr>
          <a:xfrm>
            <a:off x="152400" y="2819400"/>
            <a:ext cx="120134" cy="12013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a:spLocks noChangeAspect="1"/>
          </p:cNvSpPr>
          <p:nvPr>
            <p:custDataLst>
              <p:tags r:id="rId7"/>
            </p:custDataLst>
          </p:nvPr>
        </p:nvSpPr>
        <p:spPr>
          <a:xfrm>
            <a:off x="152400" y="3543039"/>
            <a:ext cx="120134" cy="12013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custDataLst>
              <p:tags r:id="rId8"/>
            </p:custDataLst>
          </p:nvPr>
        </p:nvSpPr>
        <p:spPr/>
        <p:txBody>
          <a:bodyPr/>
          <a:lstStyle/>
          <a:p>
            <a:fld id="{788CE558-C476-4373-B415-9E6F3874DDF1}" type="slidenum">
              <a:rPr lang="en-US" smtClean="0"/>
              <a:t>110</a:t>
            </a:fld>
            <a:endParaRPr lang="en-US"/>
          </a:p>
        </p:txBody>
      </p:sp>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90524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5105400"/>
          </a:xfrm>
        </p:spPr>
        <p:txBody>
          <a:bodyPr>
            <a:normAutofit fontScale="62500" lnSpcReduction="20000"/>
          </a:bodyPr>
          <a:lstStyle/>
          <a:p>
            <a:pPr marL="0" indent="0">
              <a:buNone/>
            </a:pPr>
            <a:r>
              <a:rPr lang="en-US" dirty="0" smtClean="0"/>
              <a:t>Idea: find the nearest variable of the given name</a:t>
            </a:r>
          </a:p>
          <a:p>
            <a:pPr marL="971550" lvl="1" indent="-514350">
              <a:buFont typeface="+mj-lt"/>
              <a:buAutoNum type="arabicPeriod"/>
            </a:pPr>
            <a:r>
              <a:rPr lang="en-US" dirty="0"/>
              <a:t>C</a:t>
            </a:r>
            <a:r>
              <a:rPr lang="en-US" dirty="0" smtClean="0"/>
              <a:t>heck whether the variable </a:t>
            </a:r>
            <a:r>
              <a:rPr lang="en-US" dirty="0"/>
              <a:t>is defined in the </a:t>
            </a:r>
            <a:r>
              <a:rPr lang="en-US" dirty="0">
                <a:solidFill>
                  <a:srgbClr val="0000FF"/>
                </a:solidFill>
              </a:rPr>
              <a:t>local </a:t>
            </a:r>
            <a:r>
              <a:rPr lang="en-US" dirty="0" smtClean="0">
                <a:solidFill>
                  <a:srgbClr val="0000FF"/>
                </a:solidFill>
              </a:rPr>
              <a:t>scope</a:t>
            </a:r>
            <a:endParaRPr lang="en-US" dirty="0"/>
          </a:p>
          <a:p>
            <a:pPr marL="971550" lvl="1" indent="-514350">
              <a:buFont typeface="+mj-lt"/>
              <a:buAutoNum type="arabicPeriod"/>
            </a:pPr>
            <a:r>
              <a:rPr lang="en-US" dirty="0" smtClean="0"/>
              <a:t>… check any intermediate scopes (</a:t>
            </a:r>
            <a:r>
              <a:rPr lang="en-US" b="1" dirty="0" smtClean="0"/>
              <a:t>none</a:t>
            </a:r>
            <a:r>
              <a:rPr lang="en-US" dirty="0" smtClean="0"/>
              <a:t> in CSE 160!) …</a:t>
            </a:r>
          </a:p>
          <a:p>
            <a:pPr marL="971550" lvl="1" indent="-514350">
              <a:buFont typeface="+mj-lt"/>
              <a:buAutoNum type="arabicPeriod"/>
            </a:pPr>
            <a:r>
              <a:rPr lang="en-US" dirty="0" smtClean="0"/>
              <a:t>Check whether the </a:t>
            </a:r>
            <a:r>
              <a:rPr lang="en-US" dirty="0"/>
              <a:t>variable is defined in the </a:t>
            </a:r>
            <a:r>
              <a:rPr lang="en-US" dirty="0">
                <a:solidFill>
                  <a:srgbClr val="0000FF"/>
                </a:solidFill>
              </a:rPr>
              <a:t>global scope</a:t>
            </a:r>
          </a:p>
          <a:p>
            <a:pPr marL="0" indent="0">
              <a:buNone/>
            </a:pPr>
            <a:r>
              <a:rPr lang="en-US" dirty="0" smtClean="0"/>
              <a:t>If a local and a global variable have the </a:t>
            </a:r>
            <a:r>
              <a:rPr lang="en-US" dirty="0" smtClean="0">
                <a:solidFill>
                  <a:srgbClr val="FF0000"/>
                </a:solidFill>
              </a:rPr>
              <a:t>same name</a:t>
            </a:r>
            <a:r>
              <a:rPr lang="en-US" dirty="0" smtClean="0"/>
              <a:t>, the global variable is inaccessible (“</a:t>
            </a:r>
            <a:r>
              <a:rPr lang="en-US" dirty="0" smtClean="0">
                <a:solidFill>
                  <a:srgbClr val="FF0000"/>
                </a:solidFill>
              </a:rPr>
              <a:t>shadowed</a:t>
            </a:r>
            <a:r>
              <a:rPr lang="en-US" dirty="0" smtClean="0"/>
              <a:t>”)</a:t>
            </a:r>
          </a:p>
          <a:p>
            <a:pPr marL="400050" lvl="1" indent="0">
              <a:buNone/>
            </a:pPr>
            <a:r>
              <a:rPr lang="en-US" dirty="0" smtClean="0"/>
              <a:t>This is confusing; try to avoid such shadowing</a:t>
            </a:r>
          </a:p>
          <a:p>
            <a:pPr marL="0" indent="0">
              <a:buNone/>
            </a:pPr>
            <a:endParaRPr lang="en-US" b="1" dirty="0" smtClean="0">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x = 22</a:t>
            </a:r>
          </a:p>
          <a:p>
            <a:pPr marL="0" indent="0">
              <a:buNone/>
            </a:pPr>
            <a:r>
              <a:rPr lang="en-US" b="1" dirty="0" smtClean="0">
                <a:solidFill>
                  <a:srgbClr val="FF0000"/>
                </a:solidFill>
                <a:latin typeface="Courier New" pitchFamily="49" charset="0"/>
                <a:cs typeface="Courier New" pitchFamily="49" charset="0"/>
              </a:rPr>
              <a:t>stored</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 100</a:t>
            </a:r>
          </a:p>
          <a:p>
            <a:pPr marL="0" indent="0">
              <a:buNone/>
            </a:pPr>
            <a:r>
              <a:rPr lang="en-US" b="1" dirty="0" err="1">
                <a:latin typeface="Courier New" pitchFamily="49" charset="0"/>
                <a:cs typeface="Courier New" pitchFamily="49" charset="0"/>
              </a:rPr>
              <a:t>def</a:t>
            </a:r>
            <a:r>
              <a:rPr lang="en-US" b="1" dirty="0">
                <a:latin typeface="Courier New" pitchFamily="49" charset="0"/>
                <a:cs typeface="Courier New" pitchFamily="49" charset="0"/>
              </a:rPr>
              <a:t> lookup():</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x = 42</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return </a:t>
            </a:r>
            <a:r>
              <a:rPr lang="en-US" b="1" dirty="0" smtClean="0">
                <a:solidFill>
                  <a:srgbClr val="FF0000"/>
                </a:solidFill>
                <a:latin typeface="Courier New" pitchFamily="49" charset="0"/>
                <a:cs typeface="Courier New" pitchFamily="49" charset="0"/>
              </a:rPr>
              <a:t>stored</a:t>
            </a:r>
            <a:r>
              <a:rPr lang="en-US" b="1" dirty="0" smtClean="0">
                <a:latin typeface="Courier New" pitchFamily="49" charset="0"/>
                <a:cs typeface="Courier New" pitchFamily="49" charset="0"/>
              </a:rPr>
              <a:t> + x</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lookup</a:t>
            </a:r>
            <a:r>
              <a:rPr lang="en-US" b="1" dirty="0" smtClean="0">
                <a:latin typeface="Courier New" pitchFamily="49" charset="0"/>
                <a:cs typeface="Courier New" pitchFamily="49" charset="0"/>
              </a:rPr>
              <a:t>()</a:t>
            </a:r>
          </a:p>
          <a:p>
            <a:pPr marL="0" indent="0">
              <a:buNone/>
            </a:pPr>
            <a:r>
              <a:rPr lang="en-US" b="1" dirty="0" smtClean="0">
                <a:latin typeface="Courier New" pitchFamily="49" charset="0"/>
                <a:cs typeface="Courier New" pitchFamily="49" charset="0"/>
              </a:rPr>
              <a:t>x = 5</a:t>
            </a:r>
          </a:p>
          <a:p>
            <a:pPr marL="0" indent="0">
              <a:buNone/>
            </a:pPr>
            <a:r>
              <a:rPr lang="en-US" b="1" dirty="0" smtClean="0">
                <a:solidFill>
                  <a:srgbClr val="FF0000"/>
                </a:solidFill>
                <a:latin typeface="Courier New" pitchFamily="49" charset="0"/>
                <a:cs typeface="Courier New" pitchFamily="49" charset="0"/>
              </a:rPr>
              <a:t>stored</a:t>
            </a:r>
            <a:r>
              <a:rPr lang="en-US" b="1" dirty="0" smtClean="0">
                <a:latin typeface="Courier New" pitchFamily="49" charset="0"/>
                <a:cs typeface="Courier New" pitchFamily="49" charset="0"/>
              </a:rPr>
              <a:t> = 200</a:t>
            </a:r>
          </a:p>
          <a:p>
            <a:pPr marL="0" indent="0">
              <a:buNone/>
            </a:pPr>
            <a:r>
              <a:rPr lang="en-US" b="1" dirty="0" smtClean="0">
                <a:latin typeface="Courier New" pitchFamily="49" charset="0"/>
                <a:cs typeface="Courier New" pitchFamily="49" charset="0"/>
              </a:rPr>
              <a:t>lookup()</a:t>
            </a:r>
            <a:endParaRPr lang="en-US" b="1" dirty="0">
              <a:latin typeface="Courier New" pitchFamily="49" charset="0"/>
              <a:cs typeface="Courier New" pitchFamily="49" charset="0"/>
            </a:endParaRPr>
          </a:p>
          <a:p>
            <a:pPr marL="0" indent="0">
              <a:buNone/>
            </a:pPr>
            <a:endParaRPr lang="en-US" dirty="0"/>
          </a:p>
        </p:txBody>
      </p:sp>
      <p:sp>
        <p:nvSpPr>
          <p:cNvPr id="4" name="TextBox 3"/>
          <p:cNvSpPr txBox="1"/>
          <p:nvPr>
            <p:custDataLst>
              <p:tags r:id="rId2"/>
            </p:custDataLst>
          </p:nvPr>
        </p:nvSpPr>
        <p:spPr>
          <a:xfrm>
            <a:off x="4800600" y="3840301"/>
            <a:ext cx="3416320" cy="3170099"/>
          </a:xfrm>
          <a:prstGeom prst="rect">
            <a:avLst/>
          </a:prstGeom>
          <a:noFill/>
        </p:spPr>
        <p:txBody>
          <a:bodyPr wrap="none" rtlCol="0">
            <a:spAutoFit/>
          </a:bodyPr>
          <a:lstStyle/>
          <a:p>
            <a:r>
              <a:rPr lang="en-US" sz="2000" b="1" dirty="0" err="1" smtClean="0">
                <a:latin typeface="Courier New" pitchFamily="49" charset="0"/>
                <a:cs typeface="Courier New" pitchFamily="49" charset="0"/>
              </a:rPr>
              <a:t>def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lookup():</a:t>
            </a:r>
          </a:p>
          <a:p>
            <a:r>
              <a:rPr lang="en-US" sz="2000" b="1" dirty="0">
                <a:latin typeface="Courier New" pitchFamily="49" charset="0"/>
                <a:cs typeface="Courier New" pitchFamily="49" charset="0"/>
              </a:rPr>
              <a:t>    x = 42</a:t>
            </a:r>
          </a:p>
          <a:p>
            <a:r>
              <a:rPr lang="en-US" sz="2000" b="1" dirty="0">
                <a:latin typeface="Courier New" pitchFamily="49" charset="0"/>
                <a:cs typeface="Courier New" pitchFamily="49" charset="0"/>
              </a:rPr>
              <a:t>    return </a:t>
            </a:r>
            <a:r>
              <a:rPr lang="en-US" sz="2000" b="1" dirty="0">
                <a:solidFill>
                  <a:srgbClr val="FF0000"/>
                </a:solidFill>
                <a:latin typeface="Courier New" pitchFamily="49" charset="0"/>
                <a:cs typeface="Courier New" pitchFamily="49" charset="0"/>
              </a:rPr>
              <a:t>stored</a:t>
            </a:r>
            <a:r>
              <a:rPr lang="en-US" sz="2000" b="1" dirty="0">
                <a:latin typeface="Courier New" pitchFamily="49" charset="0"/>
                <a:cs typeface="Courier New" pitchFamily="49" charset="0"/>
              </a:rPr>
              <a:t> + x</a:t>
            </a:r>
          </a:p>
          <a:p>
            <a:r>
              <a:rPr lang="en-US" sz="2000" b="1" dirty="0">
                <a:latin typeface="Courier New" pitchFamily="49" charset="0"/>
                <a:cs typeface="Courier New" pitchFamily="49" charset="0"/>
              </a:rPr>
              <a:t>x = 22</a:t>
            </a:r>
          </a:p>
          <a:p>
            <a:r>
              <a:rPr lang="en-US" sz="2000" b="1" dirty="0">
                <a:solidFill>
                  <a:srgbClr val="FF0000"/>
                </a:solidFill>
                <a:latin typeface="Courier New" pitchFamily="49" charset="0"/>
                <a:cs typeface="Courier New" pitchFamily="49" charset="0"/>
              </a:rPr>
              <a:t>stored</a:t>
            </a:r>
            <a:r>
              <a:rPr lang="en-US" sz="2000" b="1" dirty="0">
                <a:latin typeface="Courier New" pitchFamily="49" charset="0"/>
                <a:cs typeface="Courier New" pitchFamily="49" charset="0"/>
              </a:rPr>
              <a:t> = 100</a:t>
            </a:r>
          </a:p>
          <a:p>
            <a:r>
              <a:rPr lang="en-US" sz="2000" b="1" dirty="0" smtClean="0">
                <a:latin typeface="Courier New" pitchFamily="49" charset="0"/>
                <a:cs typeface="Courier New" pitchFamily="49" charset="0"/>
              </a:rPr>
              <a:t>lookup</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x = 5</a:t>
            </a:r>
          </a:p>
          <a:p>
            <a:r>
              <a:rPr lang="en-US" sz="2000" b="1" dirty="0">
                <a:solidFill>
                  <a:srgbClr val="FF0000"/>
                </a:solidFill>
                <a:latin typeface="Courier New" pitchFamily="49" charset="0"/>
                <a:cs typeface="Courier New" pitchFamily="49" charset="0"/>
              </a:rPr>
              <a:t>stored</a:t>
            </a:r>
            <a:r>
              <a:rPr lang="en-US" sz="2000" b="1" dirty="0">
                <a:latin typeface="Courier New" pitchFamily="49" charset="0"/>
                <a:cs typeface="Courier New" pitchFamily="49" charset="0"/>
              </a:rPr>
              <a:t> = 200</a:t>
            </a:r>
          </a:p>
          <a:p>
            <a:r>
              <a:rPr lang="en-US" sz="2000" b="1" dirty="0">
                <a:latin typeface="Courier New" pitchFamily="49" charset="0"/>
                <a:cs typeface="Courier New" pitchFamily="49" charset="0"/>
              </a:rPr>
              <a:t>lookup()</a:t>
            </a:r>
          </a:p>
          <a:p>
            <a:endParaRPr lang="en-US" sz="2000" dirty="0"/>
          </a:p>
        </p:txBody>
      </p:sp>
      <p:sp>
        <p:nvSpPr>
          <p:cNvPr id="5" name="TextBox 4"/>
          <p:cNvSpPr txBox="1"/>
          <p:nvPr>
            <p:custDataLst>
              <p:tags r:id="rId3"/>
            </p:custDataLst>
          </p:nvPr>
        </p:nvSpPr>
        <p:spPr>
          <a:xfrm>
            <a:off x="7127421" y="4963685"/>
            <a:ext cx="1981200" cy="923330"/>
          </a:xfrm>
          <a:prstGeom prst="rect">
            <a:avLst/>
          </a:prstGeom>
          <a:solidFill>
            <a:srgbClr val="FFFF00"/>
          </a:solidFill>
        </p:spPr>
        <p:txBody>
          <a:bodyPr wrap="square" rtlCol="0">
            <a:spAutoFit/>
          </a:bodyPr>
          <a:lstStyle/>
          <a:p>
            <a:r>
              <a:rPr lang="en-US" dirty="0" smtClean="0"/>
              <a:t>What happens if we define </a:t>
            </a:r>
            <a:r>
              <a:rPr lang="en-US" b="1" dirty="0" smtClean="0">
                <a:latin typeface="Courier New" pitchFamily="49" charset="0"/>
                <a:cs typeface="Courier New" pitchFamily="49" charset="0"/>
              </a:rPr>
              <a:t>stored</a:t>
            </a:r>
            <a:r>
              <a:rPr lang="en-US" dirty="0" smtClean="0"/>
              <a:t> </a:t>
            </a:r>
            <a:r>
              <a:rPr lang="en-US" i="1" dirty="0" smtClean="0"/>
              <a:t>after</a:t>
            </a:r>
            <a:r>
              <a:rPr lang="en-US" dirty="0" smtClean="0"/>
              <a:t> </a:t>
            </a:r>
            <a:r>
              <a:rPr lang="en-US" b="1" dirty="0" smtClean="0">
                <a:latin typeface="Courier New" pitchFamily="49" charset="0"/>
                <a:cs typeface="Courier New" pitchFamily="49" charset="0"/>
              </a:rPr>
              <a:t>lookup</a:t>
            </a:r>
            <a:r>
              <a:rPr lang="en-US" dirty="0" smtClean="0"/>
              <a:t>?</a:t>
            </a:r>
            <a:endParaRPr lang="en-US" dirty="0"/>
          </a:p>
        </p:txBody>
      </p:sp>
      <p:sp>
        <p:nvSpPr>
          <p:cNvPr id="6" name="Slide Number Placeholder 5"/>
          <p:cNvSpPr>
            <a:spLocks noGrp="1"/>
          </p:cNvSpPr>
          <p:nvPr>
            <p:ph type="sldNum" sz="quarter" idx="12"/>
            <p:custDataLst>
              <p:tags r:id="rId4"/>
            </p:custDataLst>
          </p:nvPr>
        </p:nvSpPr>
        <p:spPr/>
        <p:txBody>
          <a:bodyPr/>
          <a:lstStyle/>
          <a:p>
            <a:fld id="{788CE558-C476-4373-B415-9E6F3874DDF1}" type="slidenum">
              <a:rPr lang="en-US" smtClean="0"/>
              <a:t>111</a:t>
            </a:fld>
            <a:endParaRPr lang="en-US"/>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160922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b="1" dirty="0" err="1">
                <a:latin typeface="Courier New" pitchFamily="49" charset="0"/>
                <a:cs typeface="Courier New" pitchFamily="49" charset="0"/>
              </a:rPr>
              <a:t>def</a:t>
            </a: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cent_to_fahr</a:t>
            </a:r>
            <a:r>
              <a:rPr lang="en-US" b="1" dirty="0" smtClean="0">
                <a:latin typeface="Courier New" pitchFamily="49" charset="0"/>
                <a:cs typeface="Courier New" pitchFamily="49" charset="0"/>
              </a:rPr>
              <a:t>(cent):</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result = </a:t>
            </a:r>
            <a:r>
              <a:rPr lang="en-US" b="1" dirty="0" smtClean="0">
                <a:latin typeface="Courier New" pitchFamily="49" charset="0"/>
                <a:cs typeface="Courier New" pitchFamily="49" charset="0"/>
              </a:rPr>
              <a:t>cent </a:t>
            </a:r>
            <a:r>
              <a:rPr lang="en-US" b="1" dirty="0">
                <a:latin typeface="Courier New" pitchFamily="49" charset="0"/>
                <a:cs typeface="Courier New" pitchFamily="49" charset="0"/>
              </a:rPr>
              <a:t>/ 5.0 * 9 + 32</a:t>
            </a:r>
          </a:p>
          <a:p>
            <a:pPr marL="0" indent="0">
              <a:buNone/>
            </a:pPr>
            <a:r>
              <a:rPr lang="en-US" b="1" dirty="0">
                <a:latin typeface="Courier New" pitchFamily="49" charset="0"/>
                <a:cs typeface="Courier New" pitchFamily="49" charset="0"/>
              </a:rPr>
              <a:t>    return result</a:t>
            </a:r>
          </a:p>
          <a:p>
            <a:pPr marL="0" indent="0">
              <a:buNone/>
            </a:pPr>
            <a:endParaRPr lang="en-US" b="1" dirty="0">
              <a:latin typeface="Courier New" pitchFamily="49" charset="0"/>
              <a:cs typeface="Courier New" pitchFamily="49" charset="0"/>
            </a:endParaRPr>
          </a:p>
          <a:p>
            <a:pPr marL="0" indent="0">
              <a:buNone/>
            </a:pPr>
            <a:r>
              <a:rPr lang="en-US" b="1" dirty="0" err="1">
                <a:latin typeface="Courier New" pitchFamily="49" charset="0"/>
                <a:cs typeface="Courier New" pitchFamily="49" charset="0"/>
              </a:rPr>
              <a:t>tempf</a:t>
            </a:r>
            <a:r>
              <a:rPr lang="en-US" b="1" dirty="0">
                <a:latin typeface="Courier New" pitchFamily="49" charset="0"/>
                <a:cs typeface="Courier New" pitchFamily="49" charset="0"/>
              </a:rPr>
              <a:t> = </a:t>
            </a:r>
            <a:r>
              <a:rPr lang="en-US" b="1" dirty="0" err="1" smtClean="0">
                <a:latin typeface="Courier New" pitchFamily="49" charset="0"/>
                <a:cs typeface="Courier New" pitchFamily="49" charset="0"/>
              </a:rPr>
              <a:t>cent_to_fahr</a:t>
            </a:r>
            <a:r>
              <a:rPr lang="en-US" b="1" dirty="0" smtClean="0">
                <a:latin typeface="Courier New" pitchFamily="49" charset="0"/>
                <a:cs typeface="Courier New" pitchFamily="49" charset="0"/>
              </a:rPr>
              <a:t>(15)</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print result</a:t>
            </a:r>
          </a:p>
          <a:p>
            <a:pPr marL="0" indent="0">
              <a:buNone/>
            </a:pPr>
            <a:endParaRPr lang="en-US"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112</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93012867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76800"/>
          </a:xfrm>
        </p:spPr>
        <p:txBody>
          <a:bodyPr>
            <a:normAutofit fontScale="70000" lnSpcReduction="20000"/>
          </a:bodyPr>
          <a:lstStyle/>
          <a:p>
            <a:pPr marL="0" indent="0">
              <a:buNone/>
            </a:pPr>
            <a:r>
              <a:rPr lang="en-US" b="1" dirty="0" err="1">
                <a:latin typeface="Courier New" pitchFamily="49" charset="0"/>
                <a:cs typeface="Courier New" pitchFamily="49" charset="0"/>
              </a:rPr>
              <a:t>myvar</a:t>
            </a:r>
            <a:r>
              <a:rPr lang="en-US" b="1" dirty="0">
                <a:latin typeface="Courier New" pitchFamily="49" charset="0"/>
                <a:cs typeface="Courier New" pitchFamily="49" charset="0"/>
              </a:rPr>
              <a:t> = 1</a:t>
            </a:r>
          </a:p>
          <a:p>
            <a:pPr marL="0" indent="0">
              <a:buNone/>
            </a:pPr>
            <a:endParaRPr lang="en-US" b="1" dirty="0">
              <a:latin typeface="Courier New" pitchFamily="49" charset="0"/>
              <a:cs typeface="Courier New" pitchFamily="49" charset="0"/>
            </a:endParaRPr>
          </a:p>
          <a:p>
            <a:pPr marL="0" indent="0">
              <a:buNone/>
            </a:pPr>
            <a:r>
              <a:rPr lang="en-US" b="1" dirty="0" err="1">
                <a:latin typeface="Courier New" pitchFamily="49" charset="0"/>
                <a:cs typeface="Courier New" pitchFamily="49" charset="0"/>
              </a:rPr>
              <a:t>def</a:t>
            </a:r>
            <a:r>
              <a:rPr lang="en-US" b="1" dirty="0">
                <a:latin typeface="Courier New" pitchFamily="49" charset="0"/>
                <a:cs typeface="Courier New" pitchFamily="49" charset="0"/>
              </a:rPr>
              <a:t> outer():</a:t>
            </a:r>
          </a:p>
          <a:p>
            <a:pPr marL="0" indent="0">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myvar</a:t>
            </a:r>
            <a:r>
              <a:rPr lang="en-US" b="1" dirty="0">
                <a:latin typeface="Courier New" pitchFamily="49" charset="0"/>
                <a:cs typeface="Courier New" pitchFamily="49" charset="0"/>
              </a:rPr>
              <a:t> = 1000</a:t>
            </a:r>
          </a:p>
          <a:p>
            <a:pPr marL="0" indent="0">
              <a:buNone/>
            </a:pPr>
            <a:r>
              <a:rPr lang="en-US" b="1" dirty="0">
                <a:latin typeface="Courier New" pitchFamily="49" charset="0"/>
                <a:cs typeface="Courier New" pitchFamily="49" charset="0"/>
              </a:rPr>
              <a:t>    return inner()</a:t>
            </a:r>
          </a:p>
          <a:p>
            <a:pPr marL="0" indent="0">
              <a:buNone/>
            </a:pPr>
            <a:endParaRPr lang="en-US" b="1" dirty="0">
              <a:latin typeface="Courier New" pitchFamily="49" charset="0"/>
              <a:cs typeface="Courier New" pitchFamily="49" charset="0"/>
            </a:endParaRPr>
          </a:p>
          <a:p>
            <a:pPr marL="0" indent="0">
              <a:buNone/>
            </a:pPr>
            <a:r>
              <a:rPr lang="en-US" b="1" dirty="0" err="1">
                <a:latin typeface="Courier New" pitchFamily="49" charset="0"/>
                <a:cs typeface="Courier New" pitchFamily="49" charset="0"/>
              </a:rPr>
              <a:t>def</a:t>
            </a:r>
            <a:r>
              <a:rPr lang="en-US" b="1" dirty="0">
                <a:latin typeface="Courier New" pitchFamily="49" charset="0"/>
                <a:cs typeface="Courier New" pitchFamily="49" charset="0"/>
              </a:rPr>
              <a:t> inner():</a:t>
            </a:r>
          </a:p>
          <a:p>
            <a:pPr marL="0" indent="0">
              <a:buNone/>
            </a:pPr>
            <a:r>
              <a:rPr lang="en-US" b="1" dirty="0">
                <a:latin typeface="Courier New" pitchFamily="49" charset="0"/>
                <a:cs typeface="Courier New" pitchFamily="49" charset="0"/>
              </a:rPr>
              <a:t>    return </a:t>
            </a:r>
            <a:r>
              <a:rPr lang="en-US" b="1" dirty="0" err="1">
                <a:latin typeface="Courier New" pitchFamily="49" charset="0"/>
                <a:cs typeface="Courier New" pitchFamily="49" charset="0"/>
              </a:rPr>
              <a:t>myvar</a:t>
            </a:r>
            <a:endParaRPr lang="en-US" b="1" dirty="0">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print outer</a:t>
            </a:r>
            <a:r>
              <a:rPr lang="en-US" b="1" dirty="0" smtClean="0">
                <a:latin typeface="Courier New" pitchFamily="49" charset="0"/>
                <a:cs typeface="Courier New" pitchFamily="49" charset="0"/>
              </a:rPr>
              <a:t>()</a:t>
            </a:r>
          </a:p>
          <a:p>
            <a:endParaRPr lang="en-US" dirty="0" smtClean="0"/>
          </a:p>
          <a:p>
            <a:endParaRPr lang="en-US" dirty="0"/>
          </a:p>
          <a:p>
            <a:pPr marL="0" indent="0">
              <a:buNone/>
            </a:pPr>
            <a:r>
              <a:rPr lang="en-US" sz="2600" dirty="0" smtClean="0"/>
              <a:t>Aside: The Evaluation Rules have a more precise rule,</a:t>
            </a:r>
            <a:br>
              <a:rPr lang="en-US" sz="2600" dirty="0" smtClean="0"/>
            </a:br>
            <a:r>
              <a:rPr lang="en-US" sz="2600" dirty="0" smtClean="0"/>
              <a:t>which applies when you define a function inside another function (which we will not be doing in this class).</a:t>
            </a:r>
            <a:endParaRPr lang="en-US" sz="2600"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113</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9378475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fontScale="92500"/>
          </a:bodyPr>
          <a:lstStyle/>
          <a:p>
            <a:r>
              <a:rPr lang="en-US" dirty="0" smtClean="0"/>
              <a:t>Abstraction </a:t>
            </a:r>
            <a:r>
              <a:rPr lang="en-US" dirty="0"/>
              <a:t>= ignore some details</a:t>
            </a:r>
          </a:p>
          <a:p>
            <a:r>
              <a:rPr lang="en-US" dirty="0"/>
              <a:t>Generalization = become usable in more contexts</a:t>
            </a:r>
          </a:p>
          <a:p>
            <a:r>
              <a:rPr lang="en-US" dirty="0"/>
              <a:t>Abstraction over </a:t>
            </a:r>
            <a:r>
              <a:rPr lang="en-US" dirty="0">
                <a:solidFill>
                  <a:srgbClr val="FF0000"/>
                </a:solidFill>
              </a:rPr>
              <a:t>computations</a:t>
            </a:r>
            <a:r>
              <a:rPr lang="en-US" dirty="0"/>
              <a:t>:</a:t>
            </a:r>
          </a:p>
          <a:p>
            <a:pPr lvl="1"/>
            <a:r>
              <a:rPr lang="en-US" dirty="0"/>
              <a:t>functional abstraction, </a:t>
            </a:r>
            <a:r>
              <a:rPr lang="en-US" dirty="0" smtClean="0"/>
              <a:t>a.k.a. </a:t>
            </a:r>
            <a:r>
              <a:rPr lang="en-US" dirty="0"/>
              <a:t>procedural abstraction</a:t>
            </a:r>
          </a:p>
          <a:p>
            <a:r>
              <a:rPr lang="en-US" dirty="0" smtClean="0"/>
              <a:t>As long as you know what the function </a:t>
            </a:r>
            <a:r>
              <a:rPr lang="en-US" dirty="0" smtClean="0">
                <a:solidFill>
                  <a:srgbClr val="FF0000"/>
                </a:solidFill>
              </a:rPr>
              <a:t>means</a:t>
            </a:r>
            <a:r>
              <a:rPr lang="en-US" dirty="0" smtClean="0"/>
              <a:t>, you don’t care </a:t>
            </a:r>
            <a:r>
              <a:rPr lang="en-US" dirty="0" smtClean="0">
                <a:solidFill>
                  <a:srgbClr val="FF0000"/>
                </a:solidFill>
              </a:rPr>
              <a:t>how</a:t>
            </a:r>
            <a:r>
              <a:rPr lang="en-US" dirty="0" smtClean="0"/>
              <a:t> it computes that value</a:t>
            </a:r>
          </a:p>
          <a:p>
            <a:pPr lvl="1"/>
            <a:r>
              <a:rPr lang="en-US" dirty="0" smtClean="0"/>
              <a:t>You don’t care about the </a:t>
            </a:r>
            <a:r>
              <a:rPr lang="en-US" i="1" dirty="0" smtClean="0"/>
              <a:t>implementation</a:t>
            </a:r>
            <a:r>
              <a:rPr lang="en-US" dirty="0" smtClean="0"/>
              <a:t> (the function body)</a:t>
            </a:r>
          </a:p>
        </p:txBody>
      </p:sp>
      <p:pic>
        <p:nvPicPr>
          <p:cNvPr id="4" name="Picture 2" descr="File:Kandinsky white.jp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1"/>
            <a:ext cx="1600200" cy="194426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custDataLst>
              <p:tags r:id="rId3"/>
            </p:custDataLst>
          </p:nvPr>
        </p:nvSpPr>
        <p:spPr/>
        <p:txBody>
          <a:bodyPr/>
          <a:lstStyle/>
          <a:p>
            <a:fld id="{788CE558-C476-4373-B415-9E6F3874DDF1}" type="slidenum">
              <a:rPr lang="en-US" smtClean="0"/>
              <a:t>114</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079288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p:txBody>
          <a:bodyPr>
            <a:norm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abs(x):</a:t>
            </a:r>
          </a:p>
          <a:p>
            <a:pPr marL="0" indent="0">
              <a:buNone/>
            </a:pPr>
            <a:r>
              <a:rPr lang="en-US" sz="2000" b="1" dirty="0">
                <a:latin typeface="Courier New" pitchFamily="49" charset="0"/>
                <a:cs typeface="Courier New" pitchFamily="49" charset="0"/>
              </a:rPr>
              <a:t>  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0:</a:t>
            </a:r>
          </a:p>
          <a:p>
            <a:pPr marL="0" indent="0">
              <a:buNone/>
            </a:pPr>
            <a:r>
              <a:rPr lang="en-US" sz="2000" b="1" dirty="0">
                <a:latin typeface="Courier New" pitchFamily="49" charset="0"/>
                <a:cs typeface="Courier New" pitchFamily="49" charset="0"/>
              </a:rPr>
              <a:t>    return -1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return 1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endParaRPr lang="en-US" sz="2000" b="1" dirty="0" smtClean="0">
              <a:latin typeface="Courier New" pitchFamily="49" charset="0"/>
              <a:cs typeface="Courier New" pitchFamily="49" charset="0"/>
            </a:endParaRPr>
          </a:p>
          <a:p>
            <a:pPr marL="0" indent="0">
              <a:buNone/>
            </a:pPr>
            <a:endParaRPr lang="en-US" sz="2000" b="1" dirty="0" smtClean="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def</a:t>
            </a:r>
            <a:r>
              <a:rPr lang="en-US" sz="2000" b="1" dirty="0" smtClean="0">
                <a:latin typeface="Courier New" pitchFamily="49" charset="0"/>
                <a:cs typeface="Courier New" pitchFamily="49" charset="0"/>
              </a:rPr>
              <a:t> abs(x):</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else</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err="1" smtClean="0">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3"/>
          <p:cNvSpPr>
            <a:spLocks noGrp="1"/>
          </p:cNvSpPr>
          <p:nvPr>
            <p:ph sz="half" idx="2"/>
            <p:custDataLst>
              <p:tags r:id="rId2"/>
            </p:custDataLst>
          </p:nvPr>
        </p:nvSpPr>
        <p:spPr/>
        <p:txBody>
          <a:bodyPr>
            <a:norm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abs(x):</a:t>
            </a:r>
          </a:p>
          <a:p>
            <a:pPr marL="0" indent="0">
              <a:buNone/>
            </a:pPr>
            <a:r>
              <a:rPr lang="en-US" sz="2000" b="1" dirty="0">
                <a:latin typeface="Courier New" pitchFamily="49" charset="0"/>
                <a:cs typeface="Courier New" pitchFamily="49" charset="0"/>
              </a:rPr>
              <a:t>  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0:</a:t>
            </a:r>
          </a:p>
          <a:p>
            <a:pPr marL="0" indent="0">
              <a:buNone/>
            </a:pPr>
            <a:r>
              <a:rPr lang="en-US" sz="2000" b="1" dirty="0">
                <a:latin typeface="Courier New" pitchFamily="49" charset="0"/>
                <a:cs typeface="Courier New" pitchFamily="49" charset="0"/>
              </a:rPr>
              <a:t>    result =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result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return result</a:t>
            </a:r>
          </a:p>
          <a:p>
            <a:pPr marL="0" indent="0">
              <a:buNone/>
            </a:pPr>
            <a:endParaRPr lang="en-US" sz="2000" dirty="0" smtClean="0"/>
          </a:p>
          <a:p>
            <a:pPr marL="0" indent="0">
              <a:buNone/>
            </a:pPr>
            <a:endParaRPr lang="en-US" sz="2000" dirty="0"/>
          </a:p>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abs(x):</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err="1" smtClean="0">
                <a:latin typeface="Courier New" pitchFamily="49" charset="0"/>
                <a:cs typeface="Courier New" pitchFamily="49" charset="0"/>
              </a:rPr>
              <a:t>math.sqrt</a:t>
            </a:r>
            <a:r>
              <a:rPr lang="en-US" sz="2000" b="1" dirty="0" smtClean="0">
                <a:latin typeface="Courier New" pitchFamily="49" charset="0"/>
                <a:cs typeface="Courier New" pitchFamily="49" charset="0"/>
              </a:rPr>
              <a:t>(x*x)</a:t>
            </a:r>
            <a:endParaRPr lang="en-US" sz="2000" dirty="0"/>
          </a:p>
        </p:txBody>
      </p:sp>
      <p:sp>
        <p:nvSpPr>
          <p:cNvPr id="5" name="Slide Number Placeholder 4"/>
          <p:cNvSpPr>
            <a:spLocks noGrp="1"/>
          </p:cNvSpPr>
          <p:nvPr>
            <p:ph type="sldNum" sz="quarter" idx="12"/>
            <p:custDataLst>
              <p:tags r:id="rId3"/>
            </p:custDataLst>
          </p:nvPr>
        </p:nvSpPr>
        <p:spPr/>
        <p:txBody>
          <a:bodyPr/>
          <a:lstStyle/>
          <a:p>
            <a:fld id="{788CE558-C476-4373-B415-9E6F3874DDF1}" type="slidenum">
              <a:rPr lang="en-US" smtClean="0"/>
              <a:t>115</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5454373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p:txBody>
          <a:bodyPr>
            <a:normAutofit/>
          </a:bodyPr>
          <a:lstStyle/>
          <a:p>
            <a:pPr marL="0" indent="0">
              <a:buNone/>
            </a:pPr>
            <a:r>
              <a:rPr lang="en-US" sz="2000" b="1" dirty="0" err="1">
                <a:latin typeface="Courier New" pitchFamily="49" charset="0"/>
                <a:cs typeface="Courier New" pitchFamily="49" charset="0"/>
              </a:rPr>
              <a:t>def</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round(x</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err="1" smtClean="0">
                <a:latin typeface="Courier New" pitchFamily="49" charset="0"/>
                <a:cs typeface="Courier New" pitchFamily="49" charset="0"/>
              </a:rPr>
              <a:t>int</a:t>
            </a:r>
            <a:r>
              <a:rPr lang="en-US" sz="2000" b="1" dirty="0" smtClean="0">
                <a:latin typeface="Courier New" pitchFamily="49" charset="0"/>
                <a:cs typeface="Courier New" pitchFamily="49" charset="0"/>
              </a:rPr>
              <a:t>(x+0.5)</a:t>
            </a:r>
          </a:p>
          <a:p>
            <a:pPr marL="0" indent="0">
              <a:buNone/>
            </a:pPr>
            <a:endParaRPr lang="en-US" sz="2000" b="1" dirty="0" smtClean="0">
              <a:latin typeface="Courier New" pitchFamily="49" charset="0"/>
              <a:cs typeface="Courier New" pitchFamily="49" charset="0"/>
            </a:endParaRPr>
          </a:p>
          <a:p>
            <a:pPr marL="0" indent="0">
              <a:buNone/>
            </a:pPr>
            <a:endParaRPr lang="en-US" sz="2000" b="1" dirty="0" smtClean="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def</a:t>
            </a:r>
            <a:r>
              <a:rPr lang="en-US" sz="2000" b="1" dirty="0" smtClean="0">
                <a:latin typeface="Courier New" pitchFamily="49" charset="0"/>
                <a:cs typeface="Courier New" pitchFamily="49" charset="0"/>
              </a:rPr>
              <a:t> round(x):</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fraction = x - </a:t>
            </a:r>
            <a:r>
              <a:rPr lang="en-US" sz="2000" b="1" dirty="0" err="1" smtClean="0">
                <a:latin typeface="Courier New" pitchFamily="49" charset="0"/>
                <a:cs typeface="Courier New" pitchFamily="49" charset="0"/>
              </a:rPr>
              <a:t>int</a:t>
            </a:r>
            <a:r>
              <a:rPr lang="en-US" sz="2000" b="1" dirty="0" smtClean="0">
                <a:latin typeface="Courier New" pitchFamily="49" charset="0"/>
                <a:cs typeface="Courier New" pitchFamily="49" charset="0"/>
              </a:rPr>
              <a:t>(x)</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fraction &gt;= .5:</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err="1" smtClean="0">
                <a:latin typeface="Courier New" pitchFamily="49" charset="0"/>
                <a:cs typeface="Courier New" pitchFamily="49" charset="0"/>
              </a:rPr>
              <a:t>int</a:t>
            </a:r>
            <a:r>
              <a:rPr lang="en-US" sz="2000" b="1" dirty="0" smtClean="0">
                <a:latin typeface="Courier New" pitchFamily="49" charset="0"/>
                <a:cs typeface="Courier New" pitchFamily="49" charset="0"/>
              </a:rPr>
              <a:t>(x) + 1</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else</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return </a:t>
            </a:r>
            <a:r>
              <a:rPr lang="en-US" sz="2000" b="1" dirty="0" err="1" smtClean="0">
                <a:latin typeface="Courier New" pitchFamily="49" charset="0"/>
                <a:cs typeface="Courier New" pitchFamily="49" charset="0"/>
              </a:rPr>
              <a:t>int</a:t>
            </a:r>
            <a:r>
              <a:rPr lang="en-US" sz="2000" b="1" dirty="0" smtClean="0">
                <a:latin typeface="Courier New" pitchFamily="49" charset="0"/>
                <a:cs typeface="Courier New" pitchFamily="49" charset="0"/>
              </a:rPr>
              <a:t>(x)</a:t>
            </a:r>
            <a:endParaRPr lang="en-US" sz="2000" b="1" dirty="0">
              <a:latin typeface="Courier New" pitchFamily="49" charset="0"/>
              <a:cs typeface="Courier New" pitchFamily="49" charset="0"/>
            </a:endParaRPr>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3"/>
          <p:cNvSpPr>
            <a:spLocks noGrp="1"/>
          </p:cNvSpPr>
          <p:nvPr>
            <p:ph sz="half" idx="2"/>
            <p:custDataLst>
              <p:tags r:id="rId2"/>
            </p:custDataLst>
          </p:nvPr>
        </p:nvSpPr>
        <p:spPr/>
        <p:txBody>
          <a:bodyPr>
            <a:normAutofit/>
          </a:bodyPr>
          <a:lstStyle/>
          <a:p>
            <a:pPr marL="0" indent="0">
              <a:buNone/>
            </a:pPr>
            <a:endParaRPr lang="en-US" sz="2000" dirty="0"/>
          </a:p>
        </p:txBody>
      </p:sp>
      <p:sp>
        <p:nvSpPr>
          <p:cNvPr id="5" name="Slide Number Placeholder 4"/>
          <p:cNvSpPr>
            <a:spLocks noGrp="1"/>
          </p:cNvSpPr>
          <p:nvPr>
            <p:ph type="sldNum" sz="quarter" idx="12"/>
            <p:custDataLst>
              <p:tags r:id="rId3"/>
            </p:custDataLst>
          </p:nvPr>
        </p:nvSpPr>
        <p:spPr/>
        <p:txBody>
          <a:bodyPr/>
          <a:lstStyle/>
          <a:p>
            <a:fld id="{788CE558-C476-4373-B415-9E6F3874DDF1}" type="slidenum">
              <a:rPr lang="en-US" smtClean="0"/>
              <a:t>116</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5432598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ular Callout 7"/>
          <p:cNvSpPr/>
          <p:nvPr>
            <p:custDataLst>
              <p:tags r:id="rId1"/>
            </p:custDataLst>
          </p:nvPr>
        </p:nvSpPr>
        <p:spPr>
          <a:xfrm>
            <a:off x="3581400" y="4572000"/>
            <a:ext cx="2133600" cy="573024"/>
          </a:xfrm>
          <a:prstGeom prst="wedgeRectCallout">
            <a:avLst>
              <a:gd name="adj1" fmla="val -124268"/>
              <a:gd name="adj2" fmla="val 14456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 </a:t>
            </a:r>
            <a:r>
              <a:rPr lang="en-US" dirty="0" smtClean="0">
                <a:solidFill>
                  <a:srgbClr val="FF0000"/>
                </a:solidFill>
              </a:rPr>
              <a:t>programmers</a:t>
            </a:r>
            <a:r>
              <a:rPr lang="en-US" dirty="0" smtClean="0">
                <a:solidFill>
                  <a:schemeClr val="tx1"/>
                </a:solidFill>
              </a:rPr>
              <a:t>:  arbitrary text after </a:t>
            </a:r>
            <a:r>
              <a:rPr lang="en-US" b="1" dirty="0" smtClean="0">
                <a:solidFill>
                  <a:schemeClr val="tx1"/>
                </a:solidFill>
                <a:latin typeface="Courier New" pitchFamily="49" charset="0"/>
                <a:cs typeface="Courier New" pitchFamily="49" charset="0"/>
              </a:rPr>
              <a:t>#</a:t>
            </a:r>
            <a:endParaRPr lang="en-US" b="1" dirty="0">
              <a:solidFill>
                <a:schemeClr val="tx1"/>
              </a:solidFill>
              <a:latin typeface="Courier New" pitchFamily="49" charset="0"/>
              <a:cs typeface="Courier New" pitchFamily="49" charset="0"/>
            </a:endParaRPr>
          </a:p>
        </p:txBody>
      </p:sp>
      <p:sp>
        <p:nvSpPr>
          <p:cNvPr id="7" name="Rectangular Callout 6"/>
          <p:cNvSpPr/>
          <p:nvPr>
            <p:custDataLst>
              <p:tags r:id="rId2"/>
            </p:custDataLst>
          </p:nvPr>
        </p:nvSpPr>
        <p:spPr>
          <a:xfrm>
            <a:off x="152400" y="4343400"/>
            <a:ext cx="3048000" cy="536448"/>
          </a:xfrm>
          <a:prstGeom prst="wedgeRectCallout">
            <a:avLst>
              <a:gd name="adj1" fmla="val 7145"/>
              <a:gd name="adj2" fmla="val 14788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 </a:t>
            </a:r>
            <a:r>
              <a:rPr lang="en-US" dirty="0" smtClean="0">
                <a:solidFill>
                  <a:srgbClr val="FF0000"/>
                </a:solidFill>
              </a:rPr>
              <a:t>users</a:t>
            </a:r>
            <a:r>
              <a:rPr lang="en-US" dirty="0" smtClean="0">
                <a:solidFill>
                  <a:schemeClr val="tx1"/>
                </a:solidFill>
              </a:rPr>
              <a:t>:  a string as the first element of the function body</a:t>
            </a:r>
            <a:endParaRPr lang="en-US" dirty="0">
              <a:solidFill>
                <a:schemeClr val="tx1"/>
              </a:solidFill>
            </a:endParaRPr>
          </a:p>
        </p:txBody>
      </p:sp>
      <p:sp>
        <p:nvSpPr>
          <p:cNvPr id="6" name="Content Placeholder 5"/>
          <p:cNvSpPr>
            <a:spLocks noGrp="1"/>
          </p:cNvSpPr>
          <p:nvPr>
            <p:ph idx="1"/>
            <p:custDataLst>
              <p:tags r:id="rId3"/>
            </p:custDataLst>
          </p:nvPr>
        </p:nvSpPr>
        <p:spPr>
          <a:xfrm>
            <a:off x="457200" y="1600200"/>
            <a:ext cx="8458200" cy="4876800"/>
          </a:xfrm>
        </p:spPr>
        <p:txBody>
          <a:bodyPr>
            <a:normAutofit fontScale="70000" lnSpcReduction="20000"/>
          </a:bodyPr>
          <a:lstStyle/>
          <a:p>
            <a:pPr marL="514350" indent="-514350">
              <a:buFont typeface="+mj-lt"/>
              <a:buAutoNum type="arabicPeriod"/>
            </a:pPr>
            <a:r>
              <a:rPr lang="en-US" dirty="0" smtClean="0"/>
              <a:t>Documentation for </a:t>
            </a:r>
            <a:r>
              <a:rPr lang="en-US" dirty="0" smtClean="0">
                <a:solidFill>
                  <a:srgbClr val="FF0000"/>
                </a:solidFill>
              </a:rPr>
              <a:t>users/clients/callers</a:t>
            </a:r>
          </a:p>
          <a:p>
            <a:pPr lvl="1"/>
            <a:r>
              <a:rPr lang="en-US" dirty="0" smtClean="0"/>
              <a:t>Document the </a:t>
            </a:r>
            <a:r>
              <a:rPr lang="en-US" i="1" dirty="0" smtClean="0"/>
              <a:t>purpose</a:t>
            </a:r>
            <a:r>
              <a:rPr lang="en-US" dirty="0" smtClean="0"/>
              <a:t> or </a:t>
            </a:r>
            <a:r>
              <a:rPr lang="en-US" i="1" dirty="0" smtClean="0"/>
              <a:t>meaning</a:t>
            </a:r>
            <a:r>
              <a:rPr lang="en-US" dirty="0" smtClean="0"/>
              <a:t> or </a:t>
            </a:r>
            <a:r>
              <a:rPr lang="en-US" i="1" dirty="0" smtClean="0"/>
              <a:t>abstraction</a:t>
            </a:r>
            <a:r>
              <a:rPr lang="en-US" dirty="0" smtClean="0"/>
              <a:t> that the function represents</a:t>
            </a:r>
          </a:p>
          <a:p>
            <a:pPr lvl="1"/>
            <a:r>
              <a:rPr lang="en-US" dirty="0" smtClean="0"/>
              <a:t>Tells </a:t>
            </a:r>
            <a:r>
              <a:rPr lang="en-US" dirty="0" smtClean="0">
                <a:solidFill>
                  <a:srgbClr val="FF0000"/>
                </a:solidFill>
              </a:rPr>
              <a:t>what</a:t>
            </a:r>
            <a:r>
              <a:rPr lang="en-US" dirty="0" smtClean="0"/>
              <a:t> the function does</a:t>
            </a:r>
          </a:p>
          <a:p>
            <a:pPr lvl="1"/>
            <a:r>
              <a:rPr lang="en-US" dirty="0" smtClean="0"/>
              <a:t>Should be written for </a:t>
            </a:r>
            <a:r>
              <a:rPr lang="en-US" i="1" dirty="0" smtClean="0"/>
              <a:t>every</a:t>
            </a:r>
            <a:r>
              <a:rPr lang="en-US" dirty="0" smtClean="0"/>
              <a:t> function</a:t>
            </a:r>
          </a:p>
          <a:p>
            <a:pPr marL="514350" indent="-514350">
              <a:buFont typeface="+mj-lt"/>
              <a:buAutoNum type="arabicPeriod"/>
            </a:pPr>
            <a:r>
              <a:rPr lang="en-US" dirty="0" smtClean="0"/>
              <a:t>Documentation for </a:t>
            </a:r>
            <a:r>
              <a:rPr lang="en-US" dirty="0" smtClean="0">
                <a:solidFill>
                  <a:srgbClr val="FF0000"/>
                </a:solidFill>
              </a:rPr>
              <a:t>programmers</a:t>
            </a:r>
            <a:r>
              <a:rPr lang="en-US" dirty="0" smtClean="0"/>
              <a:t> who are reading the code</a:t>
            </a:r>
          </a:p>
          <a:p>
            <a:pPr lvl="1"/>
            <a:r>
              <a:rPr lang="en-US" dirty="0" smtClean="0"/>
              <a:t>Document the </a:t>
            </a:r>
            <a:r>
              <a:rPr lang="en-US" i="1" dirty="0" smtClean="0"/>
              <a:t>implementation</a:t>
            </a:r>
            <a:r>
              <a:rPr lang="en-US" dirty="0" smtClean="0"/>
              <a:t> – specific code choices</a:t>
            </a:r>
          </a:p>
          <a:p>
            <a:pPr lvl="1"/>
            <a:r>
              <a:rPr lang="en-US" dirty="0" smtClean="0"/>
              <a:t>Tells </a:t>
            </a:r>
            <a:r>
              <a:rPr lang="en-US" dirty="0" smtClean="0">
                <a:solidFill>
                  <a:srgbClr val="FF0000"/>
                </a:solidFill>
              </a:rPr>
              <a:t>how</a:t>
            </a:r>
            <a:r>
              <a:rPr lang="en-US" dirty="0" smtClean="0"/>
              <a:t> the function does it</a:t>
            </a:r>
          </a:p>
          <a:p>
            <a:pPr lvl="1"/>
            <a:r>
              <a:rPr lang="en-US" dirty="0" smtClean="0"/>
              <a:t>Only necessary for tricky or interesting bits of the code</a:t>
            </a:r>
          </a:p>
          <a:p>
            <a:endParaRPr lang="en-US" dirty="0" smtClean="0"/>
          </a:p>
          <a:p>
            <a:endParaRPr lang="en-US" dirty="0" smtClean="0"/>
          </a:p>
          <a:p>
            <a:pPr marL="0"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def</a:t>
            </a:r>
            <a:r>
              <a:rPr lang="en-US" b="1" dirty="0" smtClean="0">
                <a:latin typeface="Courier New" pitchFamily="49" charset="0"/>
                <a:cs typeface="Courier New" pitchFamily="49" charset="0"/>
              </a:rPr>
              <a:t> square(x):</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smtClean="0">
                <a:latin typeface="Courier New"/>
                <a:cs typeface="Courier New"/>
              </a:rPr>
              <a:t>"""</a:t>
            </a:r>
            <a:r>
              <a:rPr lang="en-US" b="1" dirty="0" smtClean="0">
                <a:latin typeface="Courier New" pitchFamily="49" charset="0"/>
                <a:cs typeface="Courier New" pitchFamily="49" charset="0"/>
              </a:rPr>
              <a:t>Returns the square of its argument.</a:t>
            </a:r>
            <a:r>
              <a:rPr lang="en-US" b="1" dirty="0" smtClean="0">
                <a:latin typeface="Courier New"/>
                <a:cs typeface="Courier New"/>
              </a:rPr>
              <a:t>"""</a:t>
            </a:r>
            <a:endParaRPr lang="en-US" b="1" dirty="0" smtClean="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Uses "x*x</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instead of </a:t>
            </a:r>
            <a:r>
              <a:rPr lang="en-US" b="1" dirty="0">
                <a:latin typeface="Courier New" pitchFamily="49" charset="0"/>
                <a:cs typeface="Courier New" pitchFamily="49" charset="0"/>
              </a:rPr>
              <a:t>"x**</a:t>
            </a:r>
            <a:r>
              <a:rPr lang="en-US" b="1" dirty="0" smtClean="0">
                <a:latin typeface="Courier New" pitchFamily="49" charset="0"/>
                <a:cs typeface="Courier New" pitchFamily="49" charset="0"/>
              </a:rPr>
              <a:t>2"</a:t>
            </a:r>
          </a:p>
          <a:p>
            <a:pPr marL="0" indent="0">
              <a:buNone/>
            </a:pPr>
            <a:r>
              <a:rPr lang="en-US" b="1" dirty="0" smtClean="0">
                <a:latin typeface="Courier New" pitchFamily="49" charset="0"/>
                <a:cs typeface="Courier New" pitchFamily="49" charset="0"/>
              </a:rPr>
              <a:t>        return x*x</a:t>
            </a:r>
          </a:p>
          <a:p>
            <a:pPr marL="0" indent="0">
              <a:buNone/>
            </a:pPr>
            <a:endParaRPr lang="en-US" b="1" dirty="0">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p:txBody>
      </p:sp>
      <p:sp>
        <p:nvSpPr>
          <p:cNvPr id="2" name="Slide Number Placeholder 1"/>
          <p:cNvSpPr>
            <a:spLocks noGrp="1"/>
          </p:cNvSpPr>
          <p:nvPr>
            <p:ph type="sldNum" sz="quarter" idx="12"/>
            <p:custDataLst>
              <p:tags r:id="rId4"/>
            </p:custDataLst>
          </p:nvPr>
        </p:nvSpPr>
        <p:spPr/>
        <p:txBody>
          <a:bodyPr/>
          <a:lstStyle/>
          <a:p>
            <a:fld id="{788CE558-C476-4373-B415-9E6F3874DDF1}" type="slidenum">
              <a:rPr lang="en-US" smtClean="0"/>
              <a:t>117</a:t>
            </a:fld>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1551129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92884"/>
            <a:ext cx="8229600" cy="707315"/>
          </a:xfrm>
        </p:spPr>
        <p:txBody>
          <a:bodyPr>
            <a:normAutofit fontScale="90000"/>
          </a:bodyPr>
          <a:lstStyle/>
          <a:p>
            <a:r>
              <a:rPr lang="en-US" dirty="0" smtClean="0"/>
              <a:t>Multi-line strings</a:t>
            </a:r>
            <a:endParaRPr lang="en-US" dirty="0"/>
          </a:p>
        </p:txBody>
      </p:sp>
      <p:sp>
        <p:nvSpPr>
          <p:cNvPr id="3" name="Content Placeholder 2"/>
          <p:cNvSpPr>
            <a:spLocks noGrp="1"/>
          </p:cNvSpPr>
          <p:nvPr>
            <p:ph idx="1"/>
            <p:custDataLst>
              <p:tags r:id="rId2"/>
            </p:custDataLst>
          </p:nvPr>
        </p:nvSpPr>
        <p:spPr/>
        <p:txBody>
          <a:bodyPr>
            <a:normAutofit fontScale="92500" lnSpcReduction="20000"/>
          </a:bodyPr>
          <a:lstStyle/>
          <a:p>
            <a:r>
              <a:rPr lang="en-US" dirty="0" smtClean="0"/>
              <a:t>New way to write a string – surrounded by three quotes instead of just one</a:t>
            </a:r>
          </a:p>
          <a:p>
            <a:pPr lvl="1"/>
            <a:r>
              <a:rPr lang="en-US" b="1" dirty="0" smtClean="0">
                <a:latin typeface="Courier New" pitchFamily="49" charset="0"/>
                <a:cs typeface="Courier New" pitchFamily="49" charset="0"/>
              </a:rPr>
              <a:t>"hello"</a:t>
            </a:r>
          </a:p>
          <a:p>
            <a:pPr lvl="1"/>
            <a:r>
              <a:rPr lang="en-US" b="1" dirty="0">
                <a:latin typeface="Courier New" pitchFamily="49" charset="0"/>
                <a:cs typeface="Courier New" pitchFamily="49" charset="0"/>
              </a:rPr>
              <a:t>'hello'</a:t>
            </a:r>
          </a:p>
          <a:p>
            <a:pPr lvl="1"/>
            <a:r>
              <a:rPr lang="en-US" b="1" dirty="0" smtClean="0">
                <a:latin typeface="Courier New" pitchFamily="49" charset="0"/>
                <a:cs typeface="Courier New" pitchFamily="49" charset="0"/>
              </a:rPr>
              <a:t>"""hello"""</a:t>
            </a:r>
          </a:p>
          <a:p>
            <a:pPr lvl="1"/>
            <a:r>
              <a:rPr lang="en-US" b="1" dirty="0" smtClean="0">
                <a:latin typeface="Courier New" pitchFamily="49" charset="0"/>
                <a:cs typeface="Courier New" pitchFamily="49" charset="0"/>
              </a:rPr>
              <a:t>'''hello'''</a:t>
            </a:r>
            <a:endParaRPr lang="en-US" b="1" dirty="0">
              <a:latin typeface="Courier New" pitchFamily="49" charset="0"/>
              <a:cs typeface="Courier New" pitchFamily="49" charset="0"/>
            </a:endParaRPr>
          </a:p>
          <a:p>
            <a:r>
              <a:rPr lang="en-US" dirty="0" smtClean="0"/>
              <a:t>Any of these works for a documentation string</a:t>
            </a:r>
          </a:p>
          <a:p>
            <a:r>
              <a:rPr lang="en-US" dirty="0" smtClean="0"/>
              <a:t>Triple-quote version:</a:t>
            </a:r>
          </a:p>
          <a:p>
            <a:pPr lvl="1"/>
            <a:r>
              <a:rPr lang="en-US" dirty="0" smtClean="0"/>
              <a:t>can include newlines (carriage returns),</a:t>
            </a:r>
            <a:br>
              <a:rPr lang="en-US" dirty="0" smtClean="0"/>
            </a:br>
            <a:r>
              <a:rPr lang="en-US" dirty="0" smtClean="0"/>
              <a:t>so the string can span multiple lines</a:t>
            </a:r>
          </a:p>
          <a:p>
            <a:pPr lvl="1"/>
            <a:r>
              <a:rPr lang="en-US" dirty="0"/>
              <a:t>c</a:t>
            </a:r>
            <a:r>
              <a:rPr lang="en-US" dirty="0" smtClean="0"/>
              <a:t>an include quotation marks</a:t>
            </a:r>
          </a:p>
          <a:p>
            <a:pPr lvl="1"/>
            <a:endParaRPr lang="en-US" dirty="0" smtClean="0"/>
          </a:p>
          <a:p>
            <a:endParaRPr lang="en-US" dirty="0"/>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118</a:t>
            </a:fld>
            <a:endParaRPr lang="en-US"/>
          </a:p>
        </p:txBody>
      </p:sp>
    </p:spTree>
    <p:extLst>
      <p:ext uri="{BB962C8B-B14F-4D97-AF65-F5344CB8AC3E}">
        <p14:creationId xmlns:p14="http://schemas.microsoft.com/office/powerpoint/2010/main" val="5737935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60612"/>
            <a:ext cx="8229600" cy="739588"/>
          </a:xfrm>
        </p:spPr>
        <p:txBody>
          <a:bodyPr>
            <a:normAutofit fontScale="90000"/>
          </a:bodyPr>
          <a:lstStyle/>
          <a:p>
            <a:r>
              <a:rPr lang="en-US" dirty="0" smtClean="0"/>
              <a:t>Don’t write useless comments</a:t>
            </a:r>
            <a:endParaRPr lang="en-US" dirty="0"/>
          </a:p>
        </p:txBody>
      </p:sp>
      <p:sp>
        <p:nvSpPr>
          <p:cNvPr id="3" name="Content Placeholder 2"/>
          <p:cNvSpPr>
            <a:spLocks noGrp="1"/>
          </p:cNvSpPr>
          <p:nvPr>
            <p:ph idx="1"/>
            <p:custDataLst>
              <p:tags r:id="rId2"/>
            </p:custDataLst>
          </p:nvPr>
        </p:nvSpPr>
        <p:spPr/>
        <p:txBody>
          <a:bodyPr/>
          <a:lstStyle/>
          <a:p>
            <a:r>
              <a:rPr lang="en-US" dirty="0" smtClean="0"/>
              <a:t>Comments should give information that is not apparent from the code</a:t>
            </a:r>
          </a:p>
          <a:p>
            <a:r>
              <a:rPr lang="en-US" dirty="0" smtClean="0"/>
              <a:t>Here is a counter-productive comment that merely clutters the code, which makes the code </a:t>
            </a:r>
            <a:r>
              <a:rPr lang="en-US" i="1" dirty="0" smtClean="0"/>
              <a:t>harder</a:t>
            </a:r>
            <a:r>
              <a:rPr lang="en-US" dirty="0" smtClean="0"/>
              <a:t> to read:</a:t>
            </a:r>
          </a:p>
          <a:p>
            <a:pPr marL="457200" lvl="1" indent="0">
              <a:buNone/>
            </a:pPr>
            <a:r>
              <a:rPr lang="en-US" b="1" dirty="0">
                <a:latin typeface="Courier New" pitchFamily="49" charset="0"/>
                <a:cs typeface="Courier New" pitchFamily="49" charset="0"/>
              </a:rPr>
              <a:t># increment the value of </a:t>
            </a:r>
            <a:r>
              <a:rPr lang="en-US" b="1" dirty="0" smtClean="0">
                <a:latin typeface="Courier New" pitchFamily="49" charset="0"/>
                <a:cs typeface="Courier New" pitchFamily="49" charset="0"/>
              </a:rPr>
              <a:t>x</a:t>
            </a:r>
          </a:p>
          <a:p>
            <a:pPr marL="457200" lvl="1" indent="0">
              <a:buNone/>
            </a:pPr>
            <a:r>
              <a:rPr lang="en-US" b="1" dirty="0" smtClean="0">
                <a:latin typeface="Courier New" pitchFamily="49" charset="0"/>
                <a:cs typeface="Courier New" pitchFamily="49" charset="0"/>
              </a:rPr>
              <a:t>x = x + 1</a:t>
            </a:r>
            <a:endParaRPr lang="en-US" b="1" dirty="0">
              <a:latin typeface="Courier New" pitchFamily="49" charset="0"/>
              <a:cs typeface="Courier New" pitchFamily="49" charset="0"/>
            </a:endParaRP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119</a:t>
            </a:fld>
            <a:endParaRPr lang="en-US"/>
          </a:p>
        </p:txBody>
      </p:sp>
      <p:sp>
        <p:nvSpPr>
          <p:cNvPr id="5" name="Rectangular Callout 4"/>
          <p:cNvSpPr/>
          <p:nvPr>
            <p:custDataLst>
              <p:tags r:id="rId4"/>
            </p:custDataLst>
          </p:nvPr>
        </p:nvSpPr>
        <p:spPr>
          <a:xfrm>
            <a:off x="5257800" y="5029200"/>
            <a:ext cx="3505200" cy="536448"/>
          </a:xfrm>
          <a:prstGeom prst="wedgeRectCallout">
            <a:avLst>
              <a:gd name="adj1" fmla="val -42487"/>
              <a:gd name="adj2" fmla="val -13411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 NOT write comments like this.</a:t>
            </a:r>
            <a:endParaRPr lang="en-US" dirty="0">
              <a:solidFill>
                <a:schemeClr val="tx1"/>
              </a:solidFill>
            </a:endParaRPr>
          </a:p>
        </p:txBody>
      </p:sp>
    </p:spTree>
    <p:extLst>
      <p:ext uri="{BB962C8B-B14F-4D97-AF65-F5344CB8AC3E}">
        <p14:creationId xmlns:p14="http://schemas.microsoft.com/office/powerpoint/2010/main" val="3189074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Applications: Science And Numeric Computing</a:t>
            </a:r>
            <a:r>
              <a:rPr lang="en-US" sz="3000" dirty="0"/>
              <a:t/>
            </a:r>
            <a:br>
              <a:rPr lang="en-US" sz="3000" dirty="0"/>
            </a:br>
            <a:endParaRPr lang="en-US" sz="3000" dirty="0" smtClean="0"/>
          </a:p>
          <a:p>
            <a:r>
              <a:rPr lang="en-US" sz="3000" dirty="0" err="1" smtClean="0"/>
              <a:t>Scikit</a:t>
            </a:r>
            <a:r>
              <a:rPr lang="en-US" sz="3000" dirty="0" smtClean="0"/>
              <a:t>-learn: machine learning</a:t>
            </a:r>
          </a:p>
          <a:p>
            <a:r>
              <a:rPr lang="en-US" sz="3000" dirty="0" err="1" smtClean="0"/>
              <a:t>PyDoop</a:t>
            </a:r>
            <a:r>
              <a:rPr lang="en-US" sz="3000" dirty="0" smtClean="0"/>
              <a:t>: python interface to Hadoop</a:t>
            </a:r>
          </a:p>
        </p:txBody>
      </p:sp>
    </p:spTree>
    <p:extLst>
      <p:ext uri="{BB962C8B-B14F-4D97-AF65-F5344CB8AC3E}">
        <p14:creationId xmlns:p14="http://schemas.microsoft.com/office/powerpoint/2010/main" val="12544211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fontScale="70000" lnSpcReduction="20000"/>
          </a:bodyPr>
          <a:lstStyle/>
          <a:p>
            <a:r>
              <a:rPr lang="en-US" dirty="0" smtClean="0"/>
              <a:t>By convention, write a comment </a:t>
            </a:r>
            <a:r>
              <a:rPr lang="en-US" i="1" dirty="0" smtClean="0"/>
              <a:t>above</a:t>
            </a:r>
            <a:r>
              <a:rPr lang="en-US" dirty="0" smtClean="0"/>
              <a:t> the code that it describes (or, more rarely, on the same line)</a:t>
            </a:r>
          </a:p>
          <a:p>
            <a:pPr lvl="1"/>
            <a:r>
              <a:rPr lang="en-US" dirty="0" smtClean="0"/>
              <a:t>First, a reader sees the English intuition or explanation, then the possibly-confusing code</a:t>
            </a:r>
          </a:p>
          <a:p>
            <a:pPr marL="457200" lvl="1" indent="0">
              <a:buNone/>
            </a:pPr>
            <a:r>
              <a:rPr lang="en-US" b="1" dirty="0" smtClean="0">
                <a:latin typeface="Courier New" pitchFamily="49" charset="0"/>
                <a:cs typeface="Courier New" pitchFamily="49" charset="0"/>
              </a:rPr>
              <a:t># The following code is adapted from</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“Introduction to Algorithms”, by </a:t>
            </a:r>
            <a:r>
              <a:rPr lang="en-US" b="1" dirty="0" err="1" smtClean="0">
                <a:latin typeface="Courier New" pitchFamily="49" charset="0"/>
                <a:cs typeface="Courier New" pitchFamily="49" charset="0"/>
              </a:rPr>
              <a:t>Cormen</a:t>
            </a:r>
            <a:r>
              <a:rPr lang="en-US" b="1" dirty="0" smtClean="0">
                <a:latin typeface="Courier New" pitchFamily="49" charset="0"/>
                <a:cs typeface="Courier New" pitchFamily="49" charset="0"/>
              </a:rPr>
              <a:t> et al.,</a:t>
            </a:r>
            <a:br>
              <a:rPr lang="en-US" b="1" dirty="0" smtClean="0">
                <a:latin typeface="Courier New" pitchFamily="49" charset="0"/>
                <a:cs typeface="Courier New" pitchFamily="49" charset="0"/>
              </a:rPr>
            </a:br>
            <a:r>
              <a:rPr lang="en-US" b="1" dirty="0" smtClean="0">
                <a:latin typeface="Courier New" pitchFamily="49" charset="0"/>
                <a:cs typeface="Courier New" pitchFamily="49" charset="0"/>
              </a:rPr>
              <a:t># section 14.22.</a:t>
            </a:r>
          </a:p>
          <a:p>
            <a:pPr marL="457200" lvl="1" indent="0">
              <a:buNone/>
            </a:pPr>
            <a:r>
              <a:rPr lang="en-US" b="1" dirty="0" smtClean="0">
                <a:latin typeface="Courier New" pitchFamily="49" charset="0"/>
                <a:cs typeface="Courier New" pitchFamily="49" charset="0"/>
              </a:rPr>
              <a:t>while (n &gt;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a:t>
            </a:r>
          </a:p>
          <a:p>
            <a:pPr marL="457200" lvl="1"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p>
          <a:p>
            <a:r>
              <a:rPr lang="en-US" dirty="0"/>
              <a:t>A comment may appear anywhere in your program, including at the end of a line:</a:t>
            </a:r>
          </a:p>
          <a:p>
            <a:pPr marL="457200" lvl="1" indent="0">
              <a:buNone/>
            </a:pPr>
            <a:r>
              <a:rPr lang="en-US" b="1" dirty="0">
                <a:latin typeface="Courier New" pitchFamily="49" charset="0"/>
                <a:cs typeface="Courier New" pitchFamily="49" charset="0"/>
              </a:rPr>
              <a:t>x = y + x    # a comment about this line</a:t>
            </a:r>
          </a:p>
          <a:p>
            <a:r>
              <a:rPr lang="en-US" dirty="0" smtClean="0"/>
              <a:t>For a line that starts with </a:t>
            </a:r>
            <a:r>
              <a:rPr lang="en-US" b="1" dirty="0" smtClean="0">
                <a:latin typeface="Courier New" pitchFamily="49" charset="0"/>
                <a:cs typeface="Courier New" pitchFamily="49" charset="0"/>
              </a:rPr>
              <a:t>#</a:t>
            </a:r>
            <a:r>
              <a:rPr lang="en-US" dirty="0" smtClean="0"/>
              <a:t>, indentation should be consistent with surrounding code</a:t>
            </a: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120</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43760100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a:xfrm>
            <a:off x="457200" y="1600200"/>
            <a:ext cx="4038600" cy="5105400"/>
          </a:xfrm>
        </p:spPr>
        <p:txBody>
          <a:bodyPr>
            <a:noAutofit/>
          </a:bodyPr>
          <a:lstStyle/>
          <a:p>
            <a:pPr marL="0" indent="0">
              <a:buNone/>
            </a:pPr>
            <a:r>
              <a:rPr lang="en-US" sz="1400" b="1" dirty="0" err="1">
                <a:solidFill>
                  <a:srgbClr val="859040"/>
                </a:solidFill>
                <a:latin typeface="Courier New" pitchFamily="49" charset="0"/>
                <a:cs typeface="Courier New" pitchFamily="49" charset="0"/>
              </a:rPr>
              <a:t>def</a:t>
            </a:r>
            <a:r>
              <a:rPr lang="en-US" sz="1400" b="1" dirty="0">
                <a:solidFill>
                  <a:srgbClr val="859040"/>
                </a:solidFill>
                <a:latin typeface="Courier New" pitchFamily="49" charset="0"/>
                <a:cs typeface="Courier New" pitchFamily="49" charset="0"/>
              </a:rPr>
              <a:t> </a:t>
            </a:r>
            <a:r>
              <a:rPr lang="en-US" sz="1400" b="1" dirty="0" err="1">
                <a:solidFill>
                  <a:schemeClr val="accent5">
                    <a:lumMod val="75000"/>
                  </a:schemeClr>
                </a:solidFill>
                <a:latin typeface="Courier New" pitchFamily="49" charset="0"/>
                <a:cs typeface="Courier New" pitchFamily="49" charset="0"/>
              </a:rPr>
              <a:t>atm_to_mbar</a:t>
            </a:r>
            <a:r>
              <a:rPr lang="en-US" sz="1400" b="1" dirty="0">
                <a:latin typeface="Courier New" pitchFamily="49" charset="0"/>
                <a:cs typeface="Courier New" pitchFamily="49" charset="0"/>
              </a:rPr>
              <a:t>(pressure):</a:t>
            </a:r>
          </a:p>
          <a:p>
            <a:pPr marL="0" indent="0">
              <a:buNone/>
            </a:pPr>
            <a:r>
              <a:rPr lang="en-US" sz="1400" b="1" dirty="0">
                <a:latin typeface="Courier New" pitchFamily="49" charset="0"/>
                <a:cs typeface="Courier New" pitchFamily="49" charset="0"/>
              </a:rPr>
              <a:t>    </a:t>
            </a:r>
            <a:r>
              <a:rPr lang="en-US" sz="1400" b="1" dirty="0">
                <a:solidFill>
                  <a:srgbClr val="859040"/>
                </a:solidFill>
                <a:latin typeface="Courier New" pitchFamily="49" charset="0"/>
                <a:cs typeface="Courier New" pitchFamily="49" charset="0"/>
              </a:rPr>
              <a:t>return</a:t>
            </a:r>
            <a:r>
              <a:rPr lang="en-US" sz="1400" b="1" dirty="0">
                <a:latin typeface="Courier New" pitchFamily="49" charset="0"/>
                <a:cs typeface="Courier New" pitchFamily="49" charset="0"/>
              </a:rPr>
              <a:t> pressure * 1013.25</a:t>
            </a:r>
          </a:p>
          <a:p>
            <a:pPr marL="0" indent="0">
              <a:buNone/>
            </a:pPr>
            <a:endParaRPr lang="en-US" sz="1400" b="1" dirty="0">
              <a:solidFill>
                <a:srgbClr val="859040"/>
              </a:solidFill>
              <a:latin typeface="Courier New" pitchFamily="49" charset="0"/>
              <a:cs typeface="Courier New" pitchFamily="49" charset="0"/>
            </a:endParaRPr>
          </a:p>
          <a:p>
            <a:pPr marL="0" indent="0">
              <a:buNone/>
            </a:pPr>
            <a:r>
              <a:rPr lang="en-US" sz="1400" b="1" dirty="0" err="1">
                <a:solidFill>
                  <a:srgbClr val="859040"/>
                </a:solidFill>
                <a:latin typeface="Courier New" pitchFamily="49" charset="0"/>
                <a:cs typeface="Courier New" pitchFamily="49" charset="0"/>
              </a:rPr>
              <a:t>def</a:t>
            </a:r>
            <a:r>
              <a:rPr lang="en-US" sz="1400" b="1" dirty="0">
                <a:solidFill>
                  <a:srgbClr val="859040"/>
                </a:solidFill>
                <a:latin typeface="Courier New" pitchFamily="49" charset="0"/>
                <a:cs typeface="Courier New" pitchFamily="49" charset="0"/>
              </a:rPr>
              <a:t> </a:t>
            </a:r>
            <a:r>
              <a:rPr lang="en-US" sz="1400" b="1" dirty="0" err="1">
                <a:solidFill>
                  <a:schemeClr val="accent5">
                    <a:lumMod val="75000"/>
                  </a:schemeClr>
                </a:solidFill>
                <a:latin typeface="Courier New" pitchFamily="49" charset="0"/>
                <a:cs typeface="Courier New" pitchFamily="49" charset="0"/>
              </a:rPr>
              <a:t>mbar_to_mmHg</a:t>
            </a:r>
            <a:r>
              <a:rPr lang="en-US" sz="1400" b="1" dirty="0">
                <a:latin typeface="Courier New" pitchFamily="49" charset="0"/>
                <a:cs typeface="Courier New" pitchFamily="49" charset="0"/>
              </a:rPr>
              <a:t>(pressure):</a:t>
            </a:r>
          </a:p>
          <a:p>
            <a:pPr marL="0" indent="0">
              <a:buNone/>
            </a:pPr>
            <a:r>
              <a:rPr lang="en-US" sz="1400" b="1" dirty="0">
                <a:latin typeface="Courier New" pitchFamily="49" charset="0"/>
                <a:cs typeface="Courier New" pitchFamily="49" charset="0"/>
              </a:rPr>
              <a:t>    </a:t>
            </a:r>
            <a:r>
              <a:rPr lang="en-US" sz="1400" b="1" dirty="0">
                <a:solidFill>
                  <a:srgbClr val="859040"/>
                </a:solidFill>
                <a:latin typeface="Courier New" pitchFamily="49" charset="0"/>
                <a:cs typeface="Courier New" pitchFamily="49" charset="0"/>
              </a:rPr>
              <a:t>return</a:t>
            </a:r>
            <a:r>
              <a:rPr lang="en-US" sz="1400" b="1" dirty="0">
                <a:latin typeface="Courier New" pitchFamily="49" charset="0"/>
                <a:cs typeface="Courier New" pitchFamily="49" charset="0"/>
              </a:rPr>
              <a:t> pressure * 0.75006</a:t>
            </a:r>
          </a:p>
          <a:p>
            <a:pPr marL="0" indent="0">
              <a:buNone/>
            </a:pPr>
            <a:r>
              <a:rPr lang="en-US" sz="1400" b="1" dirty="0">
                <a:latin typeface="Courier New" pitchFamily="49" charset="0"/>
                <a:cs typeface="Courier New" pitchFamily="49" charset="0"/>
              </a:rPr>
              <a:t>    </a:t>
            </a:r>
          </a:p>
          <a:p>
            <a:pPr marL="0" indent="0">
              <a:buNone/>
            </a:pPr>
            <a:r>
              <a:rPr lang="en-US" sz="1400" b="1" dirty="0">
                <a:latin typeface="Courier New" pitchFamily="49" charset="0"/>
                <a:cs typeface="Courier New" pitchFamily="49" charset="0"/>
              </a:rPr>
              <a:t># Confusing</a:t>
            </a:r>
          </a:p>
          <a:p>
            <a:pPr marL="0" indent="0">
              <a:buNone/>
            </a:pPr>
            <a:r>
              <a:rPr lang="en-US" sz="1400" b="1" dirty="0">
                <a:latin typeface="Courier New" pitchFamily="49" charset="0"/>
                <a:cs typeface="Courier New" pitchFamily="49" charset="0"/>
              </a:rPr>
              <a:t>pressure = 1.2 </a:t>
            </a:r>
            <a:r>
              <a:rPr lang="en-US" sz="1400" b="1" dirty="0">
                <a:solidFill>
                  <a:srgbClr val="000090"/>
                </a:solidFill>
                <a:latin typeface="Courier New" pitchFamily="49" charset="0"/>
                <a:cs typeface="Courier New" pitchFamily="49" charset="0"/>
              </a:rPr>
              <a:t># in atmospheres</a:t>
            </a:r>
          </a:p>
          <a:p>
            <a:pPr marL="0" indent="0">
              <a:buNone/>
            </a:pPr>
            <a:r>
              <a:rPr lang="en-US" sz="1400" b="1" dirty="0">
                <a:latin typeface="Courier New" pitchFamily="49" charset="0"/>
                <a:cs typeface="Courier New" pitchFamily="49" charset="0"/>
              </a:rPr>
              <a:t>pressure = </a:t>
            </a:r>
            <a:r>
              <a:rPr lang="en-US" sz="1400" b="1" dirty="0" err="1">
                <a:solidFill>
                  <a:schemeClr val="accent5">
                    <a:lumMod val="75000"/>
                  </a:schemeClr>
                </a:solidFill>
                <a:latin typeface="Courier New" pitchFamily="49" charset="0"/>
                <a:cs typeface="Courier New" pitchFamily="49" charset="0"/>
              </a:rPr>
              <a:t>atm_to_mbar</a:t>
            </a:r>
            <a:r>
              <a:rPr lang="en-US" sz="1400" b="1" dirty="0">
                <a:latin typeface="Courier New" pitchFamily="49" charset="0"/>
                <a:cs typeface="Courier New" pitchFamily="49" charset="0"/>
              </a:rPr>
              <a:t>(pressure)</a:t>
            </a:r>
          </a:p>
          <a:p>
            <a:pPr marL="0" indent="0">
              <a:buNone/>
            </a:pPr>
            <a:r>
              <a:rPr lang="en-US" sz="1400" b="1" dirty="0">
                <a:latin typeface="Courier New" pitchFamily="49" charset="0"/>
                <a:cs typeface="Courier New" pitchFamily="49" charset="0"/>
              </a:rPr>
              <a:t>pressure = </a:t>
            </a:r>
            <a:r>
              <a:rPr lang="en-US" sz="1400" b="1" dirty="0" err="1">
                <a:solidFill>
                  <a:schemeClr val="accent5">
                    <a:lumMod val="75000"/>
                  </a:schemeClr>
                </a:solidFill>
                <a:latin typeface="Courier New" pitchFamily="49" charset="0"/>
                <a:cs typeface="Courier New" pitchFamily="49" charset="0"/>
              </a:rPr>
              <a:t>mbar_to_mmHg</a:t>
            </a:r>
            <a:r>
              <a:rPr lang="en-US" sz="1400" b="1" dirty="0">
                <a:latin typeface="Courier New" pitchFamily="49" charset="0"/>
                <a:cs typeface="Courier New" pitchFamily="49" charset="0"/>
              </a:rPr>
              <a:t>(pressure)</a:t>
            </a:r>
          </a:p>
          <a:p>
            <a:pPr marL="0" indent="0">
              <a:buNone/>
            </a:pPr>
            <a:r>
              <a:rPr lang="en-US" sz="1400" b="1" dirty="0">
                <a:solidFill>
                  <a:srgbClr val="859040"/>
                </a:solidFill>
                <a:latin typeface="Courier New" pitchFamily="49" charset="0"/>
                <a:cs typeface="Courier New" pitchFamily="49" charset="0"/>
              </a:rPr>
              <a:t>print</a:t>
            </a:r>
            <a:r>
              <a:rPr lang="en-US" sz="1400" b="1" dirty="0">
                <a:latin typeface="Courier New" pitchFamily="49" charset="0"/>
                <a:cs typeface="Courier New" pitchFamily="49" charset="0"/>
              </a:rPr>
              <a:t> pressure</a:t>
            </a:r>
          </a:p>
          <a:p>
            <a:pPr marL="0" indent="0">
              <a:buNone/>
            </a:pPr>
            <a:endParaRPr lang="en-US" sz="1400" b="1" dirty="0">
              <a:latin typeface="Courier New" pitchFamily="49" charset="0"/>
              <a:cs typeface="Courier New" pitchFamily="49" charset="0"/>
            </a:endParaRPr>
          </a:p>
          <a:p>
            <a:pPr marL="0" indent="0">
              <a:buNone/>
            </a:pPr>
            <a:r>
              <a:rPr lang="en-US" sz="1400" b="1" dirty="0">
                <a:latin typeface="Courier New" pitchFamily="49" charset="0"/>
                <a:cs typeface="Courier New" pitchFamily="49" charset="0"/>
              </a:rPr>
              <a:t># Better</a:t>
            </a:r>
          </a:p>
          <a:p>
            <a:pPr marL="0" indent="0">
              <a:buNone/>
            </a:pPr>
            <a:r>
              <a:rPr lang="en-US" sz="1400" b="1" dirty="0" err="1">
                <a:latin typeface="Courier New" pitchFamily="49" charset="0"/>
                <a:cs typeface="Courier New" pitchFamily="49" charset="0"/>
              </a:rPr>
              <a:t>in_atm</a:t>
            </a:r>
            <a:r>
              <a:rPr lang="en-US" sz="1400" b="1" dirty="0">
                <a:latin typeface="Courier New" pitchFamily="49" charset="0"/>
                <a:cs typeface="Courier New" pitchFamily="49" charset="0"/>
              </a:rPr>
              <a:t> = 1.2</a:t>
            </a:r>
          </a:p>
          <a:p>
            <a:pPr marL="0" indent="0">
              <a:buNone/>
            </a:pPr>
            <a:r>
              <a:rPr lang="en-US" sz="1400" b="1" dirty="0" err="1">
                <a:latin typeface="Courier New" pitchFamily="49" charset="0"/>
                <a:cs typeface="Courier New" pitchFamily="49" charset="0"/>
              </a:rPr>
              <a:t>in_mbar</a:t>
            </a:r>
            <a:r>
              <a:rPr lang="en-US" sz="1400" b="1" dirty="0">
                <a:latin typeface="Courier New" pitchFamily="49" charset="0"/>
                <a:cs typeface="Courier New" pitchFamily="49" charset="0"/>
              </a:rPr>
              <a:t> = </a:t>
            </a:r>
            <a:r>
              <a:rPr lang="en-US" sz="1400" b="1" dirty="0" err="1">
                <a:solidFill>
                  <a:schemeClr val="accent5">
                    <a:lumMod val="75000"/>
                  </a:schemeClr>
                </a:solidFill>
                <a:latin typeface="Courier New" pitchFamily="49" charset="0"/>
                <a:cs typeface="Courier New" pitchFamily="49" charset="0"/>
              </a:rPr>
              <a:t>atm_to_mbar</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in_atm</a:t>
            </a:r>
            <a:r>
              <a:rPr lang="en-US" sz="1400" b="1" dirty="0">
                <a:latin typeface="Courier New" pitchFamily="49" charset="0"/>
                <a:cs typeface="Courier New" pitchFamily="49" charset="0"/>
              </a:rPr>
              <a:t>)</a:t>
            </a:r>
          </a:p>
          <a:p>
            <a:pPr marL="0" indent="0">
              <a:buNone/>
            </a:pPr>
            <a:r>
              <a:rPr lang="en-US" sz="1400" b="1" dirty="0" err="1">
                <a:latin typeface="Courier New" pitchFamily="49" charset="0"/>
                <a:cs typeface="Courier New" pitchFamily="49" charset="0"/>
              </a:rPr>
              <a:t>in_mmHg</a:t>
            </a:r>
            <a:r>
              <a:rPr lang="en-US" sz="1400" b="1" dirty="0">
                <a:latin typeface="Courier New" pitchFamily="49" charset="0"/>
                <a:cs typeface="Courier New" pitchFamily="49" charset="0"/>
              </a:rPr>
              <a:t> = </a:t>
            </a:r>
            <a:r>
              <a:rPr lang="en-US" sz="1400" b="1" dirty="0" err="1">
                <a:solidFill>
                  <a:schemeClr val="accent5">
                    <a:lumMod val="75000"/>
                  </a:schemeClr>
                </a:solidFill>
                <a:latin typeface="Courier New" pitchFamily="49" charset="0"/>
                <a:cs typeface="Courier New" pitchFamily="49" charset="0"/>
              </a:rPr>
              <a:t>mbar_to_mmHg</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in_mbar</a:t>
            </a:r>
            <a:r>
              <a:rPr lang="en-US" sz="1400" b="1" dirty="0">
                <a:latin typeface="Courier New" pitchFamily="49" charset="0"/>
                <a:cs typeface="Courier New" pitchFamily="49" charset="0"/>
              </a:rPr>
              <a:t>)</a:t>
            </a:r>
          </a:p>
          <a:p>
            <a:pPr marL="0" indent="0">
              <a:buNone/>
            </a:pPr>
            <a:r>
              <a:rPr lang="en-US" sz="1400" b="1" dirty="0">
                <a:solidFill>
                  <a:srgbClr val="859040"/>
                </a:solidFill>
                <a:latin typeface="Courier New" pitchFamily="49" charset="0"/>
                <a:cs typeface="Courier New" pitchFamily="49" charset="0"/>
              </a:rPr>
              <a:t>print</a:t>
            </a:r>
            <a:r>
              <a:rPr lang="en-US" sz="1400" b="1" dirty="0">
                <a:latin typeface="Courier New" pitchFamily="49" charset="0"/>
                <a:cs typeface="Courier New" pitchFamily="49" charset="0"/>
              </a:rPr>
              <a:t> </a:t>
            </a:r>
            <a:r>
              <a:rPr lang="en-US" sz="1400" b="1" dirty="0" err="1" smtClean="0">
                <a:latin typeface="Courier New" pitchFamily="49" charset="0"/>
                <a:cs typeface="Courier New" pitchFamily="49" charset="0"/>
              </a:rPr>
              <a:t>in_mmHg</a:t>
            </a:r>
            <a:endParaRPr lang="en-US" sz="1400" b="1" dirty="0" smtClean="0">
              <a:latin typeface="Courier New" pitchFamily="49" charset="0"/>
              <a:cs typeface="Courier New" pitchFamily="49" charset="0"/>
            </a:endParaRPr>
          </a:p>
          <a:p>
            <a:pPr marL="0" indent="0">
              <a:buNone/>
            </a:pPr>
            <a:endParaRPr lang="en-US" sz="1400" b="1" dirty="0">
              <a:latin typeface="Courier New" pitchFamily="49" charset="0"/>
              <a:cs typeface="Courier New" pitchFamily="49" charset="0"/>
            </a:endParaRPr>
          </a:p>
        </p:txBody>
      </p:sp>
      <p:sp>
        <p:nvSpPr>
          <p:cNvPr id="4" name="Content Placeholder 3"/>
          <p:cNvSpPr>
            <a:spLocks noGrp="1"/>
          </p:cNvSpPr>
          <p:nvPr>
            <p:ph sz="half" idx="2"/>
            <p:custDataLst>
              <p:tags r:id="rId2"/>
            </p:custDataLst>
          </p:nvPr>
        </p:nvSpPr>
        <p:spPr>
          <a:xfrm>
            <a:off x="4648200" y="1600200"/>
            <a:ext cx="4267200" cy="4525963"/>
          </a:xfrm>
        </p:spPr>
        <p:txBody>
          <a:bodyPr>
            <a:noAutofit/>
          </a:bodyPr>
          <a:lstStyle/>
          <a:p>
            <a:pPr marL="0" indent="0">
              <a:buNone/>
            </a:pPr>
            <a:r>
              <a:rPr lang="en-US" sz="1400" b="1" dirty="0">
                <a:latin typeface="Courier New" pitchFamily="49" charset="0"/>
                <a:cs typeface="Courier New" pitchFamily="49" charset="0"/>
              </a:rPr>
              <a:t># Best</a:t>
            </a:r>
          </a:p>
          <a:p>
            <a:pPr marL="0" indent="0">
              <a:buNone/>
            </a:pPr>
            <a:r>
              <a:rPr lang="en-US" sz="1400" b="1" dirty="0" err="1">
                <a:solidFill>
                  <a:srgbClr val="859040"/>
                </a:solidFill>
                <a:latin typeface="Courier New" pitchFamily="49" charset="0"/>
                <a:cs typeface="Courier New" pitchFamily="49" charset="0"/>
              </a:rPr>
              <a:t>def</a:t>
            </a:r>
            <a:r>
              <a:rPr lang="en-US" sz="1400" b="1" dirty="0">
                <a:latin typeface="Courier New" pitchFamily="49" charset="0"/>
                <a:cs typeface="Courier New" pitchFamily="49" charset="0"/>
              </a:rPr>
              <a:t> </a:t>
            </a:r>
            <a:r>
              <a:rPr lang="en-US" sz="1400" b="1" dirty="0" err="1">
                <a:solidFill>
                  <a:schemeClr val="accent5">
                    <a:lumMod val="75000"/>
                  </a:schemeClr>
                </a:solidFill>
                <a:latin typeface="Courier New" pitchFamily="49" charset="0"/>
                <a:cs typeface="Courier New" pitchFamily="49" charset="0"/>
              </a:rPr>
              <a:t>atm_to_mmHg</a:t>
            </a:r>
            <a:r>
              <a:rPr lang="en-US" sz="1400" b="1" dirty="0">
                <a:latin typeface="Courier New" pitchFamily="49" charset="0"/>
                <a:cs typeface="Courier New" pitchFamily="49" charset="0"/>
              </a:rPr>
              <a:t>(pressure):</a:t>
            </a:r>
          </a:p>
          <a:p>
            <a:pPr marL="0" indent="0">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in_mbar</a:t>
            </a:r>
            <a:r>
              <a:rPr lang="en-US" sz="1400" b="1" dirty="0">
                <a:latin typeface="Courier New" pitchFamily="49" charset="0"/>
                <a:cs typeface="Courier New" pitchFamily="49" charset="0"/>
              </a:rPr>
              <a:t> = </a:t>
            </a:r>
            <a:r>
              <a:rPr lang="en-US" sz="1400" b="1" dirty="0" err="1">
                <a:solidFill>
                  <a:srgbClr val="000000"/>
                </a:solidFill>
                <a:latin typeface="Courier New" pitchFamily="49" charset="0"/>
                <a:cs typeface="Courier New" pitchFamily="49" charset="0"/>
              </a:rPr>
              <a:t>atm_to_mbar</a:t>
            </a:r>
            <a:r>
              <a:rPr lang="en-US" sz="1400" b="1" dirty="0">
                <a:solidFill>
                  <a:srgbClr val="000000"/>
                </a:solidFill>
                <a:latin typeface="Courier New" pitchFamily="49" charset="0"/>
                <a:cs typeface="Courier New" pitchFamily="49" charset="0"/>
              </a:rPr>
              <a:t>(pressure)</a:t>
            </a:r>
          </a:p>
          <a:p>
            <a:pPr marL="0" indent="0">
              <a:buNone/>
            </a:pPr>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in_mmHg</a:t>
            </a:r>
            <a:r>
              <a:rPr lang="en-US" sz="1400" b="1" dirty="0">
                <a:solidFill>
                  <a:srgbClr val="000000"/>
                </a:solidFill>
                <a:latin typeface="Courier New" pitchFamily="49" charset="0"/>
                <a:cs typeface="Courier New" pitchFamily="49" charset="0"/>
              </a:rPr>
              <a:t> = </a:t>
            </a:r>
            <a:r>
              <a:rPr lang="en-US" sz="1400" b="1" dirty="0" err="1">
                <a:solidFill>
                  <a:srgbClr val="000000"/>
                </a:solidFill>
                <a:latin typeface="Courier New" pitchFamily="49" charset="0"/>
                <a:cs typeface="Courier New" pitchFamily="49" charset="0"/>
              </a:rPr>
              <a:t>mbar_to_mmHg</a:t>
            </a:r>
            <a:r>
              <a:rPr lang="en-US" sz="1400" b="1" dirty="0">
                <a:solidFill>
                  <a:srgbClr val="000000"/>
                </a:solidFill>
                <a:latin typeface="Courier New" pitchFamily="49" charset="0"/>
                <a:cs typeface="Courier New" pitchFamily="49" charset="0"/>
              </a:rPr>
              <a:t>(</a:t>
            </a:r>
            <a:r>
              <a:rPr lang="en-US" sz="1400" b="1" dirty="0" err="1">
                <a:solidFill>
                  <a:srgbClr val="000000"/>
                </a:solidFill>
                <a:latin typeface="Courier New" pitchFamily="49" charset="0"/>
                <a:cs typeface="Courier New" pitchFamily="49" charset="0"/>
              </a:rPr>
              <a:t>in_mbar</a:t>
            </a:r>
            <a:r>
              <a:rPr lang="en-US" sz="1400" b="1" dirty="0">
                <a:solidFill>
                  <a:srgbClr val="000000"/>
                </a:solidFill>
                <a:latin typeface="Courier New" pitchFamily="49" charset="0"/>
                <a:cs typeface="Courier New" pitchFamily="49" charset="0"/>
              </a:rPr>
              <a:t>)</a:t>
            </a:r>
          </a:p>
          <a:p>
            <a:pPr marL="0" indent="0">
              <a:buNone/>
            </a:pPr>
            <a:r>
              <a:rPr lang="en-US" sz="1400" b="1" dirty="0">
                <a:latin typeface="Courier New" pitchFamily="49" charset="0"/>
                <a:cs typeface="Courier New" pitchFamily="49" charset="0"/>
              </a:rPr>
              <a:t>    </a:t>
            </a:r>
            <a:r>
              <a:rPr lang="en-US" sz="1400" b="1" dirty="0">
                <a:solidFill>
                  <a:srgbClr val="859040"/>
                </a:solidFill>
                <a:latin typeface="Courier New" pitchFamily="49" charset="0"/>
                <a:cs typeface="Courier New" pitchFamily="49" charset="0"/>
              </a:rPr>
              <a:t>return</a:t>
            </a: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in_mmHg</a:t>
            </a:r>
            <a:endParaRPr lang="en-US" sz="1400" b="1" dirty="0">
              <a:latin typeface="Courier New" pitchFamily="49" charset="0"/>
              <a:cs typeface="Courier New" pitchFamily="49" charset="0"/>
            </a:endParaRPr>
          </a:p>
          <a:p>
            <a:pPr marL="0" indent="0">
              <a:buNone/>
            </a:pPr>
            <a:r>
              <a:rPr lang="en-US" sz="1400" b="1" dirty="0">
                <a:solidFill>
                  <a:srgbClr val="859040"/>
                </a:solidFill>
                <a:latin typeface="Courier New" pitchFamily="49" charset="0"/>
                <a:cs typeface="Courier New" pitchFamily="49" charset="0"/>
              </a:rPr>
              <a:t>print</a:t>
            </a:r>
            <a:r>
              <a:rPr lang="en-US" sz="1400" b="1" dirty="0">
                <a:latin typeface="Courier New" pitchFamily="49" charset="0"/>
                <a:cs typeface="Courier New" pitchFamily="49" charset="0"/>
              </a:rPr>
              <a:t> </a:t>
            </a:r>
            <a:r>
              <a:rPr lang="en-US" sz="1400" b="1" dirty="0" err="1" smtClean="0">
                <a:latin typeface="Courier New" pitchFamily="49" charset="0"/>
                <a:cs typeface="Courier New" pitchFamily="49" charset="0"/>
              </a:rPr>
              <a:t>atm_to_mmHg</a:t>
            </a:r>
            <a:r>
              <a:rPr lang="en-US" sz="1400" b="1" dirty="0" smtClean="0">
                <a:latin typeface="Courier New" pitchFamily="49" charset="0"/>
                <a:cs typeface="Courier New" pitchFamily="49" charset="0"/>
              </a:rPr>
              <a:t>(1.2)</a:t>
            </a:r>
            <a:endParaRPr lang="en-US" sz="1400" b="1" dirty="0">
              <a:latin typeface="Courier New" pitchFamily="49" charset="0"/>
              <a:cs typeface="Courier New" pitchFamily="49" charset="0"/>
            </a:endParaRPr>
          </a:p>
          <a:p>
            <a:pPr marL="0" indent="0">
              <a:buNone/>
            </a:pPr>
            <a:endParaRPr lang="en-US" sz="1400" b="1" dirty="0">
              <a:latin typeface="Courier New" pitchFamily="49" charset="0"/>
              <a:cs typeface="Courier New" pitchFamily="49" charset="0"/>
            </a:endParaRPr>
          </a:p>
          <a:p>
            <a:endParaRPr lang="en-US" sz="1400" dirty="0"/>
          </a:p>
          <a:p>
            <a:pPr marL="0" indent="0">
              <a:buNone/>
            </a:pPr>
            <a:r>
              <a:rPr lang="en-US" sz="1800" dirty="0" smtClean="0"/>
              <a:t>Corollary:  Each variable should contain values of only one type</a:t>
            </a:r>
          </a:p>
          <a:p>
            <a:pPr marL="0" indent="0">
              <a:buNone/>
            </a:pPr>
            <a:endParaRPr lang="en-US" sz="1400" dirty="0"/>
          </a:p>
          <a:p>
            <a:pPr marL="0" indent="0">
              <a:buNone/>
            </a:pPr>
            <a:r>
              <a:rPr lang="en-US" sz="1400" b="1" dirty="0" smtClean="0">
                <a:latin typeface="Courier New" pitchFamily="49" charset="0"/>
                <a:cs typeface="Courier New" pitchFamily="49" charset="0"/>
              </a:rPr>
              <a:t># Legal, but confusing: don’t do this!</a:t>
            </a:r>
          </a:p>
          <a:p>
            <a:pPr marL="0" indent="0">
              <a:buNone/>
            </a:pPr>
            <a:r>
              <a:rPr lang="en-US" sz="1400" b="1" dirty="0" smtClean="0">
                <a:latin typeface="Courier New" pitchFamily="49" charset="0"/>
                <a:cs typeface="Courier New" pitchFamily="49" charset="0"/>
              </a:rPr>
              <a:t>x = 3</a:t>
            </a:r>
          </a:p>
          <a:p>
            <a:pPr marL="0" indent="0">
              <a:buNone/>
            </a:pP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x = "hello"</a:t>
            </a:r>
          </a:p>
          <a:p>
            <a:pPr marL="0" indent="0">
              <a:buNone/>
            </a:pPr>
            <a:r>
              <a:rPr lang="en-US" sz="1400" b="1" dirty="0" smtClean="0">
                <a:latin typeface="Courier New" pitchFamily="49" charset="0"/>
                <a:cs typeface="Courier New" pitchFamily="49" charset="0"/>
              </a:rPr>
              <a:t>…</a:t>
            </a:r>
          </a:p>
          <a:p>
            <a:pPr marL="0" indent="0">
              <a:buNone/>
            </a:pPr>
            <a:r>
              <a:rPr lang="en-US" sz="1400" b="1" dirty="0" smtClean="0">
                <a:latin typeface="Courier New" pitchFamily="49" charset="0"/>
                <a:cs typeface="Courier New" pitchFamily="49" charset="0"/>
              </a:rPr>
              <a:t>x = [3, 1, 4, 1, 5]</a:t>
            </a:r>
          </a:p>
          <a:p>
            <a:pPr marL="0" indent="0">
              <a:buNone/>
            </a:pPr>
            <a:r>
              <a:rPr lang="en-US" sz="1400" b="1" dirty="0" smtClean="0">
                <a:latin typeface="Courier New" pitchFamily="49" charset="0"/>
                <a:cs typeface="Courier New" pitchFamily="49" charset="0"/>
              </a:rPr>
              <a:t>…</a:t>
            </a:r>
          </a:p>
          <a:p>
            <a:pPr marL="0" indent="0">
              <a:buNone/>
            </a:pPr>
            <a:endParaRPr lang="en-US" sz="1400" dirty="0" smtClean="0"/>
          </a:p>
          <a:p>
            <a:pPr marL="0" indent="0">
              <a:buNone/>
            </a:pPr>
            <a:endParaRPr lang="en-US" sz="1400" dirty="0"/>
          </a:p>
        </p:txBody>
      </p:sp>
      <p:sp>
        <p:nvSpPr>
          <p:cNvPr id="5" name="TextBox 4"/>
          <p:cNvSpPr txBox="1"/>
          <p:nvPr>
            <p:custDataLst>
              <p:tags r:id="rId3"/>
            </p:custDataLst>
          </p:nvPr>
        </p:nvSpPr>
        <p:spPr>
          <a:xfrm>
            <a:off x="342900" y="6324600"/>
            <a:ext cx="7545527" cy="369332"/>
          </a:xfrm>
          <a:prstGeom prst="rect">
            <a:avLst/>
          </a:prstGeom>
          <a:noFill/>
        </p:spPr>
        <p:txBody>
          <a:bodyPr wrap="none" rtlCol="0">
            <a:spAutoFit/>
          </a:bodyPr>
          <a:lstStyle/>
          <a:p>
            <a:r>
              <a:rPr lang="en-US" dirty="0"/>
              <a:t>If you use a descriptive variable name, you are unlikely to make these </a:t>
            </a:r>
            <a:r>
              <a:rPr lang="en-US" dirty="0" smtClean="0"/>
              <a:t>mistakes</a:t>
            </a:r>
            <a:endParaRPr lang="en-US" dirty="0"/>
          </a:p>
        </p:txBody>
      </p:sp>
      <p:sp>
        <p:nvSpPr>
          <p:cNvPr id="6" name="Slide Number Placeholder 5"/>
          <p:cNvSpPr>
            <a:spLocks noGrp="1"/>
          </p:cNvSpPr>
          <p:nvPr>
            <p:ph type="sldNum" sz="quarter" idx="12"/>
            <p:custDataLst>
              <p:tags r:id="rId4"/>
            </p:custDataLst>
          </p:nvPr>
        </p:nvSpPr>
        <p:spPr/>
        <p:txBody>
          <a:bodyPr/>
          <a:lstStyle/>
          <a:p>
            <a:fld id="{788CE558-C476-4373-B415-9E6F3874DDF1}" type="slidenum">
              <a:rPr lang="en-US" smtClean="0"/>
              <a:t>121</a:t>
            </a:fld>
            <a:endParaRPr lang="en-US"/>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12851915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a:xfrm>
            <a:off x="304800" y="1600200"/>
            <a:ext cx="3962400" cy="1219200"/>
          </a:xfrm>
          <a:ln>
            <a:solidFill>
              <a:schemeClr val="accent1">
                <a:shade val="50000"/>
              </a:schemeClr>
            </a:solidFill>
          </a:ln>
        </p:spPr>
        <p:txBody>
          <a:bodyPr>
            <a:normAutofit fontScale="62500" lnSpcReduction="20000"/>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859040"/>
                </a:solidFill>
                <a:latin typeface="Courier New" pitchFamily="49" charset="0"/>
                <a:cs typeface="Courier New" pitchFamily="49" charset="0"/>
              </a:rPr>
              <a:t> </a:t>
            </a:r>
            <a:r>
              <a:rPr lang="en-US" b="1" dirty="0" err="1" smtClean="0">
                <a:solidFill>
                  <a:schemeClr val="accent5">
                    <a:lumMod val="75000"/>
                  </a:schemeClr>
                </a:solidFill>
                <a:latin typeface="Courier New" pitchFamily="49" charset="0"/>
                <a:cs typeface="Courier New" pitchFamily="49" charset="0"/>
              </a:rPr>
              <a:t>cent_to_fahr</a:t>
            </a:r>
            <a:r>
              <a:rPr lang="en-US" b="1" dirty="0" smtClean="0">
                <a:latin typeface="Courier New" pitchFamily="49" charset="0"/>
                <a:cs typeface="Courier New" pitchFamily="49" charset="0"/>
              </a:rPr>
              <a:t>(cent):</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solidFill>
                  <a:srgbClr val="859040"/>
                </a:solidFill>
                <a:latin typeface="Courier New" pitchFamily="49" charset="0"/>
                <a:cs typeface="Courier New" pitchFamily="49" charset="0"/>
              </a:rPr>
              <a:t>print</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cent / 5.0 * 9 + 32</a:t>
            </a:r>
          </a:p>
          <a:p>
            <a:pPr marL="0" indent="0">
              <a:buNone/>
            </a:pPr>
            <a:endParaRPr lang="en-US" b="1" dirty="0">
              <a:latin typeface="Courier New" pitchFamily="49" charset="0"/>
              <a:cs typeface="Courier New" pitchFamily="49" charset="0"/>
            </a:endParaRPr>
          </a:p>
          <a:p>
            <a:pPr marL="0" indent="0">
              <a:buNone/>
            </a:pPr>
            <a:r>
              <a:rPr lang="en-US" b="1" dirty="0">
                <a:solidFill>
                  <a:srgbClr val="859040"/>
                </a:solidFill>
                <a:latin typeface="Courier New" pitchFamily="49" charset="0"/>
                <a:cs typeface="Courier New" pitchFamily="49" charset="0"/>
              </a:rPr>
              <a:t>print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cent_to_fahr</a:t>
            </a:r>
            <a:r>
              <a:rPr lang="en-US" b="1" dirty="0">
                <a:latin typeface="Courier New" pitchFamily="49" charset="0"/>
                <a:cs typeface="Courier New" pitchFamily="49" charset="0"/>
              </a:rPr>
              <a:t>(20</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a:p>
            <a:endParaRPr lang="en-US" dirty="0" smtClean="0"/>
          </a:p>
          <a:p>
            <a:endParaRPr lang="en-US" dirty="0"/>
          </a:p>
        </p:txBody>
      </p:sp>
      <p:sp>
        <p:nvSpPr>
          <p:cNvPr id="4" name="Content Placeholder 3"/>
          <p:cNvSpPr>
            <a:spLocks noGrp="1"/>
          </p:cNvSpPr>
          <p:nvPr>
            <p:ph sz="half" idx="2"/>
            <p:custDataLst>
              <p:tags r:id="rId2"/>
            </p:custDataLst>
          </p:nvPr>
        </p:nvSpPr>
        <p:spPr>
          <a:xfrm>
            <a:off x="4343400" y="1905000"/>
            <a:ext cx="4724400" cy="3581400"/>
          </a:xfrm>
          <a:ln>
            <a:solidFill>
              <a:schemeClr val="accent1">
                <a:shade val="50000"/>
              </a:schemeClr>
            </a:solidFill>
          </a:ln>
        </p:spPr>
        <p:txBody>
          <a:bodyPr>
            <a:normAutofit fontScale="62500" lnSpcReduction="20000"/>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859040"/>
                </a:solidFill>
                <a:latin typeface="Courier New" pitchFamily="49" charset="0"/>
                <a:cs typeface="Courier New" pitchFamily="49" charset="0"/>
              </a:rPr>
              <a:t> </a:t>
            </a:r>
            <a:r>
              <a:rPr lang="en-US" b="1" dirty="0" err="1">
                <a:solidFill>
                  <a:schemeClr val="accent5">
                    <a:lumMod val="75000"/>
                  </a:schemeClr>
                </a:solidFill>
                <a:latin typeface="Courier New" pitchFamily="49" charset="0"/>
                <a:cs typeface="Courier New" pitchFamily="49" charset="0"/>
              </a:rPr>
              <a:t>c_to_f</a:t>
            </a:r>
            <a:r>
              <a:rPr lang="en-US" b="1" dirty="0">
                <a:latin typeface="Courier New" pitchFamily="49" charset="0"/>
                <a:cs typeface="Courier New" pitchFamily="49" charset="0"/>
              </a:rPr>
              <a:t>(c):</a:t>
            </a:r>
          </a:p>
          <a:p>
            <a:pPr marL="0" indent="0">
              <a:buNone/>
            </a:pP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print</a:t>
            </a:r>
            <a:r>
              <a:rPr lang="en-US" b="1" dirty="0">
                <a:latin typeface="Courier New" pitchFamily="49" charset="0"/>
                <a:cs typeface="Courier New" pitchFamily="49" charset="0"/>
              </a:rPr>
              <a:t> "</a:t>
            </a:r>
            <a:r>
              <a:rPr lang="en-US" b="1" dirty="0" err="1">
                <a:solidFill>
                  <a:srgbClr val="953735"/>
                </a:solidFill>
                <a:latin typeface="Courier New" pitchFamily="49" charset="0"/>
                <a:cs typeface="Courier New" pitchFamily="49" charset="0"/>
              </a:rPr>
              <a:t>c_to_f</a:t>
            </a:r>
            <a:r>
              <a:rPr lang="en-US" b="1" dirty="0">
                <a:latin typeface="Courier New" pitchFamily="49" charset="0"/>
                <a:cs typeface="Courier New" pitchFamily="49" charset="0"/>
              </a:rPr>
              <a:t>"</a:t>
            </a:r>
          </a:p>
          <a:p>
            <a:pPr marL="0" indent="0">
              <a:buNone/>
            </a:pP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return </a:t>
            </a:r>
            <a:r>
              <a:rPr lang="en-US" b="1" dirty="0">
                <a:latin typeface="Courier New" pitchFamily="49" charset="0"/>
                <a:cs typeface="Courier New" pitchFamily="49" charset="0"/>
              </a:rPr>
              <a:t>c / 5.0 * 9 + 32</a:t>
            </a:r>
          </a:p>
          <a:p>
            <a:pPr marL="0" indent="0">
              <a:buNone/>
            </a:pPr>
            <a:endParaRPr lang="en-US" b="1" dirty="0">
              <a:latin typeface="Courier New" pitchFamily="49" charset="0"/>
              <a:cs typeface="Courier New" pitchFamily="49" charset="0"/>
            </a:endParaRPr>
          </a:p>
          <a:p>
            <a:pPr marL="0" indent="0">
              <a:buNone/>
            </a:pPr>
            <a:r>
              <a:rPr lang="en-US" b="1" dirty="0" err="1">
                <a:solidFill>
                  <a:srgbClr val="859040"/>
                </a:solidFill>
                <a:latin typeface="Courier New" pitchFamily="49" charset="0"/>
                <a:cs typeface="Courier New" pitchFamily="49" charset="0"/>
              </a:rPr>
              <a:t>def</a:t>
            </a:r>
            <a:r>
              <a:rPr lang="en-US" b="1" dirty="0">
                <a:latin typeface="Courier New" pitchFamily="49" charset="0"/>
                <a:cs typeface="Courier New" pitchFamily="49" charset="0"/>
              </a:rPr>
              <a:t> </a:t>
            </a:r>
            <a:r>
              <a:rPr lang="en-US" b="1" dirty="0" err="1">
                <a:solidFill>
                  <a:schemeClr val="accent5">
                    <a:lumMod val="75000"/>
                  </a:schemeClr>
                </a:solidFill>
                <a:latin typeface="Courier New" pitchFamily="49" charset="0"/>
                <a:cs typeface="Courier New" pitchFamily="49" charset="0"/>
              </a:rPr>
              <a:t>make_message</a:t>
            </a:r>
            <a:r>
              <a:rPr lang="en-US" b="1" dirty="0">
                <a:latin typeface="Courier New" pitchFamily="49" charset="0"/>
                <a:cs typeface="Courier New" pitchFamily="49" charset="0"/>
              </a:rPr>
              <a:t>(temp):</a:t>
            </a:r>
          </a:p>
          <a:p>
            <a:pPr marL="0" indent="0">
              <a:buNone/>
            </a:pP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print</a:t>
            </a:r>
            <a:r>
              <a:rPr lang="en-US" b="1" dirty="0">
                <a:latin typeface="Courier New" pitchFamily="49" charset="0"/>
                <a:cs typeface="Courier New" pitchFamily="49" charset="0"/>
              </a:rPr>
              <a:t> "</a:t>
            </a:r>
            <a:r>
              <a:rPr lang="en-US" b="1" dirty="0" err="1">
                <a:solidFill>
                  <a:schemeClr val="accent2">
                    <a:lumMod val="75000"/>
                  </a:schemeClr>
                </a:solidFill>
                <a:latin typeface="Courier New" pitchFamily="49" charset="0"/>
                <a:cs typeface="Courier New" pitchFamily="49" charset="0"/>
              </a:rPr>
              <a:t>make_message</a:t>
            </a:r>
            <a:r>
              <a:rPr lang="en-US" b="1" dirty="0">
                <a:latin typeface="Courier New" pitchFamily="49" charset="0"/>
                <a:cs typeface="Courier New" pitchFamily="49" charset="0"/>
              </a:rPr>
              <a:t>"</a:t>
            </a:r>
          </a:p>
          <a:p>
            <a:pPr marL="0" indent="0">
              <a:buNone/>
            </a:pP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return</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a:t>
            </a:r>
            <a:r>
              <a:rPr lang="en-US" b="1" dirty="0">
                <a:solidFill>
                  <a:schemeClr val="accent2">
                    <a:lumMod val="75000"/>
                  </a:schemeClr>
                </a:solidFill>
                <a:latin typeface="Courier New" pitchFamily="49" charset="0"/>
                <a:cs typeface="Courier New" pitchFamily="49" charset="0"/>
              </a:rPr>
              <a:t>The temperature is </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str</a:t>
            </a:r>
            <a:r>
              <a:rPr lang="en-US" b="1" dirty="0">
                <a:latin typeface="Courier New" pitchFamily="49" charset="0"/>
                <a:cs typeface="Courier New" pitchFamily="49" charset="0"/>
              </a:rPr>
              <a:t>(temp</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a:p>
            <a:pPr marL="0" indent="0">
              <a:buNone/>
            </a:pPr>
            <a:r>
              <a:rPr lang="en-US" b="1" dirty="0">
                <a:solidFill>
                  <a:srgbClr val="859040"/>
                </a:solidFill>
                <a:latin typeface="Courier New" pitchFamily="49" charset="0"/>
                <a:cs typeface="Courier New" pitchFamily="49" charset="0"/>
              </a:rPr>
              <a:t>for</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tempc</a:t>
            </a: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in</a:t>
            </a:r>
            <a:r>
              <a:rPr lang="en-US" b="1" dirty="0">
                <a:latin typeface="Courier New" pitchFamily="49" charset="0"/>
                <a:cs typeface="Courier New" pitchFamily="49" charset="0"/>
              </a:rPr>
              <a:t> [-40,0,37]:</a:t>
            </a:r>
          </a:p>
          <a:p>
            <a:pPr marL="0" indent="0">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tempf</a:t>
            </a:r>
            <a:r>
              <a:rPr lang="en-US" b="1" dirty="0">
                <a:latin typeface="Courier New" pitchFamily="49" charset="0"/>
                <a:cs typeface="Courier New" pitchFamily="49" charset="0"/>
              </a:rPr>
              <a:t> = </a:t>
            </a:r>
            <a:r>
              <a:rPr lang="en-US" b="1" dirty="0" err="1">
                <a:latin typeface="Courier New" pitchFamily="49" charset="0"/>
                <a:cs typeface="Courier New" pitchFamily="49" charset="0"/>
              </a:rPr>
              <a:t>c_to_f</a:t>
            </a:r>
            <a:r>
              <a:rPr lang="en-US" b="1" dirty="0">
                <a:latin typeface="Courier New" pitchFamily="49" charset="0"/>
                <a:cs typeface="Courier New" pitchFamily="49" charset="0"/>
              </a:rPr>
              <a:t>(</a:t>
            </a:r>
            <a:r>
              <a:rPr lang="en-US" b="1" dirty="0" err="1">
                <a:latin typeface="Courier New" pitchFamily="49" charset="0"/>
                <a:cs typeface="Courier New" pitchFamily="49" charset="0"/>
              </a:rPr>
              <a:t>tempc</a:t>
            </a:r>
            <a:r>
              <a:rPr lang="en-US" b="1" dirty="0">
                <a:latin typeface="Courier New" pitchFamily="49" charset="0"/>
                <a:cs typeface="Courier New" pitchFamily="49" charset="0"/>
              </a:rPr>
              <a:t>)</a:t>
            </a:r>
          </a:p>
          <a:p>
            <a:pPr marL="0" indent="0">
              <a:buNone/>
            </a:pPr>
            <a:r>
              <a:rPr lang="en-US" b="1" dirty="0">
                <a:latin typeface="Courier New" pitchFamily="49" charset="0"/>
                <a:cs typeface="Courier New" pitchFamily="49" charset="0"/>
              </a:rPr>
              <a:t>    message = </a:t>
            </a:r>
            <a:r>
              <a:rPr lang="en-US" b="1" dirty="0" err="1">
                <a:latin typeface="Courier New" pitchFamily="49" charset="0"/>
                <a:cs typeface="Courier New" pitchFamily="49" charset="0"/>
              </a:rPr>
              <a:t>make_message</a:t>
            </a:r>
            <a:r>
              <a:rPr lang="en-US" b="1" dirty="0">
                <a:latin typeface="Courier New" pitchFamily="49" charset="0"/>
                <a:cs typeface="Courier New" pitchFamily="49" charset="0"/>
              </a:rPr>
              <a:t>(</a:t>
            </a:r>
            <a:r>
              <a:rPr lang="en-US" b="1" dirty="0" err="1">
                <a:latin typeface="Courier New" pitchFamily="49" charset="0"/>
                <a:cs typeface="Courier New" pitchFamily="49" charset="0"/>
              </a:rPr>
              <a:t>tempf</a:t>
            </a:r>
            <a:r>
              <a:rPr lang="en-US" b="1" dirty="0">
                <a:latin typeface="Courier New" pitchFamily="49" charset="0"/>
                <a:cs typeface="Courier New" pitchFamily="49" charset="0"/>
              </a:rPr>
              <a:t>)</a:t>
            </a:r>
          </a:p>
          <a:p>
            <a:pPr marL="0" indent="0">
              <a:buNone/>
            </a:pPr>
            <a:r>
              <a:rPr lang="en-US" b="1" dirty="0">
                <a:solidFill>
                  <a:srgbClr val="859040"/>
                </a:solidFill>
                <a:latin typeface="Courier New" pitchFamily="49" charset="0"/>
                <a:cs typeface="Courier New" pitchFamily="49" charset="0"/>
              </a:rPr>
              <a:t>    print</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message</a:t>
            </a:r>
            <a:endParaRPr lang="en-US" b="1" dirty="0">
              <a:latin typeface="Courier New" pitchFamily="49" charset="0"/>
              <a:cs typeface="Courier New" pitchFamily="49" charset="0"/>
            </a:endParaRPr>
          </a:p>
        </p:txBody>
      </p:sp>
      <p:sp>
        <p:nvSpPr>
          <p:cNvPr id="5" name="Content Placeholder 2"/>
          <p:cNvSpPr txBox="1">
            <a:spLocks/>
          </p:cNvSpPr>
          <p:nvPr>
            <p:custDataLst>
              <p:tags r:id="rId3"/>
            </p:custDataLst>
          </p:nvPr>
        </p:nvSpPr>
        <p:spPr>
          <a:xfrm>
            <a:off x="304800" y="3276600"/>
            <a:ext cx="3124200" cy="2057399"/>
          </a:xfrm>
          <a:prstGeom prst="rect">
            <a:avLst/>
          </a:prstGeom>
          <a:ln>
            <a:solidFill>
              <a:schemeClr val="accent1">
                <a:shade val="50000"/>
              </a:schemeClr>
            </a:solidFill>
          </a:ln>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b="1" dirty="0" err="1" smtClean="0">
                <a:solidFill>
                  <a:srgbClr val="859040"/>
                </a:solidFill>
                <a:latin typeface="Courier New" pitchFamily="49" charset="0"/>
                <a:cs typeface="Courier New" pitchFamily="49" charset="0"/>
              </a:rPr>
              <a:t>def</a:t>
            </a:r>
            <a:r>
              <a:rPr lang="en-US" b="1" dirty="0" smtClean="0">
                <a:solidFill>
                  <a:srgbClr val="859040"/>
                </a:solidFill>
                <a:latin typeface="Courier New" pitchFamily="49" charset="0"/>
                <a:cs typeface="Courier New" pitchFamily="49" charset="0"/>
              </a:rPr>
              <a:t> </a:t>
            </a:r>
            <a:r>
              <a:rPr lang="en-US" b="1" dirty="0" err="1" smtClean="0">
                <a:solidFill>
                  <a:schemeClr val="accent5">
                    <a:lumMod val="75000"/>
                  </a:schemeClr>
                </a:solidFill>
                <a:latin typeface="Courier New" pitchFamily="49" charset="0"/>
                <a:cs typeface="Courier New" pitchFamily="49" charset="0"/>
              </a:rPr>
              <a:t>myfunc</a:t>
            </a:r>
            <a:r>
              <a:rPr lang="en-US" b="1" dirty="0" smtClean="0">
                <a:latin typeface="Courier New" pitchFamily="49" charset="0"/>
                <a:cs typeface="Courier New" pitchFamily="49" charset="0"/>
              </a:rPr>
              <a:t>(n):</a:t>
            </a:r>
          </a:p>
          <a:p>
            <a:pPr marL="0" indent="0">
              <a:buFont typeface="Arial" pitchFamily="34" charset="0"/>
              <a:buNone/>
            </a:pPr>
            <a:r>
              <a:rPr lang="en-US" b="1" dirty="0" smtClean="0">
                <a:latin typeface="Courier New" pitchFamily="49" charset="0"/>
                <a:cs typeface="Courier New" pitchFamily="49" charset="0"/>
              </a:rPr>
              <a:t>  total = 0</a:t>
            </a:r>
          </a:p>
          <a:p>
            <a:pPr marL="0" indent="0">
              <a:buFont typeface="Arial" pitchFamily="34" charset="0"/>
              <a:buNone/>
            </a:pPr>
            <a:r>
              <a:rPr lang="en-US" b="1" dirty="0" smtClean="0">
                <a:solidFill>
                  <a:srgbClr val="859040"/>
                </a:solidFill>
                <a:latin typeface="Courier New" pitchFamily="49" charset="0"/>
                <a:cs typeface="Courier New" pitchFamily="49" charset="0"/>
              </a:rPr>
              <a:t>  for </a:t>
            </a:r>
            <a:r>
              <a:rPr lang="en-US" b="1" dirty="0" err="1" smtClean="0">
                <a:latin typeface="Courier New" pitchFamily="49" charset="0"/>
                <a:cs typeface="Courier New" pitchFamily="49" charset="0"/>
              </a:rPr>
              <a:t>i</a:t>
            </a:r>
            <a:r>
              <a:rPr lang="en-US" b="1" dirty="0" smtClean="0">
                <a:solidFill>
                  <a:srgbClr val="859040"/>
                </a:solidFill>
                <a:latin typeface="Courier New" pitchFamily="49" charset="0"/>
                <a:cs typeface="Courier New" pitchFamily="49" charset="0"/>
              </a:rPr>
              <a:t> in </a:t>
            </a:r>
            <a:r>
              <a:rPr lang="en-US" b="1" dirty="0" smtClean="0">
                <a:solidFill>
                  <a:srgbClr val="000000"/>
                </a:solidFill>
                <a:latin typeface="Courier New" pitchFamily="49" charset="0"/>
                <a:cs typeface="Courier New" pitchFamily="49" charset="0"/>
              </a:rPr>
              <a:t>range(n):</a:t>
            </a:r>
          </a:p>
          <a:p>
            <a:pPr marL="0" indent="0">
              <a:buFont typeface="Arial" pitchFamily="34" charset="0"/>
              <a:buNone/>
            </a:pPr>
            <a:r>
              <a:rPr lang="en-US" b="1" dirty="0" smtClean="0">
                <a:solidFill>
                  <a:srgbClr val="000000"/>
                </a:solidFill>
                <a:latin typeface="Courier New" pitchFamily="49" charset="0"/>
                <a:cs typeface="Courier New" pitchFamily="49" charset="0"/>
              </a:rPr>
              <a:t>    total = total + </a:t>
            </a:r>
            <a:r>
              <a:rPr lang="en-US" b="1" dirty="0" err="1" smtClean="0">
                <a:solidFill>
                  <a:srgbClr val="000000"/>
                </a:solidFill>
                <a:latin typeface="Courier New" pitchFamily="49" charset="0"/>
                <a:cs typeface="Courier New" pitchFamily="49" charset="0"/>
              </a:rPr>
              <a:t>i</a:t>
            </a:r>
            <a:endParaRPr lang="en-US" b="1" dirty="0" smtClean="0">
              <a:solidFill>
                <a:srgbClr val="000000"/>
              </a:solidFill>
              <a:latin typeface="Courier New" pitchFamily="49" charset="0"/>
              <a:cs typeface="Courier New" pitchFamily="49" charset="0"/>
            </a:endParaRPr>
          </a:p>
          <a:p>
            <a:pPr marL="0" indent="0">
              <a:buFont typeface="Arial" pitchFamily="34" charset="0"/>
              <a:buNone/>
            </a:pPr>
            <a:r>
              <a:rPr lang="en-US" b="1" dirty="0" smtClean="0">
                <a:solidFill>
                  <a:srgbClr val="000000"/>
                </a:solidFill>
                <a:latin typeface="Courier New" pitchFamily="49" charset="0"/>
                <a:cs typeface="Courier New" pitchFamily="49" charset="0"/>
              </a:rPr>
              <a:t>  </a:t>
            </a:r>
            <a:r>
              <a:rPr lang="en-US" b="1" dirty="0" smtClean="0">
                <a:solidFill>
                  <a:srgbClr val="859040"/>
                </a:solidFill>
                <a:latin typeface="Courier New" pitchFamily="49" charset="0"/>
                <a:cs typeface="Courier New" pitchFamily="49" charset="0"/>
              </a:rPr>
              <a:t>return </a:t>
            </a:r>
            <a:r>
              <a:rPr lang="en-US" b="1" dirty="0" smtClean="0">
                <a:solidFill>
                  <a:srgbClr val="000000"/>
                </a:solidFill>
                <a:latin typeface="Courier New" pitchFamily="49" charset="0"/>
                <a:cs typeface="Courier New" pitchFamily="49" charset="0"/>
              </a:rPr>
              <a:t>total</a:t>
            </a:r>
          </a:p>
          <a:p>
            <a:pPr marL="0" indent="0">
              <a:buFont typeface="Arial" pitchFamily="34" charset="0"/>
              <a:buNone/>
            </a:pPr>
            <a:endParaRPr lang="en-US" b="1" dirty="0" smtClean="0">
              <a:solidFill>
                <a:srgbClr val="000000"/>
              </a:solidFill>
              <a:latin typeface="Courier New" pitchFamily="49" charset="0"/>
              <a:cs typeface="Courier New" pitchFamily="49" charset="0"/>
            </a:endParaRPr>
          </a:p>
          <a:p>
            <a:pPr marL="0" indent="0">
              <a:buFont typeface="Arial" pitchFamily="34" charset="0"/>
              <a:buNone/>
            </a:pPr>
            <a:r>
              <a:rPr lang="en-US" b="1" dirty="0" smtClean="0">
                <a:solidFill>
                  <a:srgbClr val="859040"/>
                </a:solidFill>
                <a:latin typeface="Courier New" pitchFamily="49" charset="0"/>
                <a:cs typeface="Courier New" pitchFamily="49" charset="0"/>
              </a:rPr>
              <a:t>print</a:t>
            </a:r>
            <a:r>
              <a:rPr lang="en-US" b="1" dirty="0" smtClean="0">
                <a:solidFill>
                  <a:srgbClr val="000000"/>
                </a:solidFill>
                <a:latin typeface="Courier New" pitchFamily="49" charset="0"/>
                <a:cs typeface="Courier New" pitchFamily="49" charset="0"/>
              </a:rPr>
              <a:t> </a:t>
            </a:r>
            <a:r>
              <a:rPr lang="en-US" b="1" dirty="0" err="1" smtClean="0">
                <a:solidFill>
                  <a:srgbClr val="000000"/>
                </a:solidFill>
                <a:latin typeface="Courier New" pitchFamily="49" charset="0"/>
                <a:cs typeface="Courier New" pitchFamily="49" charset="0"/>
              </a:rPr>
              <a:t>myfunc</a:t>
            </a:r>
            <a:r>
              <a:rPr lang="en-US" b="1" dirty="0" smtClean="0">
                <a:solidFill>
                  <a:srgbClr val="000000"/>
                </a:solidFill>
                <a:latin typeface="Courier New" pitchFamily="49" charset="0"/>
                <a:cs typeface="Courier New" pitchFamily="49" charset="0"/>
              </a:rPr>
              <a:t>(4)</a:t>
            </a:r>
            <a:endParaRPr lang="en-US" b="1" dirty="0" smtClean="0">
              <a:latin typeface="Courier New" pitchFamily="49" charset="0"/>
              <a:cs typeface="Courier New" pitchFamily="49" charset="0"/>
            </a:endParaRPr>
          </a:p>
          <a:p>
            <a:endParaRPr lang="en-US" dirty="0" smtClean="0"/>
          </a:p>
          <a:p>
            <a:endParaRPr lang="en-US" dirty="0"/>
          </a:p>
        </p:txBody>
      </p:sp>
      <p:sp>
        <p:nvSpPr>
          <p:cNvPr id="6" name="Content Placeholder 2"/>
          <p:cNvSpPr txBox="1">
            <a:spLocks/>
          </p:cNvSpPr>
          <p:nvPr>
            <p:custDataLst>
              <p:tags r:id="rId4"/>
            </p:custDataLst>
          </p:nvPr>
        </p:nvSpPr>
        <p:spPr>
          <a:xfrm>
            <a:off x="473927" y="6007720"/>
            <a:ext cx="1392973" cy="373101"/>
          </a:xfrm>
          <a:prstGeom prst="rect">
            <a:avLst/>
          </a:prstGeom>
          <a:ln>
            <a:solidFill>
              <a:schemeClr val="accent1">
                <a:shade val="50000"/>
              </a:schemeClr>
            </a:solid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800" b="1" dirty="0" smtClean="0">
                <a:latin typeface="Courier New" pitchFamily="49" charset="0"/>
                <a:cs typeface="Courier New" pitchFamily="49" charset="0"/>
              </a:rPr>
              <a:t>double(7)</a:t>
            </a:r>
            <a:endParaRPr lang="en-US" sz="1800" dirty="0"/>
          </a:p>
        </p:txBody>
      </p:sp>
      <p:sp>
        <p:nvSpPr>
          <p:cNvPr id="10" name="Content Placeholder 2"/>
          <p:cNvSpPr txBox="1">
            <a:spLocks/>
          </p:cNvSpPr>
          <p:nvPr>
            <p:custDataLst>
              <p:tags r:id="rId5"/>
            </p:custDataLst>
          </p:nvPr>
        </p:nvSpPr>
        <p:spPr>
          <a:xfrm>
            <a:off x="2562922" y="6021427"/>
            <a:ext cx="2542478" cy="361950"/>
          </a:xfrm>
          <a:prstGeom prst="rect">
            <a:avLst/>
          </a:prstGeom>
          <a:ln>
            <a:solidFill>
              <a:schemeClr val="accent1">
                <a:shade val="50000"/>
              </a:schemeClr>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800" b="1" dirty="0" smtClean="0">
                <a:latin typeface="Courier New" pitchFamily="49" charset="0"/>
                <a:cs typeface="Courier New" pitchFamily="49" charset="0"/>
              </a:rPr>
              <a:t>abs</a:t>
            </a:r>
            <a:r>
              <a:rPr lang="en-US" sz="1800" b="1" dirty="0">
                <a:latin typeface="Courier New" pitchFamily="49" charset="0"/>
                <a:cs typeface="Courier New" pitchFamily="49" charset="0"/>
              </a:rPr>
              <a:t>(-20 - 2) + </a:t>
            </a:r>
            <a:r>
              <a:rPr lang="en-US" sz="1800" b="1" dirty="0" smtClean="0">
                <a:latin typeface="Courier New" pitchFamily="49" charset="0"/>
                <a:cs typeface="Courier New" pitchFamily="49" charset="0"/>
              </a:rPr>
              <a:t>20</a:t>
            </a:r>
            <a:endParaRPr lang="en-US" sz="1800" dirty="0"/>
          </a:p>
        </p:txBody>
      </p:sp>
      <p:sp>
        <p:nvSpPr>
          <p:cNvPr id="7" name="Slide Number Placeholder 6"/>
          <p:cNvSpPr>
            <a:spLocks noGrp="1"/>
          </p:cNvSpPr>
          <p:nvPr>
            <p:ph type="sldNum" sz="quarter" idx="12"/>
            <p:custDataLst>
              <p:tags r:id="rId6"/>
            </p:custDataLst>
          </p:nvPr>
        </p:nvSpPr>
        <p:spPr/>
        <p:txBody>
          <a:bodyPr/>
          <a:lstStyle/>
          <a:p>
            <a:fld id="{788CE558-C476-4373-B415-9E6F3874DDF1}" type="slidenum">
              <a:rPr lang="en-US" smtClean="0"/>
              <a:t>122</a:t>
            </a:fld>
            <a:endParaRPr lang="en-US"/>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0424122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859040"/>
                </a:solidFill>
                <a:latin typeface="Courier New" pitchFamily="49" charset="0"/>
                <a:cs typeface="Courier New" pitchFamily="49" charset="0"/>
              </a:rPr>
              <a:t> </a:t>
            </a:r>
            <a:r>
              <a:rPr lang="en-US" b="1" dirty="0" err="1" smtClean="0">
                <a:solidFill>
                  <a:schemeClr val="accent5">
                    <a:lumMod val="75000"/>
                  </a:schemeClr>
                </a:solidFill>
                <a:latin typeface="Courier New" pitchFamily="49" charset="0"/>
                <a:cs typeface="Courier New" pitchFamily="49" charset="0"/>
              </a:rPr>
              <a:t>cent_to_fahr</a:t>
            </a:r>
            <a:r>
              <a:rPr lang="en-US" b="1" dirty="0" smtClean="0">
                <a:latin typeface="Courier New" pitchFamily="49" charset="0"/>
                <a:cs typeface="Courier New" pitchFamily="49" charset="0"/>
              </a:rPr>
              <a:t>(cent):</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print</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cent </a:t>
            </a:r>
            <a:r>
              <a:rPr lang="en-US" b="1" dirty="0">
                <a:latin typeface="Courier New" pitchFamily="49" charset="0"/>
                <a:cs typeface="Courier New" pitchFamily="49" charset="0"/>
              </a:rPr>
              <a:t>/ 5.0 * 9 + </a:t>
            </a:r>
            <a:r>
              <a:rPr lang="en-US" b="1" dirty="0" smtClean="0">
                <a:latin typeface="Courier New" pitchFamily="49" charset="0"/>
                <a:cs typeface="Courier New" pitchFamily="49" charset="0"/>
              </a:rPr>
              <a:t>32</a:t>
            </a:r>
            <a:endParaRPr lang="en-US" b="1" dirty="0">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a:p>
            <a:pPr marL="0" indent="0">
              <a:buNone/>
            </a:pPr>
            <a:r>
              <a:rPr lang="en-US" b="1" dirty="0">
                <a:solidFill>
                  <a:srgbClr val="859040"/>
                </a:solidFill>
                <a:latin typeface="Courier New" pitchFamily="49" charset="0"/>
                <a:cs typeface="Courier New" pitchFamily="49" charset="0"/>
              </a:rPr>
              <a:t>print</a:t>
            </a: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cent_to_fahr</a:t>
            </a:r>
            <a:r>
              <a:rPr lang="en-US" b="1" dirty="0" smtClean="0">
                <a:latin typeface="Courier New" pitchFamily="49" charset="0"/>
                <a:cs typeface="Courier New" pitchFamily="49" charset="0"/>
              </a:rPr>
              <a:t>(20) </a:t>
            </a:r>
            <a:endParaRPr lang="en-US" b="1" dirty="0">
              <a:latin typeface="Courier New" pitchFamily="49" charset="0"/>
              <a:cs typeface="Courier New" pitchFamily="49" charset="0"/>
            </a:endParaRPr>
          </a:p>
          <a:p>
            <a:endParaRPr lang="en-US"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123</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82185694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859040"/>
                </a:solidFill>
                <a:latin typeface="Courier New" pitchFamily="49" charset="0"/>
                <a:cs typeface="Courier New" pitchFamily="49" charset="0"/>
              </a:rPr>
              <a:t> </a:t>
            </a:r>
            <a:r>
              <a:rPr lang="en-US" b="1" dirty="0" err="1">
                <a:solidFill>
                  <a:schemeClr val="accent5">
                    <a:lumMod val="75000"/>
                  </a:schemeClr>
                </a:solidFill>
                <a:latin typeface="Courier New" pitchFamily="49" charset="0"/>
                <a:cs typeface="Courier New" pitchFamily="49" charset="0"/>
              </a:rPr>
              <a:t>myfunc</a:t>
            </a:r>
            <a:r>
              <a:rPr lang="en-US" b="1" dirty="0">
                <a:latin typeface="Courier New" pitchFamily="49" charset="0"/>
                <a:cs typeface="Courier New" pitchFamily="49" charset="0"/>
              </a:rPr>
              <a:t>(n):</a:t>
            </a:r>
          </a:p>
          <a:p>
            <a:pPr marL="0" indent="0">
              <a:buNone/>
            </a:pPr>
            <a:r>
              <a:rPr lang="en-US" b="1" dirty="0">
                <a:latin typeface="Courier New" pitchFamily="49" charset="0"/>
                <a:cs typeface="Courier New" pitchFamily="49" charset="0"/>
              </a:rPr>
              <a:t>    total = 0</a:t>
            </a:r>
          </a:p>
          <a:p>
            <a:pPr marL="0" indent="0">
              <a:buNone/>
            </a:pPr>
            <a:r>
              <a:rPr lang="en-US" b="1" dirty="0">
                <a:solidFill>
                  <a:srgbClr val="859040"/>
                </a:solidFill>
                <a:latin typeface="Courier New" pitchFamily="49" charset="0"/>
                <a:cs typeface="Courier New" pitchFamily="49" charset="0"/>
              </a:rPr>
              <a:t>    for </a:t>
            </a:r>
            <a:r>
              <a:rPr lang="en-US" b="1" dirty="0" err="1">
                <a:latin typeface="Courier New" pitchFamily="49" charset="0"/>
                <a:cs typeface="Courier New" pitchFamily="49" charset="0"/>
              </a:rPr>
              <a:t>i</a:t>
            </a:r>
            <a:r>
              <a:rPr lang="en-US" b="1" dirty="0">
                <a:solidFill>
                  <a:srgbClr val="859040"/>
                </a:solidFill>
                <a:latin typeface="Courier New" pitchFamily="49" charset="0"/>
                <a:cs typeface="Courier New" pitchFamily="49" charset="0"/>
              </a:rPr>
              <a:t> in </a:t>
            </a:r>
            <a:r>
              <a:rPr lang="en-US" b="1" dirty="0">
                <a:solidFill>
                  <a:srgbClr val="000000"/>
                </a:solidFill>
                <a:latin typeface="Courier New" pitchFamily="49" charset="0"/>
                <a:cs typeface="Courier New" pitchFamily="49" charset="0"/>
              </a:rPr>
              <a:t>range(n):</a:t>
            </a:r>
          </a:p>
          <a:p>
            <a:pPr marL="0" indent="0">
              <a:buNone/>
            </a:pPr>
            <a:r>
              <a:rPr lang="en-US" b="1" dirty="0">
                <a:solidFill>
                  <a:srgbClr val="000000"/>
                </a:solidFill>
                <a:latin typeface="Courier New" pitchFamily="49" charset="0"/>
                <a:cs typeface="Courier New" pitchFamily="49" charset="0"/>
              </a:rPr>
              <a:t>        total = total + </a:t>
            </a:r>
            <a:r>
              <a:rPr lang="en-US" b="1" dirty="0" err="1">
                <a:solidFill>
                  <a:srgbClr val="000000"/>
                </a:solidFill>
                <a:latin typeface="Courier New" pitchFamily="49" charset="0"/>
                <a:cs typeface="Courier New" pitchFamily="49" charset="0"/>
              </a:rPr>
              <a:t>i</a:t>
            </a:r>
            <a:endParaRPr lang="en-US" b="1" dirty="0">
              <a:solidFill>
                <a:srgbClr val="000000"/>
              </a:solidFill>
              <a:latin typeface="Courier New" pitchFamily="49" charset="0"/>
              <a:cs typeface="Courier New" pitchFamily="49" charset="0"/>
            </a:endParaRPr>
          </a:p>
          <a:p>
            <a:pPr marL="0" indent="0">
              <a:buNone/>
            </a:pPr>
            <a:r>
              <a:rPr lang="en-US" b="1" dirty="0">
                <a:solidFill>
                  <a:srgbClr val="000000"/>
                </a:solidFill>
                <a:latin typeface="Courier New" pitchFamily="49" charset="0"/>
                <a:cs typeface="Courier New" pitchFamily="49" charset="0"/>
              </a:rPr>
              <a:t>    </a:t>
            </a:r>
            <a:r>
              <a:rPr lang="en-US" b="1" dirty="0">
                <a:solidFill>
                  <a:srgbClr val="859040"/>
                </a:solidFill>
                <a:latin typeface="Courier New" pitchFamily="49" charset="0"/>
                <a:cs typeface="Courier New" pitchFamily="49" charset="0"/>
              </a:rPr>
              <a:t>return </a:t>
            </a:r>
            <a:r>
              <a:rPr lang="en-US" b="1" dirty="0">
                <a:solidFill>
                  <a:srgbClr val="000000"/>
                </a:solidFill>
                <a:latin typeface="Courier New" pitchFamily="49" charset="0"/>
                <a:cs typeface="Courier New" pitchFamily="49" charset="0"/>
              </a:rPr>
              <a:t>total</a:t>
            </a:r>
          </a:p>
          <a:p>
            <a:pPr marL="0" indent="0">
              <a:buNone/>
            </a:pPr>
            <a:endParaRPr lang="en-US" b="1" dirty="0">
              <a:solidFill>
                <a:srgbClr val="000000"/>
              </a:solidFill>
              <a:latin typeface="Courier New" pitchFamily="49" charset="0"/>
              <a:cs typeface="Courier New" pitchFamily="49" charset="0"/>
            </a:endParaRPr>
          </a:p>
          <a:p>
            <a:pPr marL="0" indent="0">
              <a:buNone/>
            </a:pPr>
            <a:r>
              <a:rPr lang="en-US" b="1" dirty="0">
                <a:solidFill>
                  <a:srgbClr val="859040"/>
                </a:solidFill>
                <a:latin typeface="Courier New" pitchFamily="49" charset="0"/>
                <a:cs typeface="Courier New" pitchFamily="49" charset="0"/>
              </a:rPr>
              <a:t>print</a:t>
            </a:r>
            <a:r>
              <a:rPr lang="en-US" b="1" dirty="0">
                <a:solidFill>
                  <a:srgbClr val="000000"/>
                </a:solidFill>
                <a:latin typeface="Courier New" pitchFamily="49" charset="0"/>
                <a:cs typeface="Courier New" pitchFamily="49" charset="0"/>
              </a:rPr>
              <a:t> </a:t>
            </a:r>
            <a:r>
              <a:rPr lang="en-US" b="1" dirty="0" err="1">
                <a:solidFill>
                  <a:srgbClr val="000000"/>
                </a:solidFill>
                <a:latin typeface="Courier New" pitchFamily="49" charset="0"/>
                <a:cs typeface="Courier New" pitchFamily="49" charset="0"/>
              </a:rPr>
              <a:t>myfunc</a:t>
            </a:r>
            <a:r>
              <a:rPr lang="en-US" b="1" dirty="0">
                <a:solidFill>
                  <a:srgbClr val="000000"/>
                </a:solidFill>
                <a:latin typeface="Courier New" pitchFamily="49" charset="0"/>
                <a:cs typeface="Courier New" pitchFamily="49" charset="0"/>
              </a:rPr>
              <a:t>(4)</a:t>
            </a:r>
          </a:p>
          <a:p>
            <a:endParaRPr lang="en-US"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124</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5185501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a:xfrm>
            <a:off x="381000" y="1600200"/>
            <a:ext cx="6477000" cy="4525963"/>
          </a:xfrm>
        </p:spPr>
        <p:txBody>
          <a:bodyPr>
            <a:normAutofit/>
          </a:bodyPr>
          <a:lstStyle/>
          <a:p>
            <a:pPr marL="0" indent="0">
              <a:buNone/>
            </a:pPr>
            <a:r>
              <a:rPr lang="en-US" sz="1800" b="1" dirty="0" err="1" smtClean="0">
                <a:solidFill>
                  <a:srgbClr val="859040"/>
                </a:solidFill>
                <a:latin typeface="Courier New" pitchFamily="49" charset="0"/>
                <a:cs typeface="Courier New" pitchFamily="49" charset="0"/>
              </a:rPr>
              <a:t>def</a:t>
            </a:r>
            <a:r>
              <a:rPr lang="en-US" sz="1800" b="1" dirty="0" smtClean="0">
                <a:solidFill>
                  <a:srgbClr val="859040"/>
                </a:solidFill>
                <a:latin typeface="Courier New" pitchFamily="49" charset="0"/>
                <a:cs typeface="Courier New" pitchFamily="49" charset="0"/>
              </a:rPr>
              <a:t> </a:t>
            </a:r>
            <a:r>
              <a:rPr lang="en-US" sz="1800" b="1" dirty="0" err="1" smtClean="0">
                <a:solidFill>
                  <a:schemeClr val="accent5">
                    <a:lumMod val="75000"/>
                  </a:schemeClr>
                </a:solidFill>
                <a:latin typeface="Courier New" pitchFamily="49" charset="0"/>
                <a:cs typeface="Courier New" pitchFamily="49" charset="0"/>
              </a:rPr>
              <a:t>c_to_f</a:t>
            </a:r>
            <a:r>
              <a:rPr lang="en-US" sz="1800" b="1" dirty="0" smtClean="0">
                <a:latin typeface="Courier New" pitchFamily="49" charset="0"/>
                <a:cs typeface="Courier New" pitchFamily="49" charset="0"/>
              </a:rPr>
              <a:t>(c):</a:t>
            </a:r>
          </a:p>
          <a:p>
            <a:pPr marL="0" indent="0">
              <a:buNone/>
            </a:pPr>
            <a:r>
              <a:rPr lang="en-US" sz="1800" b="1" dirty="0">
                <a:latin typeface="Courier New" pitchFamily="49" charset="0"/>
                <a:cs typeface="Courier New" pitchFamily="49" charset="0"/>
              </a:rPr>
              <a:t>    </a:t>
            </a:r>
            <a:r>
              <a:rPr lang="en-US" sz="1800" b="1" dirty="0">
                <a:solidFill>
                  <a:srgbClr val="859040"/>
                </a:solidFill>
                <a:latin typeface="Courier New" pitchFamily="49" charset="0"/>
                <a:cs typeface="Courier New" pitchFamily="49" charset="0"/>
              </a:rPr>
              <a:t>print</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t>
            </a:r>
            <a:r>
              <a:rPr lang="en-US" sz="1800" b="1" dirty="0" err="1" smtClean="0">
                <a:solidFill>
                  <a:srgbClr val="953735"/>
                </a:solidFill>
                <a:latin typeface="Courier New" pitchFamily="49" charset="0"/>
                <a:cs typeface="Courier New" pitchFamily="49" charset="0"/>
              </a:rPr>
              <a:t>c_to_f</a:t>
            </a:r>
            <a:r>
              <a:rPr lang="en-US" sz="1800" b="1" dirty="0" smtClean="0">
                <a:latin typeface="Courier New" pitchFamily="49" charset="0"/>
                <a:cs typeface="Courier New" pitchFamily="49" charset="0"/>
              </a:rPr>
              <a:t>"</a:t>
            </a:r>
          </a:p>
          <a:p>
            <a:pPr marL="0" indent="0">
              <a:buNone/>
            </a:pPr>
            <a:r>
              <a:rPr lang="en-US" sz="1800" b="1" dirty="0" smtClean="0">
                <a:latin typeface="Courier New" pitchFamily="49" charset="0"/>
                <a:cs typeface="Courier New" pitchFamily="49" charset="0"/>
              </a:rPr>
              <a:t>    </a:t>
            </a:r>
            <a:r>
              <a:rPr lang="en-US" sz="1800" b="1" dirty="0" smtClean="0">
                <a:solidFill>
                  <a:srgbClr val="859040"/>
                </a:solidFill>
                <a:latin typeface="Courier New" pitchFamily="49" charset="0"/>
                <a:cs typeface="Courier New" pitchFamily="49" charset="0"/>
              </a:rPr>
              <a:t>return </a:t>
            </a:r>
            <a:r>
              <a:rPr lang="en-US" sz="1800" b="1" dirty="0" smtClean="0">
                <a:latin typeface="Courier New" pitchFamily="49" charset="0"/>
                <a:cs typeface="Courier New" pitchFamily="49" charset="0"/>
              </a:rPr>
              <a:t>c / 5.0 * 9 + 32</a:t>
            </a:r>
          </a:p>
          <a:p>
            <a:pPr marL="0" indent="0">
              <a:buNone/>
            </a:pPr>
            <a:endParaRPr lang="en-US" sz="1800" b="1" dirty="0">
              <a:latin typeface="Courier New" pitchFamily="49" charset="0"/>
              <a:cs typeface="Courier New" pitchFamily="49" charset="0"/>
            </a:endParaRPr>
          </a:p>
          <a:p>
            <a:pPr marL="0" indent="0">
              <a:buNone/>
            </a:pPr>
            <a:r>
              <a:rPr lang="en-US" sz="1800" b="1" dirty="0">
                <a:solidFill>
                  <a:srgbClr val="859040"/>
                </a:solidFill>
                <a:latin typeface="Courier New" pitchFamily="49" charset="0"/>
                <a:cs typeface="Courier New" pitchFamily="49" charset="0"/>
              </a:rPr>
              <a:t>def</a:t>
            </a:r>
            <a:r>
              <a:rPr lang="en-US" sz="1800" b="1" dirty="0">
                <a:latin typeface="Courier New" pitchFamily="49" charset="0"/>
                <a:cs typeface="Courier New" pitchFamily="49" charset="0"/>
              </a:rPr>
              <a:t> </a:t>
            </a:r>
            <a:r>
              <a:rPr lang="en-US" sz="1800" b="1" dirty="0">
                <a:solidFill>
                  <a:schemeClr val="accent5">
                    <a:lumMod val="75000"/>
                  </a:schemeClr>
                </a:solidFill>
                <a:latin typeface="Courier New" pitchFamily="49" charset="0"/>
                <a:cs typeface="Courier New" pitchFamily="49" charset="0"/>
              </a:rPr>
              <a:t>make_message</a:t>
            </a:r>
            <a:r>
              <a:rPr lang="en-US" sz="1800" b="1" dirty="0">
                <a:latin typeface="Courier New" pitchFamily="49" charset="0"/>
                <a:cs typeface="Courier New" pitchFamily="49" charset="0"/>
              </a:rPr>
              <a:t>(temp):</a:t>
            </a:r>
          </a:p>
          <a:p>
            <a:pPr marL="0" indent="0">
              <a:buNone/>
            </a:pPr>
            <a:r>
              <a:rPr lang="en-US" sz="1800" b="1" dirty="0">
                <a:latin typeface="Courier New" pitchFamily="49" charset="0"/>
                <a:cs typeface="Courier New" pitchFamily="49" charset="0"/>
              </a:rPr>
              <a:t>    </a:t>
            </a:r>
            <a:r>
              <a:rPr lang="en-US" sz="1800" b="1" dirty="0">
                <a:solidFill>
                  <a:srgbClr val="859040"/>
                </a:solidFill>
                <a:latin typeface="Courier New" pitchFamily="49" charset="0"/>
                <a:cs typeface="Courier New" pitchFamily="49" charset="0"/>
              </a:rPr>
              <a:t>print</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t>
            </a:r>
            <a:r>
              <a:rPr lang="en-US" sz="1800" b="1" dirty="0" err="1" smtClean="0">
                <a:solidFill>
                  <a:schemeClr val="accent2">
                    <a:lumMod val="75000"/>
                  </a:schemeClr>
                </a:solidFill>
                <a:latin typeface="Courier New" pitchFamily="49" charset="0"/>
                <a:cs typeface="Courier New" pitchFamily="49" charset="0"/>
              </a:rPr>
              <a:t>make_message</a:t>
            </a:r>
            <a:r>
              <a:rPr lang="en-US" sz="1800" b="1" dirty="0" smtClean="0">
                <a:latin typeface="Courier New" pitchFamily="49" charset="0"/>
                <a:cs typeface="Courier New" pitchFamily="49" charset="0"/>
              </a:rPr>
              <a:t>"</a:t>
            </a:r>
            <a:endParaRPr lang="en-US" sz="1800" b="1" dirty="0">
              <a:latin typeface="Courier New" pitchFamily="49" charset="0"/>
              <a:cs typeface="Courier New" pitchFamily="49" charset="0"/>
            </a:endParaRPr>
          </a:p>
          <a:p>
            <a:pPr marL="0" indent="0">
              <a:buNone/>
            </a:pPr>
            <a:r>
              <a:rPr lang="en-US" sz="1800" b="1" dirty="0">
                <a:latin typeface="Courier New" pitchFamily="49" charset="0"/>
                <a:cs typeface="Courier New" pitchFamily="49" charset="0"/>
              </a:rPr>
              <a:t>    </a:t>
            </a:r>
            <a:r>
              <a:rPr lang="en-US" sz="1800" b="1" dirty="0">
                <a:solidFill>
                  <a:srgbClr val="859040"/>
                </a:solidFill>
                <a:latin typeface="Courier New" pitchFamily="49" charset="0"/>
                <a:cs typeface="Courier New" pitchFamily="49" charset="0"/>
              </a:rPr>
              <a:t>return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a:t>
            </a:r>
            <a:r>
              <a:rPr lang="en-US" sz="1800" b="1" dirty="0" smtClean="0">
                <a:solidFill>
                  <a:schemeClr val="accent2">
                    <a:lumMod val="75000"/>
                  </a:schemeClr>
                </a:solidFill>
                <a:latin typeface="Courier New" pitchFamily="49" charset="0"/>
                <a:cs typeface="Courier New" pitchFamily="49" charset="0"/>
              </a:rPr>
              <a:t>The </a:t>
            </a:r>
            <a:r>
              <a:rPr lang="en-US" sz="1800" b="1" dirty="0">
                <a:solidFill>
                  <a:schemeClr val="accent2">
                    <a:lumMod val="75000"/>
                  </a:schemeClr>
                </a:solidFill>
                <a:latin typeface="Courier New" pitchFamily="49" charset="0"/>
                <a:cs typeface="Courier New" pitchFamily="49" charset="0"/>
              </a:rPr>
              <a:t>temperature is </a:t>
            </a:r>
            <a:r>
              <a:rPr lang="en-US" sz="1800" b="1" dirty="0" smtClean="0">
                <a:latin typeface="Courier New" pitchFamily="49" charset="0"/>
                <a:cs typeface="Courier New" pitchFamily="49" charset="0"/>
              </a:rPr>
              <a:t>" + </a:t>
            </a:r>
            <a:r>
              <a:rPr lang="en-US" sz="1800" b="1" dirty="0" err="1" smtClean="0">
                <a:latin typeface="Courier New" pitchFamily="49" charset="0"/>
                <a:cs typeface="Courier New" pitchFamily="49" charset="0"/>
              </a:rPr>
              <a:t>str</a:t>
            </a:r>
            <a:r>
              <a:rPr lang="en-US" sz="1800" b="1" dirty="0" smtClean="0">
                <a:latin typeface="Courier New" pitchFamily="49" charset="0"/>
                <a:cs typeface="Courier New" pitchFamily="49" charset="0"/>
              </a:rPr>
              <a:t>(temp</a:t>
            </a:r>
            <a:r>
              <a:rPr lang="en-US" sz="1800" b="1" dirty="0">
                <a:latin typeface="Courier New" pitchFamily="49" charset="0"/>
                <a:cs typeface="Courier New" pitchFamily="49" charset="0"/>
              </a:rPr>
              <a:t>)</a:t>
            </a:r>
          </a:p>
          <a:p>
            <a:pPr marL="0" indent="0">
              <a:buNone/>
            </a:pPr>
            <a:endParaRPr lang="en-US" sz="1800" b="1" dirty="0">
              <a:latin typeface="Courier New" pitchFamily="49" charset="0"/>
              <a:cs typeface="Courier New" pitchFamily="49" charset="0"/>
            </a:endParaRPr>
          </a:p>
          <a:p>
            <a:pPr marL="0" indent="0">
              <a:buNone/>
            </a:pPr>
            <a:r>
              <a:rPr lang="en-US" sz="1800" b="1" dirty="0">
                <a:solidFill>
                  <a:srgbClr val="859040"/>
                </a:solidFill>
                <a:latin typeface="Courier New" pitchFamily="49" charset="0"/>
                <a:cs typeface="Courier New" pitchFamily="49" charset="0"/>
              </a:rPr>
              <a:t>for</a:t>
            </a:r>
            <a:r>
              <a:rPr lang="en-US" sz="1800" b="1" dirty="0">
                <a:latin typeface="Courier New" pitchFamily="49" charset="0"/>
                <a:cs typeface="Courier New" pitchFamily="49" charset="0"/>
              </a:rPr>
              <a:t> tempc </a:t>
            </a:r>
            <a:r>
              <a:rPr lang="en-US" sz="1800" b="1" dirty="0">
                <a:solidFill>
                  <a:srgbClr val="859040"/>
                </a:solidFill>
                <a:latin typeface="Courier New" pitchFamily="49" charset="0"/>
                <a:cs typeface="Courier New" pitchFamily="49" charset="0"/>
              </a:rPr>
              <a:t>in</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[-40,0,37]:</a:t>
            </a:r>
            <a:endParaRPr lang="en-US" sz="1800" b="1" dirty="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    tempf = c_to_f(tempc)</a:t>
            </a:r>
          </a:p>
          <a:p>
            <a:pPr marL="0" indent="0">
              <a:buNone/>
            </a:pPr>
            <a:r>
              <a:rPr lang="en-US" sz="1800" b="1" dirty="0">
                <a:latin typeface="Courier New" pitchFamily="49" charset="0"/>
                <a:cs typeface="Courier New" pitchFamily="49" charset="0"/>
              </a:rPr>
              <a:t>    message = make_message(tempf)</a:t>
            </a:r>
          </a:p>
          <a:p>
            <a:pPr marL="0" indent="0">
              <a:buNone/>
            </a:pPr>
            <a:r>
              <a:rPr lang="en-US" sz="1800" b="1" dirty="0" smtClean="0">
                <a:solidFill>
                  <a:srgbClr val="859040"/>
                </a:solidFill>
                <a:latin typeface="Courier New" pitchFamily="49" charset="0"/>
                <a:cs typeface="Courier New" pitchFamily="49" charset="0"/>
              </a:rPr>
              <a:t>    print</a:t>
            </a:r>
            <a:r>
              <a:rPr lang="en-US" sz="1800" b="1" dirty="0" smtClean="0">
                <a:latin typeface="Courier New" pitchFamily="49" charset="0"/>
                <a:cs typeface="Courier New" pitchFamily="49" charset="0"/>
              </a:rPr>
              <a:t> message</a:t>
            </a:r>
          </a:p>
          <a:p>
            <a:pPr marL="0" indent="0">
              <a:buNone/>
            </a:pPr>
            <a:endParaRPr lang="en-US" sz="1800" b="1" dirty="0" smtClean="0">
              <a:latin typeface="Courier New" pitchFamily="49" charset="0"/>
              <a:cs typeface="Courier New" pitchFamily="49" charset="0"/>
            </a:endParaRPr>
          </a:p>
          <a:p>
            <a:pPr marL="0" indent="0">
              <a:buNone/>
            </a:pPr>
            <a:endParaRPr lang="en-US" sz="1800" b="1" dirty="0" smtClean="0">
              <a:latin typeface="Courier New" pitchFamily="49" charset="0"/>
              <a:cs typeface="Courier New" pitchFamily="49" charset="0"/>
            </a:endParaRPr>
          </a:p>
        </p:txBody>
      </p:sp>
      <p:sp>
        <p:nvSpPr>
          <p:cNvPr id="4" name="Content Placeholder 3"/>
          <p:cNvSpPr>
            <a:spLocks noGrp="1"/>
          </p:cNvSpPr>
          <p:nvPr>
            <p:ph sz="half" idx="2"/>
            <p:custDataLst>
              <p:tags r:id="rId2"/>
            </p:custDataLst>
          </p:nvPr>
        </p:nvSpPr>
        <p:spPr>
          <a:xfrm>
            <a:off x="6629400" y="1600200"/>
            <a:ext cx="2514600" cy="4525963"/>
          </a:xfrm>
        </p:spPr>
        <p:txBody>
          <a:bodyPr>
            <a:normAutofit/>
          </a:bodyPr>
          <a:lstStyle/>
          <a:p>
            <a:pPr marL="0" indent="0">
              <a:buNone/>
            </a:pPr>
            <a:r>
              <a:rPr lang="en-US" sz="1800" dirty="0" err="1"/>
              <a:t>c_to_f</a:t>
            </a:r>
            <a:endParaRPr lang="en-US" sz="1800" dirty="0"/>
          </a:p>
          <a:p>
            <a:pPr marL="0" indent="0">
              <a:buNone/>
            </a:pPr>
            <a:r>
              <a:rPr lang="en-US" sz="1800" dirty="0" err="1"/>
              <a:t>make_message</a:t>
            </a:r>
            <a:endParaRPr lang="en-US" sz="1800" dirty="0"/>
          </a:p>
          <a:p>
            <a:pPr marL="0" indent="0">
              <a:buNone/>
            </a:pPr>
            <a:r>
              <a:rPr lang="en-US" sz="1800" dirty="0"/>
              <a:t>The temperature is </a:t>
            </a:r>
            <a:r>
              <a:rPr lang="en-US" sz="1800" dirty="0" smtClean="0"/>
              <a:t>-40.0</a:t>
            </a:r>
            <a:endParaRPr lang="en-US" sz="1800" dirty="0"/>
          </a:p>
          <a:p>
            <a:pPr marL="0" indent="0">
              <a:buNone/>
            </a:pPr>
            <a:r>
              <a:rPr lang="en-US" sz="1800" dirty="0" err="1"/>
              <a:t>c_to_f</a:t>
            </a:r>
            <a:endParaRPr lang="en-US" sz="1800" dirty="0"/>
          </a:p>
          <a:p>
            <a:pPr marL="0" indent="0">
              <a:buNone/>
            </a:pPr>
            <a:r>
              <a:rPr lang="en-US" sz="1800" dirty="0" err="1"/>
              <a:t>make_message</a:t>
            </a:r>
            <a:endParaRPr lang="en-US" sz="1800" dirty="0"/>
          </a:p>
          <a:p>
            <a:pPr marL="0" indent="0">
              <a:buNone/>
            </a:pPr>
            <a:r>
              <a:rPr lang="en-US" sz="1800" dirty="0"/>
              <a:t>The temperature is </a:t>
            </a:r>
            <a:r>
              <a:rPr lang="en-US" sz="1800" dirty="0" smtClean="0"/>
              <a:t>32.0</a:t>
            </a:r>
            <a:endParaRPr lang="en-US" sz="1800" dirty="0"/>
          </a:p>
          <a:p>
            <a:pPr marL="0" indent="0">
              <a:buNone/>
            </a:pPr>
            <a:r>
              <a:rPr lang="en-US" sz="1800" dirty="0" err="1"/>
              <a:t>c_to_f</a:t>
            </a:r>
            <a:endParaRPr lang="en-US" sz="1800" dirty="0"/>
          </a:p>
          <a:p>
            <a:pPr marL="0" indent="0">
              <a:buNone/>
            </a:pPr>
            <a:r>
              <a:rPr lang="en-US" sz="1800" dirty="0" err="1"/>
              <a:t>make_message</a:t>
            </a:r>
            <a:endParaRPr lang="en-US" sz="1800" dirty="0"/>
          </a:p>
          <a:p>
            <a:pPr marL="0" indent="0">
              <a:buNone/>
            </a:pPr>
            <a:r>
              <a:rPr lang="en-US" sz="1800" dirty="0"/>
              <a:t>The temperature is </a:t>
            </a:r>
            <a:r>
              <a:rPr lang="en-US" sz="1800" dirty="0" smtClean="0"/>
              <a:t>98.6</a:t>
            </a:r>
            <a:endParaRPr lang="en-US" sz="1800" dirty="0"/>
          </a:p>
        </p:txBody>
      </p:sp>
      <p:sp>
        <p:nvSpPr>
          <p:cNvPr id="5" name="Slide Number Placeholder 4"/>
          <p:cNvSpPr>
            <a:spLocks noGrp="1"/>
          </p:cNvSpPr>
          <p:nvPr>
            <p:ph type="sldNum" sz="quarter" idx="12"/>
            <p:custDataLst>
              <p:tags r:id="rId3"/>
            </p:custDataLst>
          </p:nvPr>
        </p:nvSpPr>
        <p:spPr/>
        <p:txBody>
          <a:bodyPr/>
          <a:lstStyle/>
          <a:p>
            <a:fld id="{788CE558-C476-4373-B415-9E6F3874DDF1}" type="slidenum">
              <a:rPr lang="en-US" smtClean="0"/>
              <a:t>125</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993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r>
              <a:rPr lang="en-US" dirty="0"/>
              <a:t>Breaking down a program into functions is </a:t>
            </a:r>
            <a:r>
              <a:rPr lang="en-US" i="1" u="sng" dirty="0"/>
              <a:t>the fundamental activity</a:t>
            </a:r>
            <a:r>
              <a:rPr lang="en-US" dirty="0"/>
              <a:t> of programming!</a:t>
            </a:r>
          </a:p>
          <a:p>
            <a:r>
              <a:rPr lang="en-US" dirty="0"/>
              <a:t>How do you decide when to use a function?</a:t>
            </a:r>
          </a:p>
          <a:p>
            <a:pPr lvl="1"/>
            <a:r>
              <a:rPr lang="en-US" dirty="0"/>
              <a:t>One </a:t>
            </a:r>
            <a:r>
              <a:rPr lang="en-US" dirty="0" smtClean="0"/>
              <a:t>rule:  DRY (Don’t Repeat Yourself)</a:t>
            </a:r>
            <a:endParaRPr lang="en-US" dirty="0"/>
          </a:p>
          <a:p>
            <a:pPr lvl="1"/>
            <a:r>
              <a:rPr lang="en-US" dirty="0"/>
              <a:t>Whenever you are tempted to copy and paste code, don’t!</a:t>
            </a:r>
          </a:p>
          <a:p>
            <a:r>
              <a:rPr lang="en-US" dirty="0"/>
              <a:t>Now, how do you design a function?</a:t>
            </a: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126</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2078196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92884"/>
            <a:ext cx="8229600" cy="707316"/>
          </a:xfrm>
        </p:spPr>
        <p:txBody>
          <a:bodyPr>
            <a:normAutofit fontScale="90000"/>
          </a:bodyPr>
          <a:lstStyle/>
          <a:p>
            <a:r>
              <a:rPr lang="en-US" dirty="0" smtClean="0"/>
              <a:t>How to design a function</a:t>
            </a:r>
            <a:endParaRPr lang="en-US" dirty="0"/>
          </a:p>
        </p:txBody>
      </p:sp>
      <p:sp>
        <p:nvSpPr>
          <p:cNvPr id="3" name="Content Placeholder 2"/>
          <p:cNvSpPr>
            <a:spLocks noGrp="1"/>
          </p:cNvSpPr>
          <p:nvPr>
            <p:ph sz="half" idx="1"/>
            <p:custDataLst>
              <p:tags r:id="rId2"/>
            </p:custDataLst>
          </p:nvPr>
        </p:nvSpPr>
        <p:spPr>
          <a:xfrm>
            <a:off x="152400" y="1600200"/>
            <a:ext cx="2667000" cy="4876800"/>
          </a:xfrm>
        </p:spPr>
        <p:txBody>
          <a:bodyPr>
            <a:normAutofit fontScale="70000" lnSpcReduction="20000"/>
          </a:bodyPr>
          <a:lstStyle/>
          <a:p>
            <a:pPr marL="0" indent="0">
              <a:buNone/>
            </a:pPr>
            <a:r>
              <a:rPr lang="en-US" sz="2900" b="1" dirty="0" smtClean="0"/>
              <a:t>1. </a:t>
            </a:r>
            <a:r>
              <a:rPr lang="en-US" sz="2900" dirty="0" smtClean="0">
                <a:solidFill>
                  <a:srgbClr val="FF0000"/>
                </a:solidFill>
              </a:rPr>
              <a:t>Wishful thinking</a:t>
            </a:r>
            <a:r>
              <a:rPr lang="en-US" sz="2900" dirty="0" smtClean="0"/>
              <a:t>:  Write </a:t>
            </a:r>
            <a:r>
              <a:rPr lang="en-US" sz="2900" dirty="0"/>
              <a:t>the program as if the function </a:t>
            </a:r>
            <a:r>
              <a:rPr lang="en-US" sz="2900" dirty="0" smtClean="0"/>
              <a:t>already exists</a:t>
            </a:r>
            <a:endParaRPr lang="en-US" dirty="0" smtClean="0"/>
          </a:p>
          <a:p>
            <a:pPr marL="0" indent="0">
              <a:buNone/>
            </a:pPr>
            <a:r>
              <a:rPr lang="en-US" sz="2900" b="1" dirty="0" smtClean="0"/>
              <a:t>2.</a:t>
            </a:r>
            <a:r>
              <a:rPr lang="en-US" sz="2900" dirty="0" smtClean="0"/>
              <a:t> Write a </a:t>
            </a:r>
            <a:r>
              <a:rPr lang="en-US" sz="2900" dirty="0" smtClean="0">
                <a:solidFill>
                  <a:srgbClr val="FF0000"/>
                </a:solidFill>
              </a:rPr>
              <a:t>specification</a:t>
            </a:r>
            <a:r>
              <a:rPr lang="en-US" sz="2900" dirty="0" smtClean="0"/>
              <a:t>:  Describe </a:t>
            </a:r>
            <a:r>
              <a:rPr lang="en-US" sz="2900" dirty="0"/>
              <a:t>the inputs and </a:t>
            </a:r>
            <a:r>
              <a:rPr lang="en-US" sz="2900" dirty="0" smtClean="0"/>
              <a:t>output, including their types</a:t>
            </a:r>
          </a:p>
          <a:p>
            <a:pPr marL="400050" lvl="1" indent="0">
              <a:buNone/>
            </a:pPr>
            <a:r>
              <a:rPr lang="en-US" dirty="0" smtClean="0"/>
              <a:t>No implementation yet!</a:t>
            </a:r>
          </a:p>
          <a:p>
            <a:pPr marL="0" indent="0">
              <a:buNone/>
            </a:pPr>
            <a:r>
              <a:rPr lang="en-US" sz="2900" b="1" dirty="0" smtClean="0"/>
              <a:t>3.</a:t>
            </a:r>
            <a:r>
              <a:rPr lang="en-US" sz="2900" dirty="0" smtClean="0"/>
              <a:t> Write </a:t>
            </a:r>
            <a:r>
              <a:rPr lang="en-US" sz="2900" dirty="0" smtClean="0">
                <a:solidFill>
                  <a:srgbClr val="FF0000"/>
                </a:solidFill>
              </a:rPr>
              <a:t>tests</a:t>
            </a:r>
            <a:r>
              <a:rPr lang="en-US" sz="2900" dirty="0" smtClean="0"/>
              <a:t>:  Example inputs and outputs</a:t>
            </a:r>
          </a:p>
          <a:p>
            <a:pPr marL="0" indent="0">
              <a:buNone/>
            </a:pPr>
            <a:r>
              <a:rPr lang="en-US" sz="2900" b="1" dirty="0" smtClean="0"/>
              <a:t>4. </a:t>
            </a:r>
            <a:r>
              <a:rPr lang="en-US" sz="2900" dirty="0" smtClean="0"/>
              <a:t>Write the function </a:t>
            </a:r>
            <a:r>
              <a:rPr lang="en-US" sz="2900" dirty="0" smtClean="0">
                <a:solidFill>
                  <a:srgbClr val="FF0000"/>
                </a:solidFill>
              </a:rPr>
              <a:t>body </a:t>
            </a:r>
            <a:r>
              <a:rPr lang="en-US" sz="2900" dirty="0" smtClean="0"/>
              <a:t>(the implementation)</a:t>
            </a:r>
          </a:p>
          <a:p>
            <a:pPr marL="0" indent="0">
              <a:buNone/>
            </a:pPr>
            <a:r>
              <a:rPr lang="en-US" sz="2900" dirty="0" smtClean="0"/>
              <a:t>     First, write your plan in English, then translate to Python</a:t>
            </a:r>
            <a:endParaRPr lang="en-US" sz="2900" dirty="0"/>
          </a:p>
        </p:txBody>
      </p:sp>
      <p:sp>
        <p:nvSpPr>
          <p:cNvPr id="4" name="Content Placeholder 3"/>
          <p:cNvSpPr>
            <a:spLocks noGrp="1"/>
          </p:cNvSpPr>
          <p:nvPr>
            <p:ph sz="half" idx="2"/>
            <p:custDataLst>
              <p:tags r:id="rId3"/>
            </p:custDataLst>
          </p:nvPr>
        </p:nvSpPr>
        <p:spPr>
          <a:xfrm>
            <a:off x="2819400" y="1600200"/>
            <a:ext cx="6629400" cy="4525963"/>
          </a:xfrm>
        </p:spPr>
        <p:txBody>
          <a:bodyPr>
            <a:normAutofit fontScale="70000" lnSpcReduction="20000"/>
          </a:bodyPr>
          <a:lstStyle/>
          <a:p>
            <a:pPr marL="0" indent="0">
              <a:buNone/>
            </a:pPr>
            <a:endParaRPr lang="en-US" sz="2200" b="1" dirty="0" smtClean="0">
              <a:latin typeface="Courier New" pitchFamily="49" charset="0"/>
              <a:cs typeface="Courier New" pitchFamily="49" charset="0"/>
            </a:endParaRPr>
          </a:p>
          <a:p>
            <a:pPr marL="0" indent="0">
              <a:buNone/>
            </a:pPr>
            <a:r>
              <a:rPr lang="en-US" sz="2200" b="1" dirty="0" err="1" smtClean="0">
                <a:latin typeface="Courier New" pitchFamily="49" charset="0"/>
                <a:cs typeface="Courier New" pitchFamily="49" charset="0"/>
              </a:rPr>
              <a:t>def</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fahr_to_cent</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fahr</a:t>
            </a:r>
            <a:r>
              <a:rPr lang="en-US" sz="2200" b="1" dirty="0" smtClean="0">
                <a:latin typeface="Courier New" pitchFamily="49" charset="0"/>
                <a:cs typeface="Courier New" pitchFamily="49" charset="0"/>
              </a:rPr>
              <a:t>):</a:t>
            </a:r>
          </a:p>
          <a:p>
            <a:pPr marL="0" indent="0">
              <a:buNone/>
            </a:pPr>
            <a:r>
              <a:rPr lang="en-US" sz="2200" b="1" dirty="0" smtClean="0">
                <a:latin typeface="Courier New" pitchFamily="49" charset="0"/>
                <a:cs typeface="Courier New" pitchFamily="49" charset="0"/>
              </a:rPr>
              <a:t>   </a:t>
            </a:r>
            <a:r>
              <a:rPr lang="en-US" sz="2000" b="1" dirty="0" smtClean="0">
                <a:latin typeface="Courier New" pitchFamily="49" charset="0"/>
                <a:cs typeface="Courier New" pitchFamily="49" charset="0"/>
              </a:rPr>
              <a:t>"""Input</a:t>
            </a:r>
            <a:r>
              <a:rPr lang="en-US" sz="2000" b="1" dirty="0">
                <a:latin typeface="Courier New" pitchFamily="49" charset="0"/>
                <a:cs typeface="Courier New" pitchFamily="49" charset="0"/>
              </a:rPr>
              <a:t>: a number representing degrees </a:t>
            </a:r>
            <a:r>
              <a:rPr lang="en-US" sz="2000" b="1" dirty="0" err="1">
                <a:latin typeface="Courier New" pitchFamily="49" charset="0"/>
                <a:cs typeface="Courier New" pitchFamily="49" charset="0"/>
              </a:rPr>
              <a:t>Farenheit</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   Return </a:t>
            </a:r>
            <a:r>
              <a:rPr lang="en-US" sz="2000" b="1" dirty="0">
                <a:latin typeface="Courier New" pitchFamily="49" charset="0"/>
                <a:cs typeface="Courier New" pitchFamily="49" charset="0"/>
              </a:rPr>
              <a:t>value: a number representing </a:t>
            </a:r>
            <a:r>
              <a:rPr lang="en-US" sz="2000" b="1" dirty="0" smtClean="0">
                <a:latin typeface="Courier New" pitchFamily="49" charset="0"/>
                <a:cs typeface="Courier New" pitchFamily="49" charset="0"/>
              </a:rPr>
              <a:t>degrees centigrade</a:t>
            </a:r>
          </a:p>
          <a:p>
            <a:pPr marL="0" indent="0">
              <a:buNone/>
            </a:pPr>
            <a:r>
              <a:rPr lang="en-US" sz="2200" b="1" dirty="0">
                <a:latin typeface="Courier New" pitchFamily="49" charset="0"/>
                <a:cs typeface="Courier New" pitchFamily="49" charset="0"/>
              </a:rPr>
              <a:t> </a:t>
            </a:r>
            <a:r>
              <a:rPr lang="en-US" sz="2200" b="1" dirty="0" smtClean="0">
                <a:latin typeface="Courier New" pitchFamily="49" charset="0"/>
                <a:cs typeface="Courier New" pitchFamily="49" charset="0"/>
              </a:rPr>
              <a:t>  """</a:t>
            </a:r>
            <a:endParaRPr lang="en-US" sz="2200" b="1" dirty="0">
              <a:latin typeface="Courier New" pitchFamily="49" charset="0"/>
              <a:cs typeface="Courier New" pitchFamily="49" charset="0"/>
            </a:endParaRPr>
          </a:p>
          <a:p>
            <a:pPr marL="0" indent="0">
              <a:buNone/>
            </a:pPr>
            <a:r>
              <a:rPr lang="en-US" sz="2200" b="1" dirty="0" smtClean="0">
                <a:latin typeface="Courier New" pitchFamily="49" charset="0"/>
                <a:cs typeface="Courier New" pitchFamily="49" charset="0"/>
              </a:rPr>
              <a:t>   result </a:t>
            </a:r>
            <a:r>
              <a:rPr lang="en-US" sz="2200" b="1" dirty="0">
                <a:latin typeface="Courier New" pitchFamily="49" charset="0"/>
                <a:cs typeface="Courier New" pitchFamily="49" charset="0"/>
              </a:rPr>
              <a:t>= (</a:t>
            </a:r>
            <a:r>
              <a:rPr lang="en-US" sz="2200" b="1" dirty="0" err="1" smtClean="0">
                <a:latin typeface="Courier New" pitchFamily="49" charset="0"/>
                <a:cs typeface="Courier New" pitchFamily="49" charset="0"/>
              </a:rPr>
              <a:t>fahr</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 32) / 9.0 * 5</a:t>
            </a:r>
          </a:p>
          <a:p>
            <a:pPr marL="0" indent="0">
              <a:buNone/>
            </a:pPr>
            <a:r>
              <a:rPr lang="en-US" sz="2200" b="1" dirty="0">
                <a:latin typeface="Courier New" pitchFamily="49" charset="0"/>
                <a:cs typeface="Courier New" pitchFamily="49" charset="0"/>
              </a:rPr>
              <a:t>  </a:t>
            </a:r>
            <a:r>
              <a:rPr lang="en-US" sz="2200" b="1" dirty="0" smtClean="0">
                <a:latin typeface="Courier New" pitchFamily="49" charset="0"/>
                <a:cs typeface="Courier New" pitchFamily="49" charset="0"/>
              </a:rPr>
              <a:t> return result</a:t>
            </a:r>
          </a:p>
          <a:p>
            <a:pPr marL="0" indent="0">
              <a:buNone/>
            </a:pPr>
            <a:endParaRPr lang="en-US" sz="2200" b="1" dirty="0" smtClean="0">
              <a:latin typeface="Courier New" pitchFamily="49" charset="0"/>
              <a:cs typeface="Courier New" pitchFamily="49" charset="0"/>
            </a:endParaRPr>
          </a:p>
          <a:p>
            <a:pPr marL="0" indent="0">
              <a:buNone/>
            </a:pPr>
            <a:r>
              <a:rPr lang="en-US" sz="2200" b="1" dirty="0" smtClean="0">
                <a:latin typeface="Courier New" pitchFamily="49" charset="0"/>
                <a:cs typeface="Courier New" pitchFamily="49" charset="0"/>
              </a:rPr>
              <a:t>assert </a:t>
            </a:r>
            <a:r>
              <a:rPr lang="en-US" sz="2200" b="1" dirty="0" err="1" smtClean="0">
                <a:latin typeface="Courier New" pitchFamily="49" charset="0"/>
                <a:cs typeface="Courier New" pitchFamily="49" charset="0"/>
              </a:rPr>
              <a:t>fahr_to_cent</a:t>
            </a:r>
            <a:r>
              <a:rPr lang="en-US" sz="2200" b="1" dirty="0" smtClean="0">
                <a:latin typeface="Courier New" pitchFamily="49" charset="0"/>
                <a:cs typeface="Courier New" pitchFamily="49" charset="0"/>
              </a:rPr>
              <a:t>(32) == 0</a:t>
            </a:r>
          </a:p>
          <a:p>
            <a:pPr marL="0" indent="0">
              <a:buNone/>
            </a:pPr>
            <a:r>
              <a:rPr lang="en-US" sz="2200" b="1" dirty="0">
                <a:latin typeface="Courier New" pitchFamily="49" charset="0"/>
                <a:cs typeface="Courier New" pitchFamily="49" charset="0"/>
              </a:rPr>
              <a:t>a</a:t>
            </a:r>
            <a:r>
              <a:rPr lang="en-US" sz="2200" b="1" dirty="0" smtClean="0">
                <a:latin typeface="Courier New" pitchFamily="49" charset="0"/>
                <a:cs typeface="Courier New" pitchFamily="49" charset="0"/>
              </a:rPr>
              <a:t>ssert </a:t>
            </a:r>
            <a:r>
              <a:rPr lang="en-US" sz="2200" b="1" dirty="0" err="1" smtClean="0">
                <a:latin typeface="Courier New" pitchFamily="49" charset="0"/>
                <a:cs typeface="Courier New" pitchFamily="49" charset="0"/>
              </a:rPr>
              <a:t>fahr_to_cent</a:t>
            </a:r>
            <a:r>
              <a:rPr lang="en-US" sz="2200" b="1" dirty="0" smtClean="0">
                <a:latin typeface="Courier New" pitchFamily="49" charset="0"/>
                <a:cs typeface="Courier New" pitchFamily="49" charset="0"/>
              </a:rPr>
              <a:t>(212) == 100</a:t>
            </a:r>
          </a:p>
          <a:p>
            <a:pPr marL="0" indent="0">
              <a:buNone/>
            </a:pPr>
            <a:r>
              <a:rPr lang="en-US" sz="2200" b="1" dirty="0">
                <a:latin typeface="Courier New" pitchFamily="49" charset="0"/>
                <a:cs typeface="Courier New" pitchFamily="49" charset="0"/>
              </a:rPr>
              <a:t>a</a:t>
            </a:r>
            <a:r>
              <a:rPr lang="en-US" sz="2200" b="1" dirty="0" smtClean="0">
                <a:latin typeface="Courier New" pitchFamily="49" charset="0"/>
                <a:cs typeface="Courier New" pitchFamily="49" charset="0"/>
              </a:rPr>
              <a:t>ssert </a:t>
            </a:r>
            <a:r>
              <a:rPr lang="en-US" sz="2200" b="1" dirty="0" err="1" smtClean="0">
                <a:latin typeface="Courier New" pitchFamily="49" charset="0"/>
                <a:cs typeface="Courier New" pitchFamily="49" charset="0"/>
              </a:rPr>
              <a:t>fahr_to_cent</a:t>
            </a:r>
            <a:r>
              <a:rPr lang="en-US" sz="2200" b="1" dirty="0" smtClean="0">
                <a:latin typeface="Courier New" pitchFamily="49" charset="0"/>
                <a:cs typeface="Courier New" pitchFamily="49" charset="0"/>
              </a:rPr>
              <a:t>(98.6) == 37</a:t>
            </a:r>
          </a:p>
          <a:p>
            <a:pPr marL="0" indent="0">
              <a:buNone/>
            </a:pPr>
            <a:r>
              <a:rPr lang="en-US" sz="2200" b="1" dirty="0">
                <a:latin typeface="Courier New" pitchFamily="49" charset="0"/>
                <a:cs typeface="Courier New" pitchFamily="49" charset="0"/>
              </a:rPr>
              <a:t>a</a:t>
            </a:r>
            <a:r>
              <a:rPr lang="en-US" sz="2200" b="1" dirty="0" smtClean="0">
                <a:latin typeface="Courier New" pitchFamily="49" charset="0"/>
                <a:cs typeface="Courier New" pitchFamily="49" charset="0"/>
              </a:rPr>
              <a:t>ssert </a:t>
            </a:r>
            <a:r>
              <a:rPr lang="en-US" sz="2200" b="1" dirty="0" err="1" smtClean="0">
                <a:latin typeface="Courier New" pitchFamily="49" charset="0"/>
                <a:cs typeface="Courier New" pitchFamily="49" charset="0"/>
              </a:rPr>
              <a:t>fahr_to_cent</a:t>
            </a:r>
            <a:r>
              <a:rPr lang="en-US" sz="2200" b="1" dirty="0" smtClean="0">
                <a:latin typeface="Courier New" pitchFamily="49" charset="0"/>
                <a:cs typeface="Courier New" pitchFamily="49" charset="0"/>
              </a:rPr>
              <a:t>(-40) == -40</a:t>
            </a:r>
          </a:p>
          <a:p>
            <a:pPr marL="0" indent="0">
              <a:buNone/>
            </a:pPr>
            <a:endParaRPr lang="en-US" b="1" dirty="0" smtClean="0">
              <a:latin typeface="Courier New" pitchFamily="49" charset="0"/>
              <a:cs typeface="Courier New" pitchFamily="49" charset="0"/>
            </a:endParaRPr>
          </a:p>
          <a:p>
            <a:pPr marL="0" indent="0">
              <a:buNone/>
            </a:pPr>
            <a:r>
              <a:rPr lang="en-US" sz="2300" b="1" dirty="0" smtClean="0">
                <a:latin typeface="Courier New" pitchFamily="49" charset="0"/>
                <a:cs typeface="Courier New" pitchFamily="49" charset="0"/>
              </a:rPr>
              <a:t># Main program</a:t>
            </a:r>
          </a:p>
          <a:p>
            <a:pPr marL="0" indent="0">
              <a:buNone/>
            </a:pPr>
            <a:r>
              <a:rPr lang="en-US" sz="2300" b="1" dirty="0" err="1" smtClean="0">
                <a:latin typeface="Courier New" pitchFamily="49" charset="0"/>
                <a:cs typeface="Courier New" pitchFamily="49" charset="0"/>
              </a:rPr>
              <a:t>tempf</a:t>
            </a:r>
            <a:r>
              <a:rPr lang="en-US" sz="2300" b="1" dirty="0" smtClean="0">
                <a:latin typeface="Courier New" pitchFamily="49" charset="0"/>
                <a:cs typeface="Courier New" pitchFamily="49" charset="0"/>
              </a:rPr>
              <a:t> = 32</a:t>
            </a:r>
          </a:p>
          <a:p>
            <a:pPr marL="0" indent="0">
              <a:buNone/>
            </a:pPr>
            <a:r>
              <a:rPr lang="en-US" sz="2300" b="1" dirty="0" smtClean="0">
                <a:latin typeface="Courier New" pitchFamily="49" charset="0"/>
                <a:cs typeface="Courier New" pitchFamily="49" charset="0"/>
              </a:rPr>
              <a:t>print </a:t>
            </a:r>
            <a:r>
              <a:rPr lang="en-US" sz="2300" b="1" dirty="0">
                <a:latin typeface="Courier New" pitchFamily="49" charset="0"/>
                <a:cs typeface="Courier New" pitchFamily="49" charset="0"/>
              </a:rPr>
              <a:t>"Temperature in </a:t>
            </a:r>
            <a:r>
              <a:rPr lang="en-US" sz="2300" b="1" dirty="0" err="1">
                <a:latin typeface="Courier New" pitchFamily="49" charset="0"/>
                <a:cs typeface="Courier New" pitchFamily="49" charset="0"/>
              </a:rPr>
              <a:t>Farenheit</a:t>
            </a:r>
            <a:r>
              <a:rPr lang="en-US" sz="2300" b="1" dirty="0">
                <a:latin typeface="Courier New" pitchFamily="49" charset="0"/>
                <a:cs typeface="Courier New" pitchFamily="49" charset="0"/>
              </a:rPr>
              <a:t>:", </a:t>
            </a:r>
            <a:r>
              <a:rPr lang="en-US" sz="2300" b="1" dirty="0" err="1">
                <a:latin typeface="Courier New" pitchFamily="49" charset="0"/>
                <a:cs typeface="Courier New" pitchFamily="49" charset="0"/>
              </a:rPr>
              <a:t>tempf</a:t>
            </a:r>
            <a:endParaRPr lang="en-US" sz="2300" b="1" dirty="0">
              <a:latin typeface="Courier New" pitchFamily="49" charset="0"/>
              <a:cs typeface="Courier New" pitchFamily="49" charset="0"/>
            </a:endParaRPr>
          </a:p>
          <a:p>
            <a:pPr marL="0" indent="0">
              <a:buNone/>
            </a:pPr>
            <a:r>
              <a:rPr lang="en-US" sz="2300" b="1" dirty="0" err="1">
                <a:latin typeface="Courier New" pitchFamily="49" charset="0"/>
                <a:cs typeface="Courier New" pitchFamily="49" charset="0"/>
              </a:rPr>
              <a:t>tempc</a:t>
            </a:r>
            <a:r>
              <a:rPr lang="en-US" sz="2300" b="1" dirty="0">
                <a:latin typeface="Courier New" pitchFamily="49" charset="0"/>
                <a:cs typeface="Courier New" pitchFamily="49" charset="0"/>
              </a:rPr>
              <a:t> = </a:t>
            </a:r>
            <a:r>
              <a:rPr lang="en-US" sz="2300" b="1" dirty="0" err="1">
                <a:latin typeface="Courier New" pitchFamily="49" charset="0"/>
                <a:cs typeface="Courier New" pitchFamily="49" charset="0"/>
              </a:rPr>
              <a:t>fahr_to_cent</a:t>
            </a:r>
            <a:r>
              <a:rPr lang="en-US" sz="2300" b="1" dirty="0">
                <a:latin typeface="Courier New" pitchFamily="49" charset="0"/>
                <a:cs typeface="Courier New" pitchFamily="49" charset="0"/>
              </a:rPr>
              <a:t>(</a:t>
            </a:r>
            <a:r>
              <a:rPr lang="en-US" sz="2300" b="1" dirty="0" err="1">
                <a:latin typeface="Courier New" pitchFamily="49" charset="0"/>
                <a:cs typeface="Courier New" pitchFamily="49" charset="0"/>
              </a:rPr>
              <a:t>tempf</a:t>
            </a:r>
            <a:r>
              <a:rPr lang="en-US" sz="2300" b="1" dirty="0">
                <a:latin typeface="Courier New" pitchFamily="49" charset="0"/>
                <a:cs typeface="Courier New" pitchFamily="49" charset="0"/>
              </a:rPr>
              <a:t>)</a:t>
            </a:r>
          </a:p>
          <a:p>
            <a:pPr marL="0" indent="0">
              <a:buNone/>
            </a:pPr>
            <a:r>
              <a:rPr lang="en-US" sz="2300" b="1" dirty="0">
                <a:latin typeface="Courier New" pitchFamily="49" charset="0"/>
                <a:cs typeface="Courier New" pitchFamily="49" charset="0"/>
              </a:rPr>
              <a:t>print "Temperature in Celsius:", </a:t>
            </a:r>
            <a:r>
              <a:rPr lang="en-US" sz="2300" b="1" dirty="0" err="1">
                <a:latin typeface="Courier New" pitchFamily="49" charset="0"/>
                <a:cs typeface="Courier New" pitchFamily="49" charset="0"/>
              </a:rPr>
              <a:t>tempc</a:t>
            </a:r>
            <a:endParaRPr lang="en-US" sz="2300" b="1" dirty="0">
              <a:latin typeface="Courier New" pitchFamily="49" charset="0"/>
              <a:cs typeface="Courier New" pitchFamily="49" charset="0"/>
            </a:endParaRPr>
          </a:p>
          <a:p>
            <a:pPr marL="0" indent="0">
              <a:buNone/>
            </a:pPr>
            <a:endParaRPr lang="en-US" b="1" dirty="0" smtClean="0">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a:p>
            <a:pPr marL="0" indent="0">
              <a:buNone/>
            </a:pPr>
            <a:endParaRPr lang="en-US" dirty="0"/>
          </a:p>
        </p:txBody>
      </p:sp>
      <p:sp>
        <p:nvSpPr>
          <p:cNvPr id="5" name="Slide Number Placeholder 4"/>
          <p:cNvSpPr>
            <a:spLocks noGrp="1"/>
          </p:cNvSpPr>
          <p:nvPr>
            <p:ph type="sldNum" sz="quarter" idx="12"/>
            <p:custDataLst>
              <p:tags r:id="rId4"/>
            </p:custDataLst>
          </p:nvPr>
        </p:nvSpPr>
        <p:spPr/>
        <p:txBody>
          <a:bodyPr/>
          <a:lstStyle/>
          <a:p>
            <a:fld id="{788CE558-C476-4373-B415-9E6F3874DDF1}" type="slidenum">
              <a:rPr lang="en-US" smtClean="0"/>
              <a:t>127</a:t>
            </a:fld>
            <a:endParaRPr lang="en-US"/>
          </a:p>
        </p:txBody>
      </p:sp>
    </p:spTree>
    <p:extLst>
      <p:ext uri="{BB962C8B-B14F-4D97-AF65-F5344CB8AC3E}">
        <p14:creationId xmlns:p14="http://schemas.microsoft.com/office/powerpoint/2010/main" val="67088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60612"/>
            <a:ext cx="8229600" cy="739588"/>
          </a:xfrm>
        </p:spPr>
        <p:txBody>
          <a:bodyPr>
            <a:normAutofit/>
          </a:bodyPr>
          <a:lstStyle/>
          <a:p>
            <a:r>
              <a:rPr lang="en-US" sz="3600" dirty="0" smtClean="0"/>
              <a:t>Review:  how to evaluate a function call</a:t>
            </a:r>
            <a:endParaRPr lang="en-US" sz="3600" dirty="0"/>
          </a:p>
        </p:txBody>
      </p:sp>
      <p:sp>
        <p:nvSpPr>
          <p:cNvPr id="3" name="Content Placeholder 2"/>
          <p:cNvSpPr>
            <a:spLocks noGrp="1"/>
          </p:cNvSpPr>
          <p:nvPr>
            <p:ph idx="1"/>
            <p:custDataLst>
              <p:tags r:id="rId2"/>
            </p:custDataLst>
          </p:nvPr>
        </p:nvSpPr>
        <p:spPr>
          <a:xfrm>
            <a:off x="457200" y="1600200"/>
            <a:ext cx="8229600" cy="5257800"/>
          </a:xfrm>
        </p:spPr>
        <p:txBody>
          <a:bodyPr>
            <a:normAutofit fontScale="62500" lnSpcReduction="20000"/>
          </a:bodyPr>
          <a:lstStyle/>
          <a:p>
            <a:pPr marL="514350" indent="-514350">
              <a:buFont typeface="+mj-lt"/>
              <a:buAutoNum type="arabicPeriod"/>
            </a:pPr>
            <a:r>
              <a:rPr lang="en-US" dirty="0" smtClean="0"/>
              <a:t>Evaluate the function and its arguments to values</a:t>
            </a:r>
            <a:endParaRPr lang="en-US" dirty="0"/>
          </a:p>
          <a:p>
            <a:pPr lvl="1"/>
            <a:r>
              <a:rPr lang="en-US" dirty="0" smtClean="0"/>
              <a:t>If the function value is not a function, execution terminates with an error</a:t>
            </a:r>
            <a:endParaRPr lang="en-US" dirty="0"/>
          </a:p>
          <a:p>
            <a:pPr marL="514350" indent="-514350">
              <a:buFont typeface="+mj-lt"/>
              <a:buAutoNum type="arabicPeriod"/>
            </a:pPr>
            <a:r>
              <a:rPr lang="en-US" dirty="0" smtClean="0"/>
              <a:t>Create a new stack frame</a:t>
            </a:r>
          </a:p>
          <a:p>
            <a:pPr lvl="1"/>
            <a:r>
              <a:rPr lang="en-US" dirty="0"/>
              <a:t>The parent frame is the one where the function is defined</a:t>
            </a:r>
          </a:p>
          <a:p>
            <a:pPr lvl="2"/>
            <a:r>
              <a:rPr lang="en-US" dirty="0"/>
              <a:t>In CSE </a:t>
            </a:r>
            <a:r>
              <a:rPr lang="en-US" dirty="0" smtClean="0"/>
              <a:t>160</a:t>
            </a:r>
            <a:r>
              <a:rPr lang="en-US" dirty="0"/>
              <a:t>, this is always the global frame</a:t>
            </a:r>
          </a:p>
          <a:p>
            <a:pPr lvl="1"/>
            <a:r>
              <a:rPr lang="en-US" dirty="0" smtClean="0"/>
              <a:t>A frame has bindings from variables to values</a:t>
            </a:r>
          </a:p>
          <a:p>
            <a:pPr lvl="1"/>
            <a:r>
              <a:rPr lang="en-US" dirty="0" smtClean="0"/>
              <a:t>Looking up a variable starts here</a:t>
            </a:r>
          </a:p>
          <a:p>
            <a:pPr lvl="2"/>
            <a:r>
              <a:rPr lang="en-US" dirty="0" smtClean="0"/>
              <a:t>Proceeds to the next older frame if no match here</a:t>
            </a:r>
          </a:p>
          <a:p>
            <a:pPr lvl="2"/>
            <a:r>
              <a:rPr lang="en-US" dirty="0" smtClean="0"/>
              <a:t>The oldest frame is the “global” frame</a:t>
            </a:r>
          </a:p>
          <a:p>
            <a:pPr lvl="2"/>
            <a:r>
              <a:rPr lang="en-US" dirty="0" smtClean="0"/>
              <a:t>All the frames together are called the “environment”</a:t>
            </a:r>
          </a:p>
          <a:p>
            <a:pPr lvl="1"/>
            <a:r>
              <a:rPr lang="en-US" dirty="0" smtClean="0"/>
              <a:t>Assignments happen here</a:t>
            </a:r>
          </a:p>
          <a:p>
            <a:pPr marL="514350" indent="-514350">
              <a:buFont typeface="+mj-lt"/>
              <a:buAutoNum type="arabicPeriod"/>
            </a:pPr>
            <a:r>
              <a:rPr lang="en-US" dirty="0" smtClean="0"/>
              <a:t>Assign the actual argument values to the formal parameter variable</a:t>
            </a:r>
            <a:endParaRPr lang="en-US" dirty="0"/>
          </a:p>
          <a:p>
            <a:pPr lvl="1"/>
            <a:r>
              <a:rPr lang="en-US" dirty="0" smtClean="0"/>
              <a:t>In the new stack frame</a:t>
            </a:r>
          </a:p>
          <a:p>
            <a:pPr marL="514350" indent="-514350">
              <a:buFont typeface="+mj-lt"/>
              <a:buAutoNum type="arabicPeriod"/>
            </a:pPr>
            <a:r>
              <a:rPr lang="en-US" dirty="0" smtClean="0"/>
              <a:t>Evaluate the body</a:t>
            </a:r>
          </a:p>
          <a:p>
            <a:pPr lvl="1"/>
            <a:r>
              <a:rPr lang="en-US" dirty="0" smtClean="0"/>
              <a:t>At a return statement, remember the value and exit</a:t>
            </a:r>
          </a:p>
          <a:p>
            <a:pPr lvl="1"/>
            <a:r>
              <a:rPr lang="en-US" dirty="0" smtClean="0"/>
              <a:t>If at end of the body, return </a:t>
            </a:r>
            <a:r>
              <a:rPr lang="en-US" b="1" dirty="0" smtClean="0">
                <a:latin typeface="Courier New" pitchFamily="49" charset="0"/>
                <a:cs typeface="Courier New" pitchFamily="49" charset="0"/>
              </a:rPr>
              <a:t>None</a:t>
            </a:r>
            <a:endParaRPr lang="en-US" dirty="0" smtClean="0"/>
          </a:p>
          <a:p>
            <a:pPr marL="514350" indent="-514350">
              <a:buFont typeface="+mj-lt"/>
              <a:buAutoNum type="arabicPeriod"/>
            </a:pPr>
            <a:r>
              <a:rPr lang="en-US" dirty="0" smtClean="0"/>
              <a:t>Remove the stack frame</a:t>
            </a:r>
          </a:p>
          <a:p>
            <a:pPr marL="514350" indent="-514350">
              <a:buFont typeface="+mj-lt"/>
              <a:buAutoNum type="arabicPeriod"/>
            </a:pPr>
            <a:r>
              <a:rPr lang="en-US" dirty="0" smtClean="0"/>
              <a:t>The call evaluates to the returned value</a:t>
            </a: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128</a:t>
            </a:fld>
            <a:endParaRPr lang="en-US"/>
          </a:p>
        </p:txBody>
      </p:sp>
    </p:spTree>
    <p:extLst>
      <p:ext uri="{BB962C8B-B14F-4D97-AF65-F5344CB8AC3E}">
        <p14:creationId xmlns:p14="http://schemas.microsoft.com/office/powerpoint/2010/main" val="230548131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76800"/>
          </a:xfrm>
        </p:spPr>
        <p:txBody>
          <a:bodyPr>
            <a:normAutofit/>
          </a:bodyPr>
          <a:lstStyle/>
          <a:p>
            <a:pPr marL="0" indent="0">
              <a:buNone/>
            </a:pPr>
            <a:r>
              <a:rPr lang="en-US" sz="2400" b="1" dirty="0" err="1" smtClean="0">
                <a:latin typeface="Courier New" pitchFamily="49" charset="0"/>
                <a:cs typeface="Courier New" pitchFamily="49" charset="0"/>
              </a:rPr>
              <a:t>def</a:t>
            </a:r>
            <a:r>
              <a:rPr lang="en-US" sz="2400" b="1" dirty="0" smtClean="0">
                <a:latin typeface="Courier New" pitchFamily="49" charset="0"/>
                <a:cs typeface="Courier New" pitchFamily="49" charset="0"/>
              </a:rPr>
              <a:t> double(x):</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return 2*x</a:t>
            </a:r>
            <a:endParaRPr lang="en-US" sz="2400" b="1" dirty="0">
              <a:latin typeface="Courier New" pitchFamily="49" charset="0"/>
              <a:cs typeface="Courier New" pitchFamily="49" charset="0"/>
            </a:endParaRPr>
          </a:p>
          <a:p>
            <a:pPr marL="0" indent="0">
              <a:buNone/>
            </a:pPr>
            <a:r>
              <a:rPr lang="en-US" sz="2400" b="1" dirty="0" err="1">
                <a:latin typeface="Courier New" pitchFamily="49" charset="0"/>
                <a:cs typeface="Courier New" pitchFamily="49" charset="0"/>
              </a:rPr>
              <a:t>def</a:t>
            </a: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doubler</a:t>
            </a:r>
            <a:r>
              <a:rPr lang="en-US" sz="2400" b="1" dirty="0">
                <a:latin typeface="Courier New" pitchFamily="49" charset="0"/>
                <a:cs typeface="Courier New" pitchFamily="49" charset="0"/>
              </a:rPr>
              <a:t>():</a:t>
            </a:r>
          </a:p>
          <a:p>
            <a:pPr marL="0" indent="0">
              <a:buNone/>
            </a:pPr>
            <a:r>
              <a:rPr lang="en-US" sz="2400" b="1" dirty="0">
                <a:latin typeface="Courier New" pitchFamily="49" charset="0"/>
                <a:cs typeface="Courier New" pitchFamily="49" charset="0"/>
              </a:rPr>
              <a:t>    return double</a:t>
            </a:r>
          </a:p>
          <a:p>
            <a:pPr marL="0" indent="0">
              <a:buNone/>
            </a:pPr>
            <a:endParaRPr lang="en-US" sz="2400" b="1" dirty="0" smtClean="0">
              <a:latin typeface="Courier New" pitchFamily="49" charset="0"/>
              <a:cs typeface="Courier New" pitchFamily="49" charset="0"/>
            </a:endParaRPr>
          </a:p>
          <a:p>
            <a:pPr marL="0" indent="0">
              <a:buNone/>
            </a:pPr>
            <a:r>
              <a:rPr lang="en-US" sz="2400" b="1" dirty="0" smtClean="0">
                <a:latin typeface="Courier New" pitchFamily="49" charset="0"/>
                <a:cs typeface="Courier New" pitchFamily="49" charset="0"/>
              </a:rPr>
              <a:t>print double</a:t>
            </a:r>
          </a:p>
          <a:p>
            <a:pPr marL="0" indent="0">
              <a:buNone/>
            </a:pPr>
            <a:r>
              <a:rPr lang="en-US" sz="2400" b="1" dirty="0" err="1" smtClean="0">
                <a:latin typeface="Courier New" pitchFamily="49" charset="0"/>
                <a:cs typeface="Courier New" pitchFamily="49" charset="0"/>
              </a:rPr>
              <a:t>myfns</a:t>
            </a:r>
            <a:r>
              <a:rPr lang="en-US" sz="2400" b="1" dirty="0" smtClean="0">
                <a:latin typeface="Courier New" pitchFamily="49" charset="0"/>
                <a:cs typeface="Courier New" pitchFamily="49" charset="0"/>
              </a:rPr>
              <a:t> = [</a:t>
            </a:r>
            <a:r>
              <a:rPr lang="en-US" sz="2400" b="1" dirty="0" err="1" smtClean="0">
                <a:latin typeface="Courier New" pitchFamily="49" charset="0"/>
                <a:cs typeface="Courier New" pitchFamily="49" charset="0"/>
              </a:rPr>
              <a:t>math.sqrt</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double, </a:t>
            </a:r>
            <a:r>
              <a:rPr lang="en-US" sz="2400" b="1" dirty="0" err="1" smtClean="0">
                <a:latin typeface="Courier New" pitchFamily="49" charset="0"/>
                <a:cs typeface="Courier New" pitchFamily="49" charset="0"/>
              </a:rPr>
              <a:t>math.cos</a:t>
            </a:r>
            <a:r>
              <a:rPr lang="en-US" sz="2400" b="1" dirty="0" smtClean="0">
                <a:latin typeface="Courier New" pitchFamily="49" charset="0"/>
                <a:cs typeface="Courier New" pitchFamily="49" charset="0"/>
              </a:rPr>
              <a:t>]</a:t>
            </a:r>
          </a:p>
          <a:p>
            <a:pPr marL="0" indent="0">
              <a:buNone/>
            </a:pPr>
            <a:r>
              <a:rPr lang="en-US" sz="2400" b="1" dirty="0" smtClean="0">
                <a:latin typeface="Courier New" pitchFamily="49" charset="0"/>
                <a:cs typeface="Courier New" pitchFamily="49" charset="0"/>
              </a:rPr>
              <a:t>print </a:t>
            </a:r>
            <a:r>
              <a:rPr lang="en-US" sz="2400" b="1" dirty="0" err="1" smtClean="0">
                <a:latin typeface="Courier New" pitchFamily="49" charset="0"/>
                <a:cs typeface="Courier New" pitchFamily="49" charset="0"/>
              </a:rPr>
              <a:t>myfns</a:t>
            </a:r>
            <a:r>
              <a:rPr lang="en-US" sz="2400" b="1" dirty="0" smtClean="0">
                <a:latin typeface="Courier New" pitchFamily="49" charset="0"/>
                <a:cs typeface="Courier New" pitchFamily="49" charset="0"/>
              </a:rPr>
              <a:t>[1](3.14)</a:t>
            </a:r>
          </a:p>
          <a:p>
            <a:pPr marL="0" indent="0">
              <a:buNone/>
            </a:pPr>
            <a:r>
              <a:rPr lang="en-US" sz="2400" b="1" dirty="0">
                <a:latin typeface="Courier New" pitchFamily="49" charset="0"/>
                <a:cs typeface="Courier New" pitchFamily="49" charset="0"/>
              </a:rPr>
              <a:t>print </a:t>
            </a:r>
            <a:r>
              <a:rPr lang="en-US" sz="2400" b="1" dirty="0" err="1">
                <a:latin typeface="Courier New" pitchFamily="49" charset="0"/>
                <a:cs typeface="Courier New" pitchFamily="49" charset="0"/>
              </a:rPr>
              <a:t>myfns</a:t>
            </a:r>
            <a:r>
              <a:rPr lang="en-US" sz="2400" b="1" dirty="0">
                <a:latin typeface="Courier New" pitchFamily="49" charset="0"/>
                <a:cs typeface="Courier New" pitchFamily="49" charset="0"/>
              </a:rPr>
              <a:t>[2](3.14)</a:t>
            </a:r>
          </a:p>
          <a:p>
            <a:pPr marL="0" indent="0">
              <a:buNone/>
            </a:pPr>
            <a:r>
              <a:rPr lang="en-US" sz="2400" b="1" dirty="0">
                <a:latin typeface="Courier New" pitchFamily="49" charset="0"/>
                <a:cs typeface="Courier New" pitchFamily="49" charset="0"/>
              </a:rPr>
              <a:t>print </a:t>
            </a:r>
            <a:r>
              <a:rPr lang="en-US" sz="2400" b="1" dirty="0" err="1">
                <a:latin typeface="Courier New" pitchFamily="49" charset="0"/>
                <a:cs typeface="Courier New" pitchFamily="49" charset="0"/>
              </a:rPr>
              <a:t>myfns</a:t>
            </a:r>
            <a:r>
              <a:rPr lang="en-US" sz="2400" b="1" dirty="0">
                <a:latin typeface="Courier New" pitchFamily="49" charset="0"/>
                <a:cs typeface="Courier New" pitchFamily="49" charset="0"/>
              </a:rPr>
              <a:t>[3</a:t>
            </a:r>
            <a:r>
              <a:rPr lang="en-US" sz="2400" b="1" dirty="0" smtClean="0">
                <a:latin typeface="Courier New" pitchFamily="49" charset="0"/>
                <a:cs typeface="Courier New" pitchFamily="49" charset="0"/>
              </a:rPr>
              <a:t>](</a:t>
            </a:r>
            <a:r>
              <a:rPr lang="en-US" sz="2400" b="1" dirty="0">
                <a:latin typeface="Courier New" pitchFamily="49" charset="0"/>
                <a:cs typeface="Courier New" pitchFamily="49" charset="0"/>
              </a:rPr>
              <a:t>3.14</a:t>
            </a:r>
            <a:r>
              <a:rPr lang="en-US" sz="2400" b="1" dirty="0" smtClean="0">
                <a:latin typeface="Courier New" pitchFamily="49" charset="0"/>
                <a:cs typeface="Courier New" pitchFamily="49" charset="0"/>
              </a:rPr>
              <a:t>)</a:t>
            </a:r>
          </a:p>
          <a:p>
            <a:pPr marL="0" indent="0">
              <a:buNone/>
            </a:pPr>
            <a:r>
              <a:rPr lang="en-US" sz="2400" b="1" dirty="0" smtClean="0">
                <a:latin typeface="Courier New" pitchFamily="49" charset="0"/>
                <a:cs typeface="Courier New" pitchFamily="49" charset="0"/>
              </a:rPr>
              <a:t>print </a:t>
            </a:r>
            <a:r>
              <a:rPr lang="en-US" sz="2400" b="1" dirty="0" err="1">
                <a:latin typeface="Courier New" pitchFamily="49" charset="0"/>
                <a:cs typeface="Courier New" pitchFamily="49" charset="0"/>
              </a:rPr>
              <a:t>doubler</a:t>
            </a:r>
            <a:r>
              <a:rPr lang="en-US" sz="2400" b="1" dirty="0" smtClean="0">
                <a:latin typeface="Courier New" pitchFamily="49" charset="0"/>
                <a:cs typeface="Courier New" pitchFamily="49" charset="0"/>
              </a:rPr>
              <a:t>()(2.718)</a:t>
            </a:r>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129</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502192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Applications: GUI Building</a:t>
            </a:r>
            <a:r>
              <a:rPr lang="en-US" sz="3000" dirty="0"/>
              <a:t/>
            </a:r>
            <a:br>
              <a:rPr lang="en-US" sz="3000" dirty="0"/>
            </a:br>
            <a:endParaRPr lang="en-US" sz="3000" dirty="0" smtClean="0"/>
          </a:p>
          <a:p>
            <a:r>
              <a:rPr lang="en-US" sz="3000" dirty="0" err="1" smtClean="0"/>
              <a:t>wxWidget</a:t>
            </a:r>
            <a:r>
              <a:rPr lang="en-US" sz="3000" dirty="0" smtClean="0"/>
              <a:t>: GUI toolkit</a:t>
            </a:r>
          </a:p>
          <a:p>
            <a:r>
              <a:rPr lang="en-US" sz="3000" dirty="0" err="1" smtClean="0"/>
              <a:t>Pyqt</a:t>
            </a:r>
            <a:r>
              <a:rPr lang="en-US" sz="3000" dirty="0" smtClean="0"/>
              <a:t>: GUI toolkit</a:t>
            </a:r>
          </a:p>
          <a:p>
            <a:endParaRPr lang="en-US" sz="3000" dirty="0"/>
          </a:p>
          <a:p>
            <a:pPr marL="0" indent="0">
              <a:buNone/>
            </a:pPr>
            <a:r>
              <a:rPr lang="en-US" sz="3000" dirty="0" smtClean="0"/>
              <a:t>Others:</a:t>
            </a:r>
          </a:p>
          <a:p>
            <a:r>
              <a:rPr lang="en-US" sz="3000" dirty="0" err="1" smtClean="0"/>
              <a:t>PyGame</a:t>
            </a:r>
            <a:r>
              <a:rPr lang="en-US" sz="3000" dirty="0" smtClean="0"/>
              <a:t>: 2D</a:t>
            </a:r>
          </a:p>
          <a:p>
            <a:r>
              <a:rPr lang="en-US" sz="3000" dirty="0" err="1" smtClean="0"/>
              <a:t>Pyglet</a:t>
            </a:r>
            <a:r>
              <a:rPr lang="en-US" sz="3000" dirty="0" smtClean="0"/>
              <a:t>: 3D</a:t>
            </a:r>
          </a:p>
          <a:p>
            <a:r>
              <a:rPr lang="en-US" sz="3000" dirty="0" smtClean="0"/>
              <a:t>Nose: testing framework</a:t>
            </a:r>
          </a:p>
        </p:txBody>
      </p:sp>
    </p:spTree>
    <p:extLst>
      <p:ext uri="{BB962C8B-B14F-4D97-AF65-F5344CB8AC3E}">
        <p14:creationId xmlns:p14="http://schemas.microsoft.com/office/powerpoint/2010/main" val="16813700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Functions are blocks of code identified by a name, which can receive predetermined parameters.</a:t>
            </a:r>
          </a:p>
          <a:p>
            <a:pPr marL="0" indent="0">
              <a:buNone/>
            </a:pPr>
            <a:endParaRPr lang="en-US" dirty="0" smtClean="0"/>
          </a:p>
        </p:txBody>
      </p:sp>
    </p:spTree>
    <p:extLst>
      <p:ext uri="{BB962C8B-B14F-4D97-AF65-F5344CB8AC3E}">
        <p14:creationId xmlns:p14="http://schemas.microsoft.com/office/powerpoint/2010/main" val="33791941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fontScale="85000" lnSpcReduction="20000"/>
          </a:bodyPr>
          <a:lstStyle/>
          <a:p>
            <a:pPr marL="0" indent="0">
              <a:buNone/>
            </a:pPr>
            <a:r>
              <a:rPr lang="en-US" dirty="0"/>
              <a:t>In Python, functions:</a:t>
            </a:r>
          </a:p>
          <a:p>
            <a:r>
              <a:rPr lang="en-US" dirty="0"/>
              <a:t>Can return objects or not.</a:t>
            </a:r>
          </a:p>
          <a:p>
            <a:r>
              <a:rPr lang="en-US" dirty="0"/>
              <a:t>Accept </a:t>
            </a:r>
            <a:r>
              <a:rPr lang="en-US" i="1" dirty="0"/>
              <a:t>Doc Strings</a:t>
            </a:r>
            <a:r>
              <a:rPr lang="en-US" dirty="0"/>
              <a:t>.</a:t>
            </a:r>
          </a:p>
          <a:p>
            <a:r>
              <a:rPr lang="en-US" dirty="0"/>
              <a:t>Accept optional parameters (with </a:t>
            </a:r>
            <a:r>
              <a:rPr lang="en-US" i="1" dirty="0"/>
              <a:t>defaults</a:t>
            </a:r>
            <a:r>
              <a:rPr lang="en-US" dirty="0"/>
              <a:t> ). If no parameter is passed, it will be equal to the </a:t>
            </a:r>
            <a:r>
              <a:rPr lang="en-US" i="1" dirty="0"/>
              <a:t>default</a:t>
            </a:r>
            <a:r>
              <a:rPr lang="en-US" dirty="0"/>
              <a:t> defined in the function.</a:t>
            </a:r>
          </a:p>
          <a:p>
            <a:r>
              <a:rPr lang="en-US" dirty="0"/>
              <a:t>Accepts parameters to be passed by name. In this case, the order in which the parameters were passed does not matter.</a:t>
            </a:r>
          </a:p>
          <a:p>
            <a:r>
              <a:rPr lang="en-US" dirty="0"/>
              <a:t>Have their own namespace (local scope), and therefore may obscure definitions of global scope.</a:t>
            </a:r>
          </a:p>
          <a:p>
            <a:r>
              <a:rPr lang="en-US" dirty="0"/>
              <a:t>Can have their properties changed (usually by decorators</a:t>
            </a:r>
            <a:r>
              <a:rPr lang="en-US" dirty="0" smtClean="0"/>
              <a:t>).</a:t>
            </a:r>
            <a:endParaRPr lang="en-US" dirty="0"/>
          </a:p>
        </p:txBody>
      </p:sp>
    </p:spTree>
    <p:extLst>
      <p:ext uri="{BB962C8B-B14F-4D97-AF65-F5344CB8AC3E}">
        <p14:creationId xmlns:p14="http://schemas.microsoft.com/office/powerpoint/2010/main" val="7593127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Syntax:</a:t>
            </a:r>
          </a:p>
          <a:p>
            <a:endParaRPr lang="en-US" dirty="0"/>
          </a:p>
          <a:p>
            <a:r>
              <a:rPr lang="en-US" dirty="0" err="1"/>
              <a:t>def</a:t>
            </a:r>
            <a:r>
              <a:rPr lang="en-US" dirty="0"/>
              <a:t> </a:t>
            </a:r>
            <a:r>
              <a:rPr lang="en-US" dirty="0" err="1"/>
              <a:t>func</a:t>
            </a:r>
            <a:r>
              <a:rPr lang="en-US" dirty="0"/>
              <a:t>(parameter1, parameter2=</a:t>
            </a:r>
            <a:r>
              <a:rPr lang="en-US" dirty="0" err="1"/>
              <a:t>default_value</a:t>
            </a:r>
            <a:r>
              <a:rPr lang="en-US" dirty="0"/>
              <a:t>):</a:t>
            </a:r>
          </a:p>
          <a:p>
            <a:r>
              <a:rPr lang="en-US" dirty="0"/>
              <a:t>    """</a:t>
            </a:r>
          </a:p>
          <a:p>
            <a:r>
              <a:rPr lang="en-US" dirty="0"/>
              <a:t>    Doc String</a:t>
            </a:r>
          </a:p>
          <a:p>
            <a:r>
              <a:rPr lang="en-US" dirty="0"/>
              <a:t>    """</a:t>
            </a:r>
          </a:p>
          <a:p>
            <a:r>
              <a:rPr lang="en-US" dirty="0"/>
              <a:t>    &lt;code block&gt;</a:t>
            </a:r>
          </a:p>
          <a:p>
            <a:r>
              <a:rPr lang="en-US" dirty="0"/>
              <a:t>    return value</a:t>
            </a:r>
          </a:p>
        </p:txBody>
      </p:sp>
    </p:spTree>
    <p:extLst>
      <p:ext uri="{BB962C8B-B14F-4D97-AF65-F5344CB8AC3E}">
        <p14:creationId xmlns:p14="http://schemas.microsoft.com/office/powerpoint/2010/main" val="24129990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smtClean="0"/>
              <a:t>Example (hello world):</a:t>
            </a:r>
            <a:endParaRPr lang="en-US" dirty="0"/>
          </a:p>
        </p:txBody>
      </p:sp>
      <p:pic>
        <p:nvPicPr>
          <p:cNvPr id="4" name="Picture 3"/>
          <p:cNvPicPr>
            <a:picLocks noChangeAspect="1"/>
          </p:cNvPicPr>
          <p:nvPr/>
        </p:nvPicPr>
        <p:blipFill>
          <a:blip r:embed="rId2"/>
          <a:stretch>
            <a:fillRect/>
          </a:stretch>
        </p:blipFill>
        <p:spPr>
          <a:xfrm>
            <a:off x="2536407" y="2790122"/>
            <a:ext cx="3740167" cy="2301641"/>
          </a:xfrm>
          <a:prstGeom prst="rect">
            <a:avLst/>
          </a:prstGeom>
        </p:spPr>
      </p:pic>
    </p:spTree>
    <p:extLst>
      <p:ext uri="{BB962C8B-B14F-4D97-AF65-F5344CB8AC3E}">
        <p14:creationId xmlns:p14="http://schemas.microsoft.com/office/powerpoint/2010/main" val="16327764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smtClean="0"/>
              <a:t>Example (return):</a:t>
            </a:r>
            <a:endParaRPr lang="en-US" dirty="0"/>
          </a:p>
        </p:txBody>
      </p:sp>
      <p:pic>
        <p:nvPicPr>
          <p:cNvPr id="7" name="Picture 6"/>
          <p:cNvPicPr>
            <a:picLocks noChangeAspect="1"/>
          </p:cNvPicPr>
          <p:nvPr/>
        </p:nvPicPr>
        <p:blipFill>
          <a:blip r:embed="rId2"/>
          <a:stretch>
            <a:fillRect/>
          </a:stretch>
        </p:blipFill>
        <p:spPr>
          <a:xfrm>
            <a:off x="2446270" y="3041933"/>
            <a:ext cx="3097882" cy="1363068"/>
          </a:xfrm>
          <a:prstGeom prst="rect">
            <a:avLst/>
          </a:prstGeom>
        </p:spPr>
      </p:pic>
    </p:spTree>
    <p:extLst>
      <p:ext uri="{BB962C8B-B14F-4D97-AF65-F5344CB8AC3E}">
        <p14:creationId xmlns:p14="http://schemas.microsoft.com/office/powerpoint/2010/main" val="15687992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smtClean="0"/>
              <a:t>Example (multiple returns):</a:t>
            </a:r>
            <a:endParaRPr lang="en-US" dirty="0"/>
          </a:p>
        </p:txBody>
      </p:sp>
      <p:pic>
        <p:nvPicPr>
          <p:cNvPr id="6" name="Picture 5"/>
          <p:cNvPicPr>
            <a:picLocks noChangeAspect="1"/>
          </p:cNvPicPr>
          <p:nvPr/>
        </p:nvPicPr>
        <p:blipFill>
          <a:blip r:embed="rId2"/>
          <a:stretch>
            <a:fillRect/>
          </a:stretch>
        </p:blipFill>
        <p:spPr>
          <a:xfrm>
            <a:off x="1501591" y="2828021"/>
            <a:ext cx="5671258" cy="2119363"/>
          </a:xfrm>
          <a:prstGeom prst="rect">
            <a:avLst/>
          </a:prstGeom>
        </p:spPr>
      </p:pic>
    </p:spTree>
    <p:extLst>
      <p:ext uri="{BB962C8B-B14F-4D97-AF65-F5344CB8AC3E}">
        <p14:creationId xmlns:p14="http://schemas.microsoft.com/office/powerpoint/2010/main" val="16495336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(function calls function):</a:t>
            </a:r>
            <a:endParaRPr lang="en-US" dirty="0"/>
          </a:p>
        </p:txBody>
      </p:sp>
      <p:pic>
        <p:nvPicPr>
          <p:cNvPr id="5" name="Picture 4"/>
          <p:cNvPicPr>
            <a:picLocks noChangeAspect="1"/>
          </p:cNvPicPr>
          <p:nvPr/>
        </p:nvPicPr>
        <p:blipFill>
          <a:blip r:embed="rId2"/>
          <a:stretch>
            <a:fillRect/>
          </a:stretch>
        </p:blipFill>
        <p:spPr>
          <a:xfrm>
            <a:off x="1274193" y="2339189"/>
            <a:ext cx="5885382" cy="3994234"/>
          </a:xfrm>
          <a:prstGeom prst="rect">
            <a:avLst/>
          </a:prstGeom>
        </p:spPr>
      </p:pic>
    </p:spTree>
    <p:extLst>
      <p:ext uri="{BB962C8B-B14F-4D97-AF65-F5344CB8AC3E}">
        <p14:creationId xmlns:p14="http://schemas.microsoft.com/office/powerpoint/2010/main" val="17461267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(implicit arguments): When </a:t>
            </a:r>
            <a:r>
              <a:rPr lang="en-US" dirty="0"/>
              <a:t>an argument of a function is common in majority of the cases or it is "implicit" this concept is used.</a:t>
            </a:r>
          </a:p>
        </p:txBody>
      </p:sp>
      <p:pic>
        <p:nvPicPr>
          <p:cNvPr id="6" name="Picture 5"/>
          <p:cNvPicPr>
            <a:picLocks noChangeAspect="1"/>
          </p:cNvPicPr>
          <p:nvPr/>
        </p:nvPicPr>
        <p:blipFill>
          <a:blip r:embed="rId2"/>
          <a:stretch>
            <a:fillRect/>
          </a:stretch>
        </p:blipFill>
        <p:spPr>
          <a:xfrm>
            <a:off x="3715151" y="3397266"/>
            <a:ext cx="3621275" cy="751222"/>
          </a:xfrm>
          <a:prstGeom prst="rect">
            <a:avLst/>
          </a:prstGeom>
        </p:spPr>
      </p:pic>
      <p:pic>
        <p:nvPicPr>
          <p:cNvPr id="7" name="Picture 6"/>
          <p:cNvPicPr>
            <a:picLocks noChangeAspect="1"/>
          </p:cNvPicPr>
          <p:nvPr/>
        </p:nvPicPr>
        <p:blipFill>
          <a:blip r:embed="rId3"/>
          <a:stretch>
            <a:fillRect/>
          </a:stretch>
        </p:blipFill>
        <p:spPr>
          <a:xfrm>
            <a:off x="2352389" y="4575609"/>
            <a:ext cx="2179692" cy="1013810"/>
          </a:xfrm>
          <a:prstGeom prst="rect">
            <a:avLst/>
          </a:prstGeom>
        </p:spPr>
      </p:pic>
      <p:pic>
        <p:nvPicPr>
          <p:cNvPr id="8" name="Picture 7"/>
          <p:cNvPicPr>
            <a:picLocks noChangeAspect="1"/>
          </p:cNvPicPr>
          <p:nvPr/>
        </p:nvPicPr>
        <p:blipFill>
          <a:blip r:embed="rId4"/>
          <a:stretch>
            <a:fillRect/>
          </a:stretch>
        </p:blipFill>
        <p:spPr>
          <a:xfrm>
            <a:off x="5281501" y="4659378"/>
            <a:ext cx="2291537" cy="843413"/>
          </a:xfrm>
          <a:prstGeom prst="rect">
            <a:avLst/>
          </a:prstGeom>
        </p:spPr>
      </p:pic>
    </p:spTree>
    <p:extLst>
      <p:ext uri="{BB962C8B-B14F-4D97-AF65-F5344CB8AC3E}">
        <p14:creationId xmlns:p14="http://schemas.microsoft.com/office/powerpoint/2010/main" val="8577036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(any number of arguments):</a:t>
            </a:r>
          </a:p>
          <a:p>
            <a:endParaRPr lang="en-US" dirty="0"/>
          </a:p>
        </p:txBody>
      </p:sp>
      <p:pic>
        <p:nvPicPr>
          <p:cNvPr id="2" name="Picture 1"/>
          <p:cNvPicPr>
            <a:picLocks noChangeAspect="1"/>
          </p:cNvPicPr>
          <p:nvPr/>
        </p:nvPicPr>
        <p:blipFill>
          <a:blip r:embed="rId2"/>
          <a:stretch>
            <a:fillRect/>
          </a:stretch>
        </p:blipFill>
        <p:spPr>
          <a:xfrm>
            <a:off x="2445118" y="2722846"/>
            <a:ext cx="4313276" cy="2657675"/>
          </a:xfrm>
          <a:prstGeom prst="rect">
            <a:avLst/>
          </a:prstGeom>
        </p:spPr>
      </p:pic>
    </p:spTree>
    <p:extLst>
      <p:ext uri="{BB962C8B-B14F-4D97-AF65-F5344CB8AC3E}">
        <p14:creationId xmlns:p14="http://schemas.microsoft.com/office/powerpoint/2010/main" val="40558045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a:t>
            </a:r>
            <a:r>
              <a:rPr lang="en-US" b="1" dirty="0"/>
              <a:t>Global and Local </a:t>
            </a:r>
            <a:r>
              <a:rPr lang="en-US" b="1" dirty="0" smtClean="0"/>
              <a:t>Variables)</a:t>
            </a:r>
            <a:r>
              <a:rPr lang="en-US" b="1" dirty="0"/>
              <a:t> </a:t>
            </a:r>
            <a:r>
              <a:rPr lang="en-US" dirty="0" smtClean="0"/>
              <a:t>Whatever </a:t>
            </a:r>
            <a:r>
              <a:rPr lang="en-US" dirty="0"/>
              <a:t>variable is declared inside a function is local variable and outside the function in global variable.</a:t>
            </a:r>
          </a:p>
          <a:p>
            <a:endParaRPr lang="en-US" dirty="0"/>
          </a:p>
        </p:txBody>
      </p:sp>
    </p:spTree>
    <p:extLst>
      <p:ext uri="{BB962C8B-B14F-4D97-AF65-F5344CB8AC3E}">
        <p14:creationId xmlns:p14="http://schemas.microsoft.com/office/powerpoint/2010/main" val="393688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Installation</a:t>
            </a:r>
            <a:endParaRPr lang="en-US" dirty="0"/>
          </a:p>
        </p:txBody>
      </p:sp>
    </p:spTree>
    <p:extLst>
      <p:ext uri="{BB962C8B-B14F-4D97-AF65-F5344CB8AC3E}">
        <p14:creationId xmlns:p14="http://schemas.microsoft.com/office/powerpoint/2010/main" val="45738741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a:t>
            </a:r>
            <a:r>
              <a:rPr lang="en-US" b="1" dirty="0"/>
              <a:t>Global and Local </a:t>
            </a:r>
            <a:r>
              <a:rPr lang="en-US" b="1" dirty="0" smtClean="0"/>
              <a:t>Variables)</a:t>
            </a:r>
            <a:r>
              <a:rPr lang="en-US" dirty="0" smtClean="0"/>
              <a:t>.</a:t>
            </a:r>
            <a:endParaRPr lang="en-US" dirty="0"/>
          </a:p>
          <a:p>
            <a:endParaRPr lang="en-US" dirty="0"/>
          </a:p>
        </p:txBody>
      </p:sp>
      <p:pic>
        <p:nvPicPr>
          <p:cNvPr id="2" name="Picture 1"/>
          <p:cNvPicPr>
            <a:picLocks noChangeAspect="1"/>
          </p:cNvPicPr>
          <p:nvPr/>
        </p:nvPicPr>
        <p:blipFill>
          <a:blip r:embed="rId2"/>
          <a:stretch>
            <a:fillRect/>
          </a:stretch>
        </p:blipFill>
        <p:spPr>
          <a:xfrm>
            <a:off x="197318" y="1121744"/>
            <a:ext cx="8412778" cy="5625566"/>
          </a:xfrm>
          <a:prstGeom prst="rect">
            <a:avLst/>
          </a:prstGeom>
        </p:spPr>
      </p:pic>
    </p:spTree>
    <p:extLst>
      <p:ext uri="{BB962C8B-B14F-4D97-AF65-F5344CB8AC3E}">
        <p14:creationId xmlns:p14="http://schemas.microsoft.com/office/powerpoint/2010/main" val="892221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a:t>
            </a:r>
            <a:r>
              <a:rPr lang="en-US" dirty="0" smtClean="0"/>
              <a:t>(</a:t>
            </a:r>
            <a:r>
              <a:rPr lang="en-US" b="1" dirty="0"/>
              <a:t>Global and Local </a:t>
            </a:r>
            <a:r>
              <a:rPr lang="en-US" b="1" dirty="0" smtClean="0"/>
              <a:t>Variables)</a:t>
            </a:r>
            <a:r>
              <a:rPr lang="en-US" dirty="0" smtClean="0"/>
              <a:t>.</a:t>
            </a:r>
            <a:endParaRPr lang="en-US" dirty="0"/>
          </a:p>
          <a:p>
            <a:endParaRPr lang="en-US" dirty="0"/>
          </a:p>
        </p:txBody>
      </p:sp>
      <p:pic>
        <p:nvPicPr>
          <p:cNvPr id="4" name="Picture 3"/>
          <p:cNvPicPr>
            <a:picLocks noChangeAspect="1"/>
          </p:cNvPicPr>
          <p:nvPr/>
        </p:nvPicPr>
        <p:blipFill>
          <a:blip r:embed="rId3"/>
          <a:stretch>
            <a:fillRect/>
          </a:stretch>
        </p:blipFill>
        <p:spPr>
          <a:xfrm>
            <a:off x="283644" y="1154830"/>
            <a:ext cx="8534764" cy="4254567"/>
          </a:xfrm>
          <a:prstGeom prst="rect">
            <a:avLst/>
          </a:prstGeom>
        </p:spPr>
      </p:pic>
    </p:spTree>
    <p:extLst>
      <p:ext uri="{BB962C8B-B14F-4D97-AF65-F5344CB8AC3E}">
        <p14:creationId xmlns:p14="http://schemas.microsoft.com/office/powerpoint/2010/main" val="14477189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(factorial with recursion):</a:t>
            </a:r>
          </a:p>
        </p:txBody>
      </p:sp>
      <p:pic>
        <p:nvPicPr>
          <p:cNvPr id="2" name="Picture 1"/>
          <p:cNvPicPr>
            <a:picLocks noChangeAspect="1"/>
          </p:cNvPicPr>
          <p:nvPr/>
        </p:nvPicPr>
        <p:blipFill>
          <a:blip r:embed="rId2"/>
          <a:stretch>
            <a:fillRect/>
          </a:stretch>
        </p:blipFill>
        <p:spPr>
          <a:xfrm>
            <a:off x="1524000" y="2509837"/>
            <a:ext cx="6036404" cy="3640706"/>
          </a:xfrm>
          <a:prstGeom prst="rect">
            <a:avLst/>
          </a:prstGeom>
        </p:spPr>
      </p:pic>
    </p:spTree>
    <p:extLst>
      <p:ext uri="{BB962C8B-B14F-4D97-AF65-F5344CB8AC3E}">
        <p14:creationId xmlns:p14="http://schemas.microsoft.com/office/powerpoint/2010/main" val="42471373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(factorial with recursion):</a:t>
            </a:r>
          </a:p>
        </p:txBody>
      </p:sp>
      <p:pic>
        <p:nvPicPr>
          <p:cNvPr id="2" name="Picture 1"/>
          <p:cNvPicPr>
            <a:picLocks noChangeAspect="1"/>
          </p:cNvPicPr>
          <p:nvPr/>
        </p:nvPicPr>
        <p:blipFill>
          <a:blip r:embed="rId2"/>
          <a:stretch>
            <a:fillRect/>
          </a:stretch>
        </p:blipFill>
        <p:spPr>
          <a:xfrm>
            <a:off x="1524000" y="2509837"/>
            <a:ext cx="6036404" cy="3640706"/>
          </a:xfrm>
          <a:prstGeom prst="rect">
            <a:avLst/>
          </a:prstGeom>
        </p:spPr>
      </p:pic>
    </p:spTree>
    <p:extLst>
      <p:ext uri="{BB962C8B-B14F-4D97-AF65-F5344CB8AC3E}">
        <p14:creationId xmlns:p14="http://schemas.microsoft.com/office/powerpoint/2010/main" val="40189004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(Fibonacci series with recursion):</a:t>
            </a:r>
          </a:p>
        </p:txBody>
      </p:sp>
      <p:pic>
        <p:nvPicPr>
          <p:cNvPr id="2" name="Picture 1"/>
          <p:cNvPicPr>
            <a:picLocks noChangeAspect="1"/>
          </p:cNvPicPr>
          <p:nvPr/>
        </p:nvPicPr>
        <p:blipFill>
          <a:blip r:embed="rId2"/>
          <a:stretch>
            <a:fillRect/>
          </a:stretch>
        </p:blipFill>
        <p:spPr>
          <a:xfrm>
            <a:off x="1586764" y="2492191"/>
            <a:ext cx="6290893" cy="3975986"/>
          </a:xfrm>
          <a:prstGeom prst="rect">
            <a:avLst/>
          </a:prstGeom>
        </p:spPr>
      </p:pic>
    </p:spTree>
    <p:extLst>
      <p:ext uri="{BB962C8B-B14F-4D97-AF65-F5344CB8AC3E}">
        <p14:creationId xmlns:p14="http://schemas.microsoft.com/office/powerpoint/2010/main" val="2359559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r>
              <a:rPr lang="en-US" dirty="0"/>
              <a:t>Example (Fibonacci series without recursion</a:t>
            </a:r>
            <a:r>
              <a:rPr lang="en-US" dirty="0" smtClean="0"/>
              <a:t>):</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1678254" y="2332671"/>
            <a:ext cx="4932162" cy="4241383"/>
          </a:xfrm>
          <a:prstGeom prst="rect">
            <a:avLst/>
          </a:prstGeom>
        </p:spPr>
      </p:pic>
    </p:spTree>
    <p:extLst>
      <p:ext uri="{BB962C8B-B14F-4D97-AF65-F5344CB8AC3E}">
        <p14:creationId xmlns:p14="http://schemas.microsoft.com/office/powerpoint/2010/main" val="20241683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Blocks</a:t>
            </a:r>
          </a:p>
          <a:p>
            <a:pPr marL="0" indent="0">
              <a:buNone/>
            </a:pPr>
            <a:endParaRPr lang="en-US" sz="3000" dirty="0"/>
          </a:p>
          <a:p>
            <a:pPr marL="0" indent="0">
              <a:buNone/>
            </a:pPr>
            <a:endParaRPr lang="en-US" sz="3000" dirty="0" smtClean="0"/>
          </a:p>
          <a:p>
            <a:pPr marL="0" indent="0">
              <a:buNone/>
            </a:pPr>
            <a:r>
              <a:rPr lang="en-US" sz="3000" dirty="0"/>
              <a:t/>
            </a:r>
            <a:br>
              <a:rPr lang="en-US" sz="3000" dirty="0"/>
            </a:br>
            <a:endParaRPr lang="en-US" sz="3000" dirty="0" smtClean="0"/>
          </a:p>
        </p:txBody>
      </p:sp>
      <p:pic>
        <p:nvPicPr>
          <p:cNvPr id="1026" name="Picture 2" descr="Program 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19" y="2318736"/>
            <a:ext cx="7065002" cy="453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8768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25158"/>
            <a:ext cx="8229600" cy="675042"/>
          </a:xfrm>
        </p:spPr>
        <p:txBody>
          <a:bodyPr>
            <a:normAutofit fontScale="90000"/>
          </a:bodyPr>
          <a:lstStyle/>
          <a:p>
            <a:r>
              <a:rPr lang="en-US" dirty="0" smtClean="0"/>
              <a:t>What is a list?</a:t>
            </a:r>
            <a:endParaRPr lang="en-US" dirty="0"/>
          </a:p>
        </p:txBody>
      </p:sp>
      <p:sp>
        <p:nvSpPr>
          <p:cNvPr id="3" name="Content Placeholder 2"/>
          <p:cNvSpPr>
            <a:spLocks noGrp="1"/>
          </p:cNvSpPr>
          <p:nvPr>
            <p:ph idx="1"/>
            <p:custDataLst>
              <p:tags r:id="rId2"/>
            </p:custDataLst>
          </p:nvPr>
        </p:nvSpPr>
        <p:spPr/>
        <p:txBody>
          <a:bodyPr/>
          <a:lstStyle/>
          <a:p>
            <a:r>
              <a:rPr lang="en-US" dirty="0" smtClean="0"/>
              <a:t>A list is an ordered sequence </a:t>
            </a:r>
            <a:r>
              <a:rPr lang="en-US" dirty="0"/>
              <a:t>of </a:t>
            </a:r>
            <a:r>
              <a:rPr lang="en-US" dirty="0" smtClean="0"/>
              <a:t>values</a:t>
            </a:r>
          </a:p>
          <a:p>
            <a:endParaRPr lang="en-US" dirty="0"/>
          </a:p>
          <a:p>
            <a:r>
              <a:rPr lang="en-US" dirty="0"/>
              <a:t>What operations should a list support efficiently and conveniently</a:t>
            </a:r>
            <a:r>
              <a:rPr lang="en-US" dirty="0" smtClean="0"/>
              <a:t>?</a:t>
            </a:r>
          </a:p>
          <a:p>
            <a:pPr lvl="1"/>
            <a:r>
              <a:rPr lang="en-US" dirty="0" smtClean="0"/>
              <a:t>Creation</a:t>
            </a:r>
          </a:p>
          <a:p>
            <a:pPr lvl="1"/>
            <a:r>
              <a:rPr lang="en-US" dirty="0" smtClean="0"/>
              <a:t>Querying</a:t>
            </a:r>
          </a:p>
          <a:p>
            <a:pPr lvl="1"/>
            <a:r>
              <a:rPr lang="en-US" dirty="0" smtClean="0"/>
              <a:t>Modification</a:t>
            </a:r>
            <a:endParaRPr lang="en-US" dirty="0"/>
          </a:p>
          <a:p>
            <a:pPr marL="0" indent="0">
              <a:buNone/>
            </a:pPr>
            <a:endParaRPr lang="en-US" dirty="0"/>
          </a:p>
        </p:txBody>
      </p:sp>
      <p:sp>
        <p:nvSpPr>
          <p:cNvPr id="4" name="TextBox 3"/>
          <p:cNvSpPr txBox="1"/>
          <p:nvPr>
            <p:custDataLst>
              <p:tags r:id="rId3"/>
            </p:custDataLst>
          </p:nvPr>
        </p:nvSpPr>
        <p:spPr>
          <a:xfrm>
            <a:off x="1295400" y="2286000"/>
            <a:ext cx="301686" cy="369332"/>
          </a:xfrm>
          <a:prstGeom prst="rect">
            <a:avLst/>
          </a:prstGeom>
          <a:noFill/>
          <a:ln>
            <a:solidFill>
              <a:schemeClr val="tx1"/>
            </a:solidFill>
          </a:ln>
        </p:spPr>
        <p:txBody>
          <a:bodyPr wrap="none" rtlCol="0">
            <a:spAutoFit/>
          </a:bodyPr>
          <a:lstStyle/>
          <a:p>
            <a:r>
              <a:rPr lang="en-US" dirty="0" smtClean="0"/>
              <a:t>3</a:t>
            </a:r>
            <a:endParaRPr lang="en-US" dirty="0"/>
          </a:p>
        </p:txBody>
      </p:sp>
      <p:sp>
        <p:nvSpPr>
          <p:cNvPr id="5" name="TextBox 4"/>
          <p:cNvSpPr txBox="1"/>
          <p:nvPr>
            <p:custDataLst>
              <p:tags r:id="rId4"/>
            </p:custDataLst>
          </p:nvPr>
        </p:nvSpPr>
        <p:spPr>
          <a:xfrm>
            <a:off x="1602020" y="2286000"/>
            <a:ext cx="301686" cy="369332"/>
          </a:xfrm>
          <a:prstGeom prst="rect">
            <a:avLst/>
          </a:prstGeom>
          <a:noFill/>
          <a:ln>
            <a:solidFill>
              <a:schemeClr val="tx1"/>
            </a:solidFill>
          </a:ln>
        </p:spPr>
        <p:txBody>
          <a:bodyPr wrap="none" rtlCol="0">
            <a:spAutoFit/>
          </a:bodyPr>
          <a:lstStyle/>
          <a:p>
            <a:r>
              <a:rPr lang="en-US" dirty="0" smtClean="0"/>
              <a:t>1</a:t>
            </a:r>
            <a:endParaRPr lang="en-US" dirty="0"/>
          </a:p>
        </p:txBody>
      </p:sp>
      <p:sp>
        <p:nvSpPr>
          <p:cNvPr id="6" name="TextBox 5"/>
          <p:cNvSpPr txBox="1"/>
          <p:nvPr>
            <p:custDataLst>
              <p:tags r:id="rId5"/>
            </p:custDataLst>
          </p:nvPr>
        </p:nvSpPr>
        <p:spPr>
          <a:xfrm>
            <a:off x="1903706" y="2286000"/>
            <a:ext cx="301686" cy="369332"/>
          </a:xfrm>
          <a:prstGeom prst="rect">
            <a:avLst/>
          </a:prstGeom>
          <a:noFill/>
          <a:ln>
            <a:solidFill>
              <a:schemeClr val="tx1"/>
            </a:solidFill>
          </a:ln>
        </p:spPr>
        <p:txBody>
          <a:bodyPr wrap="none" rtlCol="0">
            <a:spAutoFit/>
          </a:bodyPr>
          <a:lstStyle/>
          <a:p>
            <a:r>
              <a:rPr lang="en-US" dirty="0" smtClean="0"/>
              <a:t>4</a:t>
            </a:r>
            <a:endParaRPr lang="en-US" dirty="0"/>
          </a:p>
        </p:txBody>
      </p:sp>
      <p:sp>
        <p:nvSpPr>
          <p:cNvPr id="7" name="TextBox 6"/>
          <p:cNvSpPr txBox="1"/>
          <p:nvPr>
            <p:custDataLst>
              <p:tags r:id="rId6"/>
            </p:custDataLst>
          </p:nvPr>
        </p:nvSpPr>
        <p:spPr>
          <a:xfrm>
            <a:off x="2205392" y="2286000"/>
            <a:ext cx="301686" cy="369332"/>
          </a:xfrm>
          <a:prstGeom prst="rect">
            <a:avLst/>
          </a:prstGeom>
          <a:noFill/>
          <a:ln>
            <a:solidFill>
              <a:schemeClr val="tx1"/>
            </a:solidFill>
          </a:ln>
        </p:spPr>
        <p:txBody>
          <a:bodyPr wrap="none" rtlCol="0">
            <a:spAutoFit/>
          </a:bodyPr>
          <a:lstStyle/>
          <a:p>
            <a:r>
              <a:rPr lang="en-US" dirty="0" smtClean="0"/>
              <a:t>4</a:t>
            </a:r>
            <a:endParaRPr lang="en-US" dirty="0"/>
          </a:p>
        </p:txBody>
      </p:sp>
      <p:sp>
        <p:nvSpPr>
          <p:cNvPr id="8" name="TextBox 7"/>
          <p:cNvSpPr txBox="1"/>
          <p:nvPr>
            <p:custDataLst>
              <p:tags r:id="rId7"/>
            </p:custDataLst>
          </p:nvPr>
        </p:nvSpPr>
        <p:spPr>
          <a:xfrm>
            <a:off x="2507078" y="2286000"/>
            <a:ext cx="301686" cy="369332"/>
          </a:xfrm>
          <a:prstGeom prst="rect">
            <a:avLst/>
          </a:prstGeom>
          <a:noFill/>
          <a:ln>
            <a:solidFill>
              <a:schemeClr val="tx1"/>
            </a:solidFill>
          </a:ln>
        </p:spPr>
        <p:txBody>
          <a:bodyPr wrap="none" rtlCol="0">
            <a:spAutoFit/>
          </a:bodyPr>
          <a:lstStyle/>
          <a:p>
            <a:r>
              <a:rPr lang="en-US" dirty="0" smtClean="0"/>
              <a:t>5</a:t>
            </a:r>
            <a:endParaRPr lang="en-US" dirty="0"/>
          </a:p>
        </p:txBody>
      </p:sp>
      <p:sp>
        <p:nvSpPr>
          <p:cNvPr id="10" name="TextBox 9"/>
          <p:cNvSpPr txBox="1"/>
          <p:nvPr>
            <p:custDataLst>
              <p:tags r:id="rId8"/>
            </p:custDataLst>
          </p:nvPr>
        </p:nvSpPr>
        <p:spPr>
          <a:xfrm>
            <a:off x="2808764" y="2286000"/>
            <a:ext cx="301686" cy="369332"/>
          </a:xfrm>
          <a:prstGeom prst="rect">
            <a:avLst/>
          </a:prstGeom>
          <a:noFill/>
          <a:ln>
            <a:solidFill>
              <a:schemeClr val="tx1"/>
            </a:solidFill>
          </a:ln>
        </p:spPr>
        <p:txBody>
          <a:bodyPr wrap="none" rtlCol="0">
            <a:spAutoFit/>
          </a:bodyPr>
          <a:lstStyle/>
          <a:p>
            <a:r>
              <a:rPr lang="en-US" dirty="0" smtClean="0"/>
              <a:t>9</a:t>
            </a:r>
            <a:endParaRPr lang="en-US" dirty="0"/>
          </a:p>
        </p:txBody>
      </p:sp>
      <p:sp>
        <p:nvSpPr>
          <p:cNvPr id="11" name="TextBox 10"/>
          <p:cNvSpPr txBox="1"/>
          <p:nvPr>
            <p:custDataLst>
              <p:tags r:id="rId9"/>
            </p:custDataLst>
          </p:nvPr>
        </p:nvSpPr>
        <p:spPr>
          <a:xfrm>
            <a:off x="3950500" y="2286000"/>
            <a:ext cx="813749" cy="369332"/>
          </a:xfrm>
          <a:prstGeom prst="rect">
            <a:avLst/>
          </a:prstGeom>
          <a:noFill/>
          <a:ln>
            <a:solidFill>
              <a:schemeClr val="tx1"/>
            </a:solidFill>
          </a:ln>
        </p:spPr>
        <p:txBody>
          <a:bodyPr wrap="none" rtlCol="0">
            <a:spAutoFit/>
          </a:bodyPr>
          <a:lstStyle/>
          <a:p>
            <a:r>
              <a:rPr lang="en-US" dirty="0" smtClean="0"/>
              <a:t>“Four”</a:t>
            </a:r>
            <a:endParaRPr lang="en-US" dirty="0"/>
          </a:p>
        </p:txBody>
      </p:sp>
      <p:sp>
        <p:nvSpPr>
          <p:cNvPr id="13" name="TextBox 12"/>
          <p:cNvSpPr txBox="1"/>
          <p:nvPr>
            <p:custDataLst>
              <p:tags r:id="rId10"/>
            </p:custDataLst>
          </p:nvPr>
        </p:nvSpPr>
        <p:spPr>
          <a:xfrm>
            <a:off x="4764249" y="2286000"/>
            <a:ext cx="868507" cy="369332"/>
          </a:xfrm>
          <a:prstGeom prst="rect">
            <a:avLst/>
          </a:prstGeom>
          <a:noFill/>
          <a:ln>
            <a:solidFill>
              <a:schemeClr val="tx1"/>
            </a:solidFill>
          </a:ln>
        </p:spPr>
        <p:txBody>
          <a:bodyPr wrap="none" rtlCol="0">
            <a:spAutoFit/>
          </a:bodyPr>
          <a:lstStyle/>
          <a:p>
            <a:r>
              <a:rPr lang="en-US" dirty="0" smtClean="0"/>
              <a:t>“score”</a:t>
            </a:r>
            <a:endParaRPr lang="en-US" dirty="0"/>
          </a:p>
        </p:txBody>
      </p:sp>
      <p:sp>
        <p:nvSpPr>
          <p:cNvPr id="14" name="TextBox 13"/>
          <p:cNvSpPr txBox="1"/>
          <p:nvPr>
            <p:custDataLst>
              <p:tags r:id="rId11"/>
            </p:custDataLst>
          </p:nvPr>
        </p:nvSpPr>
        <p:spPr>
          <a:xfrm>
            <a:off x="5632756" y="2286000"/>
            <a:ext cx="722442" cy="369332"/>
          </a:xfrm>
          <a:prstGeom prst="rect">
            <a:avLst/>
          </a:prstGeom>
          <a:noFill/>
          <a:ln>
            <a:solidFill>
              <a:schemeClr val="tx1"/>
            </a:solidFill>
          </a:ln>
        </p:spPr>
        <p:txBody>
          <a:bodyPr wrap="none" rtlCol="0">
            <a:spAutoFit/>
          </a:bodyPr>
          <a:lstStyle/>
          <a:p>
            <a:r>
              <a:rPr lang="en-US" dirty="0" smtClean="0"/>
              <a:t>“and”</a:t>
            </a:r>
            <a:endParaRPr lang="en-US" dirty="0"/>
          </a:p>
        </p:txBody>
      </p:sp>
      <p:sp>
        <p:nvSpPr>
          <p:cNvPr id="15" name="TextBox 14"/>
          <p:cNvSpPr txBox="1"/>
          <p:nvPr>
            <p:custDataLst>
              <p:tags r:id="rId12"/>
            </p:custDataLst>
          </p:nvPr>
        </p:nvSpPr>
        <p:spPr>
          <a:xfrm>
            <a:off x="6355198" y="2286000"/>
            <a:ext cx="911724" cy="369332"/>
          </a:xfrm>
          <a:prstGeom prst="rect">
            <a:avLst/>
          </a:prstGeom>
          <a:noFill/>
          <a:ln>
            <a:solidFill>
              <a:schemeClr val="tx1"/>
            </a:solidFill>
          </a:ln>
        </p:spPr>
        <p:txBody>
          <a:bodyPr wrap="none" rtlCol="0">
            <a:spAutoFit/>
          </a:bodyPr>
          <a:lstStyle/>
          <a:p>
            <a:r>
              <a:rPr lang="en-US" dirty="0" smtClean="0"/>
              <a:t>“seven”</a:t>
            </a:r>
            <a:endParaRPr lang="en-US" dirty="0"/>
          </a:p>
        </p:txBody>
      </p:sp>
      <p:sp>
        <p:nvSpPr>
          <p:cNvPr id="16" name="TextBox 15"/>
          <p:cNvSpPr txBox="1"/>
          <p:nvPr>
            <p:custDataLst>
              <p:tags r:id="rId13"/>
            </p:custDataLst>
          </p:nvPr>
        </p:nvSpPr>
        <p:spPr>
          <a:xfrm>
            <a:off x="7266922" y="2286000"/>
            <a:ext cx="867160" cy="369332"/>
          </a:xfrm>
          <a:prstGeom prst="rect">
            <a:avLst/>
          </a:prstGeom>
          <a:noFill/>
          <a:ln>
            <a:solidFill>
              <a:schemeClr val="tx1"/>
            </a:solidFill>
          </a:ln>
        </p:spPr>
        <p:txBody>
          <a:bodyPr wrap="none" rtlCol="0">
            <a:spAutoFit/>
          </a:bodyPr>
          <a:lstStyle/>
          <a:p>
            <a:r>
              <a:rPr lang="en-US" dirty="0" smtClean="0"/>
              <a:t>“years”</a:t>
            </a:r>
            <a:endParaRPr lang="en-US" dirty="0"/>
          </a:p>
        </p:txBody>
      </p:sp>
      <p:sp>
        <p:nvSpPr>
          <p:cNvPr id="9" name="Slide Number Placeholder 8"/>
          <p:cNvSpPr>
            <a:spLocks noGrp="1"/>
          </p:cNvSpPr>
          <p:nvPr>
            <p:ph type="sldNum" sz="quarter" idx="12"/>
            <p:custDataLst>
              <p:tags r:id="rId14"/>
            </p:custDataLst>
          </p:nvPr>
        </p:nvSpPr>
        <p:spPr/>
        <p:txBody>
          <a:bodyPr/>
          <a:lstStyle/>
          <a:p>
            <a:fld id="{69C40EC3-4DF4-4D71-BB22-BC0F995F8403}" type="slidenum">
              <a:rPr lang="en-US" smtClean="0"/>
              <a:t>147</a:t>
            </a:fld>
            <a:endParaRPr lang="en-US"/>
          </a:p>
        </p:txBody>
      </p:sp>
    </p:spTree>
    <p:extLst>
      <p:ext uri="{BB962C8B-B14F-4D97-AF65-F5344CB8AC3E}">
        <p14:creationId xmlns:p14="http://schemas.microsoft.com/office/powerpoint/2010/main" val="46005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10" grpId="0" animBg="1"/>
      <p:bldP spid="11" grpId="0" animBg="1"/>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57431"/>
            <a:ext cx="8229600" cy="774549"/>
          </a:xfrm>
        </p:spPr>
        <p:txBody>
          <a:bodyPr/>
          <a:lstStyle/>
          <a:p>
            <a:r>
              <a:rPr lang="en-US" dirty="0" smtClean="0"/>
              <a:t>List creation</a:t>
            </a:r>
            <a:endParaRPr lang="en-US" dirty="0"/>
          </a:p>
        </p:txBody>
      </p:sp>
      <p:sp>
        <p:nvSpPr>
          <p:cNvPr id="3" name="Content Placeholder 2"/>
          <p:cNvSpPr>
            <a:spLocks noGrp="1"/>
          </p:cNvSpPr>
          <p:nvPr>
            <p:ph idx="1"/>
            <p:custDataLst>
              <p:tags r:id="rId2"/>
            </p:custDataLst>
          </p:nvPr>
        </p:nvSpPr>
        <p:spPr/>
        <p:txBody>
          <a:bodyPr>
            <a:normAutofit lnSpcReduction="10000"/>
          </a:bodyPr>
          <a:lstStyle/>
          <a:p>
            <a:pPr marL="0" indent="0">
              <a:buNone/>
            </a:pPr>
            <a:r>
              <a:rPr lang="en-US" sz="2800" b="1" dirty="0" smtClean="0">
                <a:latin typeface="Courier New" pitchFamily="49" charset="0"/>
                <a:cs typeface="Courier New" pitchFamily="49" charset="0"/>
              </a:rPr>
              <a:t>a = [ 3, 1, 2*2, 1, 10/2, 10-1 ]</a:t>
            </a:r>
          </a:p>
          <a:p>
            <a:pPr marL="0" indent="0">
              <a:buNone/>
            </a:pPr>
            <a:endParaRPr lang="en-US" sz="2800" b="1" dirty="0" smtClean="0">
              <a:latin typeface="Courier New" pitchFamily="49" charset="0"/>
              <a:cs typeface="Courier New" pitchFamily="49" charset="0"/>
            </a:endParaRPr>
          </a:p>
          <a:p>
            <a:pPr marL="0" indent="0">
              <a:buNone/>
            </a:pPr>
            <a:endParaRPr lang="en-US" sz="2800" b="1" dirty="0" smtClean="0">
              <a:latin typeface="Courier New" pitchFamily="49" charset="0"/>
              <a:cs typeface="Courier New" pitchFamily="49" charset="0"/>
            </a:endParaRPr>
          </a:p>
          <a:p>
            <a:pPr marL="0" indent="0">
              <a:buNone/>
            </a:pPr>
            <a:r>
              <a:rPr lang="en-US" sz="2800" b="1" dirty="0" smtClean="0">
                <a:latin typeface="Courier New" pitchFamily="49" charset="0"/>
                <a:cs typeface="Courier New" pitchFamily="49" charset="0"/>
              </a:rPr>
              <a:t>b = [ 5, 3, 'hi</a:t>
            </a:r>
            <a:r>
              <a:rPr lang="en-US" sz="2800" b="1" dirty="0">
                <a:latin typeface="Courier New" pitchFamily="49" charset="0"/>
                <a:cs typeface="Courier New" pitchFamily="49" charset="0"/>
              </a:rPr>
              <a:t>'</a:t>
            </a:r>
            <a:r>
              <a:rPr lang="en-US" sz="2800" b="1" dirty="0" smtClean="0">
                <a:latin typeface="Courier New" pitchFamily="49" charset="0"/>
                <a:cs typeface="Courier New" pitchFamily="49" charset="0"/>
              </a:rPr>
              <a:t> ]</a:t>
            </a:r>
            <a:endParaRPr lang="en-US" sz="2800" b="1" dirty="0">
              <a:latin typeface="Courier New" pitchFamily="49" charset="0"/>
              <a:cs typeface="Courier New" pitchFamily="49" charset="0"/>
            </a:endParaRPr>
          </a:p>
          <a:p>
            <a:pPr marL="0" indent="0">
              <a:buNone/>
            </a:pPr>
            <a:endParaRPr lang="en-US" sz="2800" b="1" dirty="0" smtClean="0">
              <a:latin typeface="Courier New" pitchFamily="49" charset="0"/>
              <a:cs typeface="Courier New" pitchFamily="49" charset="0"/>
            </a:endParaRPr>
          </a:p>
          <a:p>
            <a:pPr marL="0" indent="0">
              <a:buNone/>
            </a:pPr>
            <a:endParaRPr lang="en-US" sz="2800" b="1" dirty="0" smtClean="0">
              <a:latin typeface="Courier New" pitchFamily="49" charset="0"/>
              <a:cs typeface="Courier New" pitchFamily="49" charset="0"/>
            </a:endParaRPr>
          </a:p>
          <a:p>
            <a:pPr marL="0" indent="0">
              <a:buNone/>
            </a:pPr>
            <a:r>
              <a:rPr lang="en-US" sz="2800" b="1" dirty="0" smtClean="0">
                <a:latin typeface="Courier New" pitchFamily="49" charset="0"/>
                <a:cs typeface="Courier New" pitchFamily="49" charset="0"/>
              </a:rPr>
              <a:t>c = [ 4</a:t>
            </a: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'a', a ]</a:t>
            </a:r>
          </a:p>
          <a:p>
            <a:pPr marL="0" indent="0">
              <a:buNone/>
            </a:pPr>
            <a:endParaRPr lang="en-US" sz="2800" b="1" dirty="0">
              <a:latin typeface="Courier New" pitchFamily="49" charset="0"/>
              <a:cs typeface="Courier New" pitchFamily="49" charset="0"/>
            </a:endParaRPr>
          </a:p>
          <a:p>
            <a:pPr marL="0" indent="0">
              <a:buNone/>
            </a:pPr>
            <a:r>
              <a:rPr lang="en-US" sz="2800" b="1" dirty="0" smtClean="0">
                <a:latin typeface="Courier New" pitchFamily="49" charset="0"/>
                <a:cs typeface="Courier New" pitchFamily="49" charset="0"/>
              </a:rPr>
              <a:t>d </a:t>
            </a:r>
            <a:r>
              <a:rPr lang="en-US" sz="2800" b="1" dirty="0">
                <a:latin typeface="Courier New" pitchFamily="49" charset="0"/>
                <a:cs typeface="Courier New" pitchFamily="49" charset="0"/>
              </a:rPr>
              <a:t>= [ </a:t>
            </a:r>
            <a:r>
              <a:rPr lang="en-US" sz="2800" b="1" dirty="0" smtClean="0">
                <a:latin typeface="Courier New" pitchFamily="49" charset="0"/>
                <a:cs typeface="Courier New" pitchFamily="49" charset="0"/>
              </a:rPr>
              <a:t>[1, 2], [3, 4], [5, 6] </a:t>
            </a:r>
            <a:r>
              <a:rPr lang="en-US" sz="2800" b="1" dirty="0">
                <a:latin typeface="Courier New" pitchFamily="49" charset="0"/>
                <a:cs typeface="Courier New" pitchFamily="49" charset="0"/>
              </a:rPr>
              <a:t>]</a:t>
            </a:r>
          </a:p>
          <a:p>
            <a:pPr marL="0" indent="0">
              <a:buNone/>
            </a:pPr>
            <a:endParaRPr lang="en-US" sz="2800" b="1" dirty="0">
              <a:latin typeface="Courier New" pitchFamily="49" charset="0"/>
              <a:cs typeface="Courier New" pitchFamily="49" charset="0"/>
            </a:endParaRPr>
          </a:p>
        </p:txBody>
      </p:sp>
      <p:sp>
        <p:nvSpPr>
          <p:cNvPr id="4" name="TextBox 3"/>
          <p:cNvSpPr txBox="1"/>
          <p:nvPr>
            <p:custDataLst>
              <p:tags r:id="rId3"/>
            </p:custDataLst>
          </p:nvPr>
        </p:nvSpPr>
        <p:spPr>
          <a:xfrm>
            <a:off x="1295400" y="2450068"/>
            <a:ext cx="301686" cy="369332"/>
          </a:xfrm>
          <a:prstGeom prst="rect">
            <a:avLst/>
          </a:prstGeom>
          <a:noFill/>
          <a:ln>
            <a:solidFill>
              <a:schemeClr val="tx1"/>
            </a:solidFill>
          </a:ln>
        </p:spPr>
        <p:txBody>
          <a:bodyPr wrap="none" rtlCol="0">
            <a:spAutoFit/>
          </a:bodyPr>
          <a:lstStyle/>
          <a:p>
            <a:r>
              <a:rPr lang="en-US" dirty="0" smtClean="0"/>
              <a:t>3</a:t>
            </a:r>
            <a:endParaRPr lang="en-US" dirty="0"/>
          </a:p>
        </p:txBody>
      </p:sp>
      <p:sp>
        <p:nvSpPr>
          <p:cNvPr id="5" name="TextBox 4"/>
          <p:cNvSpPr txBox="1"/>
          <p:nvPr>
            <p:custDataLst>
              <p:tags r:id="rId4"/>
            </p:custDataLst>
          </p:nvPr>
        </p:nvSpPr>
        <p:spPr>
          <a:xfrm>
            <a:off x="1602020" y="2450068"/>
            <a:ext cx="301686" cy="369332"/>
          </a:xfrm>
          <a:prstGeom prst="rect">
            <a:avLst/>
          </a:prstGeom>
          <a:noFill/>
          <a:ln>
            <a:solidFill>
              <a:schemeClr val="tx1"/>
            </a:solidFill>
          </a:ln>
        </p:spPr>
        <p:txBody>
          <a:bodyPr wrap="none" rtlCol="0">
            <a:spAutoFit/>
          </a:bodyPr>
          <a:lstStyle/>
          <a:p>
            <a:r>
              <a:rPr lang="en-US" dirty="0" smtClean="0"/>
              <a:t>1</a:t>
            </a:r>
            <a:endParaRPr lang="en-US" dirty="0"/>
          </a:p>
        </p:txBody>
      </p:sp>
      <p:sp>
        <p:nvSpPr>
          <p:cNvPr id="6" name="TextBox 5"/>
          <p:cNvSpPr txBox="1"/>
          <p:nvPr>
            <p:custDataLst>
              <p:tags r:id="rId5"/>
            </p:custDataLst>
          </p:nvPr>
        </p:nvSpPr>
        <p:spPr>
          <a:xfrm>
            <a:off x="1903706" y="2450068"/>
            <a:ext cx="301686" cy="369332"/>
          </a:xfrm>
          <a:prstGeom prst="rect">
            <a:avLst/>
          </a:prstGeom>
          <a:noFill/>
          <a:ln>
            <a:solidFill>
              <a:schemeClr val="tx1"/>
            </a:solidFill>
          </a:ln>
        </p:spPr>
        <p:txBody>
          <a:bodyPr wrap="none" rtlCol="0">
            <a:spAutoFit/>
          </a:bodyPr>
          <a:lstStyle/>
          <a:p>
            <a:r>
              <a:rPr lang="en-US" dirty="0" smtClean="0"/>
              <a:t>4</a:t>
            </a:r>
            <a:endParaRPr lang="en-US" dirty="0"/>
          </a:p>
        </p:txBody>
      </p:sp>
      <p:sp>
        <p:nvSpPr>
          <p:cNvPr id="7" name="TextBox 6"/>
          <p:cNvSpPr txBox="1"/>
          <p:nvPr>
            <p:custDataLst>
              <p:tags r:id="rId6"/>
            </p:custDataLst>
          </p:nvPr>
        </p:nvSpPr>
        <p:spPr>
          <a:xfrm>
            <a:off x="2205392" y="2450068"/>
            <a:ext cx="301686" cy="369332"/>
          </a:xfrm>
          <a:prstGeom prst="rect">
            <a:avLst/>
          </a:prstGeom>
          <a:noFill/>
          <a:ln>
            <a:solidFill>
              <a:schemeClr val="tx1"/>
            </a:solidFill>
          </a:ln>
        </p:spPr>
        <p:txBody>
          <a:bodyPr wrap="none" rtlCol="0">
            <a:spAutoFit/>
          </a:bodyPr>
          <a:lstStyle/>
          <a:p>
            <a:r>
              <a:rPr lang="en-US" dirty="0" smtClean="0"/>
              <a:t>1</a:t>
            </a:r>
            <a:endParaRPr lang="en-US" dirty="0"/>
          </a:p>
        </p:txBody>
      </p:sp>
      <p:sp>
        <p:nvSpPr>
          <p:cNvPr id="8" name="TextBox 7"/>
          <p:cNvSpPr txBox="1"/>
          <p:nvPr>
            <p:custDataLst>
              <p:tags r:id="rId7"/>
            </p:custDataLst>
          </p:nvPr>
        </p:nvSpPr>
        <p:spPr>
          <a:xfrm>
            <a:off x="2507078" y="2450068"/>
            <a:ext cx="301686" cy="369332"/>
          </a:xfrm>
          <a:prstGeom prst="rect">
            <a:avLst/>
          </a:prstGeom>
          <a:noFill/>
          <a:ln>
            <a:solidFill>
              <a:schemeClr val="tx1"/>
            </a:solidFill>
          </a:ln>
        </p:spPr>
        <p:txBody>
          <a:bodyPr wrap="none" rtlCol="0">
            <a:spAutoFit/>
          </a:bodyPr>
          <a:lstStyle/>
          <a:p>
            <a:r>
              <a:rPr lang="en-US" dirty="0" smtClean="0"/>
              <a:t>5</a:t>
            </a:r>
            <a:endParaRPr lang="en-US" dirty="0"/>
          </a:p>
        </p:txBody>
      </p:sp>
      <p:sp>
        <p:nvSpPr>
          <p:cNvPr id="9" name="TextBox 8"/>
          <p:cNvSpPr txBox="1"/>
          <p:nvPr>
            <p:custDataLst>
              <p:tags r:id="rId8"/>
            </p:custDataLst>
          </p:nvPr>
        </p:nvSpPr>
        <p:spPr>
          <a:xfrm>
            <a:off x="2808764" y="2450068"/>
            <a:ext cx="301686" cy="369332"/>
          </a:xfrm>
          <a:prstGeom prst="rect">
            <a:avLst/>
          </a:prstGeom>
          <a:noFill/>
          <a:ln>
            <a:solidFill>
              <a:schemeClr val="tx1"/>
            </a:solidFill>
          </a:ln>
        </p:spPr>
        <p:txBody>
          <a:bodyPr wrap="none" rtlCol="0">
            <a:spAutoFit/>
          </a:bodyPr>
          <a:lstStyle/>
          <a:p>
            <a:r>
              <a:rPr lang="en-US" dirty="0" smtClean="0"/>
              <a:t>9</a:t>
            </a:r>
            <a:endParaRPr lang="en-US" dirty="0"/>
          </a:p>
        </p:txBody>
      </p:sp>
      <p:sp>
        <p:nvSpPr>
          <p:cNvPr id="10" name="Slide Number Placeholder 9"/>
          <p:cNvSpPr>
            <a:spLocks noGrp="1"/>
          </p:cNvSpPr>
          <p:nvPr>
            <p:ph type="sldNum" sz="quarter" idx="12"/>
            <p:custDataLst>
              <p:tags r:id="rId9"/>
            </p:custDataLst>
          </p:nvPr>
        </p:nvSpPr>
        <p:spPr/>
        <p:txBody>
          <a:bodyPr/>
          <a:lstStyle/>
          <a:p>
            <a:fld id="{69C40EC3-4DF4-4D71-BB22-BC0F995F8403}" type="slidenum">
              <a:rPr lang="en-US" smtClean="0"/>
              <a:t>148</a:t>
            </a:fld>
            <a:endParaRPr lang="en-US"/>
          </a:p>
        </p:txBody>
      </p:sp>
    </p:spTree>
    <p:extLst>
      <p:ext uri="{BB962C8B-B14F-4D97-AF65-F5344CB8AC3E}">
        <p14:creationId xmlns:p14="http://schemas.microsoft.com/office/powerpoint/2010/main" val="6089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92884"/>
            <a:ext cx="8229600" cy="707316"/>
          </a:xfrm>
        </p:spPr>
        <p:txBody>
          <a:bodyPr>
            <a:normAutofit fontScale="90000"/>
          </a:bodyPr>
          <a:lstStyle/>
          <a:p>
            <a:r>
              <a:rPr lang="en-US" dirty="0" smtClean="0"/>
              <a:t>List Querying</a:t>
            </a:r>
            <a:endParaRPr lang="en-US" dirty="0"/>
          </a:p>
        </p:txBody>
      </p:sp>
      <p:sp>
        <p:nvSpPr>
          <p:cNvPr id="3" name="Content Placeholder 2"/>
          <p:cNvSpPr>
            <a:spLocks noGrp="1"/>
          </p:cNvSpPr>
          <p:nvPr>
            <p:ph idx="1"/>
            <p:custDataLst>
              <p:tags r:id="rId2"/>
            </p:custDataLst>
          </p:nvPr>
        </p:nvSpPr>
        <p:spPr>
          <a:xfrm>
            <a:off x="457200" y="1600200"/>
            <a:ext cx="8686800" cy="5029200"/>
          </a:xfrm>
        </p:spPr>
        <p:txBody>
          <a:bodyPr>
            <a:normAutofit fontScale="92500" lnSpcReduction="10000"/>
          </a:bodyPr>
          <a:lstStyle/>
          <a:p>
            <a:r>
              <a:rPr lang="en-US" dirty="0" smtClean="0"/>
              <a:t>Extracting part of the list:</a:t>
            </a:r>
          </a:p>
          <a:p>
            <a:pPr lvl="1"/>
            <a:r>
              <a:rPr lang="en-US" dirty="0" smtClean="0"/>
              <a:t>Single element:  </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[index]</a:t>
            </a:r>
          </a:p>
          <a:p>
            <a:pPr lvl="1"/>
            <a:r>
              <a:rPr lang="en-US" dirty="0" err="1" smtClean="0"/>
              <a:t>Sublist</a:t>
            </a:r>
            <a:r>
              <a:rPr lang="en-US" dirty="0" smtClean="0"/>
              <a:t> (“slicing”):  </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startidx</a:t>
            </a:r>
            <a:r>
              <a:rPr lang="en-US" b="1" dirty="0" smtClean="0">
                <a:latin typeface="Courier New" pitchFamily="49" charset="0"/>
                <a:cs typeface="Courier New" pitchFamily="49" charset="0"/>
              </a:rPr>
              <a:t> : </a:t>
            </a:r>
            <a:r>
              <a:rPr lang="en-US" b="1" dirty="0" err="1" smtClean="0">
                <a:latin typeface="Courier New" pitchFamily="49" charset="0"/>
                <a:cs typeface="Courier New" pitchFamily="49" charset="0"/>
              </a:rPr>
              <a:t>endidx</a:t>
            </a:r>
            <a:r>
              <a:rPr lang="en-US" b="1" dirty="0" smtClean="0">
                <a:latin typeface="Courier New" pitchFamily="49" charset="0"/>
                <a:cs typeface="Courier New" pitchFamily="49" charset="0"/>
              </a:rPr>
              <a:t>]</a:t>
            </a:r>
          </a:p>
          <a:p>
            <a:r>
              <a:rPr lang="en-US" dirty="0" smtClean="0"/>
              <a:t>Find/lookup </a:t>
            </a:r>
            <a:r>
              <a:rPr lang="en-US" dirty="0"/>
              <a:t>in </a:t>
            </a:r>
            <a:r>
              <a:rPr lang="en-US" dirty="0" smtClean="0"/>
              <a:t>a list</a:t>
            </a:r>
            <a:endParaRPr lang="en-US" dirty="0"/>
          </a:p>
          <a:p>
            <a:pPr lvl="1"/>
            <a:r>
              <a:rPr lang="en-US" b="1" dirty="0" err="1" smtClean="0">
                <a:latin typeface="Courier New" pitchFamily="49" charset="0"/>
                <a:cs typeface="Courier New" pitchFamily="49" charset="0"/>
              </a:rPr>
              <a:t>elt</a:t>
            </a:r>
            <a:r>
              <a:rPr lang="en-US" b="1" dirty="0" smtClean="0">
                <a:latin typeface="Courier New" pitchFamily="49" charset="0"/>
                <a:cs typeface="Courier New" pitchFamily="49" charset="0"/>
              </a:rPr>
              <a:t> in </a:t>
            </a:r>
            <a:r>
              <a:rPr lang="en-US" b="1" dirty="0" err="1" smtClean="0">
                <a:latin typeface="Courier New" pitchFamily="49" charset="0"/>
                <a:cs typeface="Courier New" pitchFamily="49" charset="0"/>
              </a:rPr>
              <a:t>mylist</a:t>
            </a:r>
            <a:endParaRPr lang="en-US" b="1" dirty="0" smtClean="0">
              <a:latin typeface="Courier New" pitchFamily="49" charset="0"/>
              <a:cs typeface="Courier New" pitchFamily="49" charset="0"/>
            </a:endParaRPr>
          </a:p>
          <a:p>
            <a:pPr lvl="2"/>
            <a:r>
              <a:rPr lang="en-US" sz="2800" dirty="0" smtClean="0">
                <a:cs typeface="Courier New" pitchFamily="49" charset="0"/>
              </a:rPr>
              <a:t>Evaluates to a </a:t>
            </a:r>
            <a:r>
              <a:rPr lang="en-US" sz="2800" dirty="0" err="1" smtClean="0">
                <a:cs typeface="Courier New" pitchFamily="49" charset="0"/>
              </a:rPr>
              <a:t>boolean</a:t>
            </a:r>
            <a:r>
              <a:rPr lang="en-US" sz="2800" dirty="0" smtClean="0">
                <a:cs typeface="Courier New" pitchFamily="49" charset="0"/>
              </a:rPr>
              <a:t> value</a:t>
            </a:r>
            <a:endParaRPr lang="en-US" sz="2800" dirty="0">
              <a:cs typeface="Courier New" pitchFamily="49" charset="0"/>
            </a:endParaRPr>
          </a:p>
          <a:p>
            <a:pPr lvl="1"/>
            <a:r>
              <a:rPr lang="en-US" b="1" dirty="0" err="1" smtClean="0">
                <a:latin typeface="Courier New" pitchFamily="49" charset="0"/>
                <a:cs typeface="Courier New" pitchFamily="49" charset="0"/>
              </a:rPr>
              <a:t>mylist.index</a:t>
            </a:r>
            <a:r>
              <a:rPr lang="en-US" b="1" dirty="0" smtClean="0">
                <a:latin typeface="Courier New" pitchFamily="49" charset="0"/>
                <a:cs typeface="Courier New" pitchFamily="49" charset="0"/>
              </a:rPr>
              <a:t>(x)</a:t>
            </a:r>
            <a:endParaRPr lang="en-US" b="1" dirty="0">
              <a:latin typeface="Courier New" pitchFamily="49" charset="0"/>
              <a:cs typeface="Courier New" pitchFamily="49" charset="0"/>
            </a:endParaRPr>
          </a:p>
          <a:p>
            <a:pPr lvl="2"/>
            <a:r>
              <a:rPr lang="en-US" sz="2600" dirty="0" smtClean="0"/>
              <a:t>Return </a:t>
            </a:r>
            <a:r>
              <a:rPr lang="en-US" sz="2600" dirty="0"/>
              <a:t>the </a:t>
            </a:r>
            <a:r>
              <a:rPr lang="en-US" sz="2600" dirty="0" err="1" smtClean="0"/>
              <a:t>int</a:t>
            </a:r>
            <a:r>
              <a:rPr lang="en-US" sz="2600" dirty="0" smtClean="0"/>
              <a:t> index </a:t>
            </a:r>
            <a:r>
              <a:rPr lang="en-US" sz="2600" dirty="0"/>
              <a:t>in the list of the first item whose value is </a:t>
            </a:r>
            <a:r>
              <a:rPr lang="en-US" sz="2600" dirty="0" smtClean="0"/>
              <a:t>x.  It </a:t>
            </a:r>
            <a:r>
              <a:rPr lang="en-US" sz="2600" dirty="0"/>
              <a:t>is an error if there is no such item</a:t>
            </a:r>
            <a:r>
              <a:rPr lang="en-US" sz="2600" dirty="0" smtClean="0"/>
              <a:t>.</a:t>
            </a:r>
          </a:p>
          <a:p>
            <a:pPr lvl="1"/>
            <a:r>
              <a:rPr lang="en-US" b="1" dirty="0" err="1" smtClean="0">
                <a:latin typeface="Courier New" pitchFamily="49" charset="0"/>
                <a:cs typeface="Courier New" pitchFamily="49" charset="0"/>
              </a:rPr>
              <a:t>mylist.count</a:t>
            </a:r>
            <a:r>
              <a:rPr lang="en-US" b="1" dirty="0" smtClean="0">
                <a:latin typeface="Courier New" pitchFamily="49" charset="0"/>
                <a:cs typeface="Courier New" pitchFamily="49" charset="0"/>
              </a:rPr>
              <a:t>(x</a:t>
            </a:r>
            <a:r>
              <a:rPr lang="en-US" b="1" dirty="0">
                <a:latin typeface="Courier New" pitchFamily="49" charset="0"/>
                <a:cs typeface="Courier New" pitchFamily="49" charset="0"/>
              </a:rPr>
              <a:t>)</a:t>
            </a:r>
            <a:endParaRPr lang="en-US" sz="3500" b="1" dirty="0">
              <a:latin typeface="Courier New" pitchFamily="49" charset="0"/>
              <a:cs typeface="Courier New" pitchFamily="49" charset="0"/>
            </a:endParaRPr>
          </a:p>
          <a:p>
            <a:pPr lvl="2"/>
            <a:r>
              <a:rPr lang="en-US" sz="2600" dirty="0"/>
              <a:t>Return the number of times x appears in the list.</a:t>
            </a:r>
          </a:p>
          <a:p>
            <a:pPr lvl="1"/>
            <a:endParaRPr lang="en-US" sz="3500" dirty="0"/>
          </a:p>
          <a:p>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149</a:t>
            </a:fld>
            <a:endParaRPr lang="en-US"/>
          </a:p>
        </p:txBody>
      </p:sp>
    </p:spTree>
    <p:extLst>
      <p:ext uri="{BB962C8B-B14F-4D97-AF65-F5344CB8AC3E}">
        <p14:creationId xmlns:p14="http://schemas.microsoft.com/office/powerpoint/2010/main" val="2534237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fontScale="92500" lnSpcReduction="10000"/>
          </a:bodyPr>
          <a:lstStyle/>
          <a:p>
            <a:pPr marL="0" indent="0">
              <a:buNone/>
            </a:pPr>
            <a:r>
              <a:rPr lang="en-US" sz="3000" dirty="0" smtClean="0"/>
              <a:t>Installation</a:t>
            </a:r>
            <a:endParaRPr lang="en-US" sz="3000" dirty="0"/>
          </a:p>
          <a:p>
            <a:pPr marL="0" indent="0">
              <a:buNone/>
            </a:pPr>
            <a:r>
              <a:rPr lang="en-US" sz="3000" dirty="0"/>
              <a:t>Mac OS X </a:t>
            </a:r>
            <a:r>
              <a:rPr lang="en-US" sz="3000" b="1" dirty="0"/>
              <a:t>and</a:t>
            </a:r>
            <a:r>
              <a:rPr lang="en-US" sz="3000" dirty="0"/>
              <a:t> Linux comes pre installed with python. Windows users can download python from https://www.python.org/downloads/ .</a:t>
            </a:r>
          </a:p>
          <a:p>
            <a:pPr marL="0" indent="0">
              <a:buNone/>
            </a:pPr>
            <a:endParaRPr lang="en-US" sz="3000" dirty="0"/>
          </a:p>
          <a:p>
            <a:pPr marL="0" indent="0">
              <a:buNone/>
            </a:pPr>
            <a:r>
              <a:rPr lang="en-US" sz="3000" dirty="0"/>
              <a:t>To install </a:t>
            </a:r>
            <a:r>
              <a:rPr lang="en-US" sz="3000" dirty="0" err="1"/>
              <a:t>IPython</a:t>
            </a:r>
            <a:r>
              <a:rPr lang="en-US" sz="3000" dirty="0"/>
              <a:t> run,</a:t>
            </a:r>
          </a:p>
          <a:p>
            <a:pPr marL="0" indent="0">
              <a:buNone/>
            </a:pPr>
            <a:endParaRPr lang="en-US" sz="3000" dirty="0"/>
          </a:p>
          <a:p>
            <a:pPr marL="0" indent="0">
              <a:buNone/>
            </a:pPr>
            <a:r>
              <a:rPr lang="en-US" sz="3000" dirty="0"/>
              <a:t>$ pip install </a:t>
            </a:r>
            <a:r>
              <a:rPr lang="en-US" sz="3000" dirty="0" err="1"/>
              <a:t>ipython</a:t>
            </a:r>
            <a:r>
              <a:rPr lang="en-US" sz="3000" dirty="0"/>
              <a:t>[all]</a:t>
            </a:r>
          </a:p>
          <a:p>
            <a:pPr marL="0" indent="0">
              <a:buNone/>
            </a:pPr>
            <a:endParaRPr lang="en-US" sz="3000" dirty="0"/>
          </a:p>
          <a:p>
            <a:pPr marL="0" indent="0">
              <a:buNone/>
            </a:pPr>
            <a:r>
              <a:rPr lang="en-US" sz="3000" dirty="0"/>
              <a:t>This will install all the necessary dependencies for the notebook, </a:t>
            </a:r>
            <a:r>
              <a:rPr lang="en-US" sz="3000" dirty="0" err="1"/>
              <a:t>qtconsole</a:t>
            </a:r>
            <a:r>
              <a:rPr lang="en-US" sz="3000" dirty="0"/>
              <a:t>, tests etc.</a:t>
            </a:r>
          </a:p>
          <a:p>
            <a:pPr marL="0" indent="0">
              <a:buNone/>
            </a:pPr>
            <a:endParaRPr lang="en-US" sz="3000" dirty="0"/>
          </a:p>
        </p:txBody>
      </p:sp>
    </p:spTree>
    <p:extLst>
      <p:ext uri="{BB962C8B-B14F-4D97-AF65-F5344CB8AC3E}">
        <p14:creationId xmlns:p14="http://schemas.microsoft.com/office/powerpoint/2010/main" val="12402738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49854"/>
            <a:ext cx="8229600" cy="1194098"/>
          </a:xfrm>
        </p:spPr>
        <p:txBody>
          <a:bodyPr/>
          <a:lstStyle/>
          <a:p>
            <a:r>
              <a:rPr lang="en-US" dirty="0" smtClean="0"/>
              <a:t>List Modification</a:t>
            </a:r>
            <a:endParaRPr lang="en-US" dirty="0"/>
          </a:p>
        </p:txBody>
      </p:sp>
      <p:sp>
        <p:nvSpPr>
          <p:cNvPr id="3" name="Content Placeholder 2"/>
          <p:cNvSpPr>
            <a:spLocks noGrp="1"/>
          </p:cNvSpPr>
          <p:nvPr>
            <p:ph idx="1"/>
            <p:custDataLst>
              <p:tags r:id="rId2"/>
            </p:custDataLst>
          </p:nvPr>
        </p:nvSpPr>
        <p:spPr/>
        <p:txBody>
          <a:bodyPr>
            <a:normAutofit/>
          </a:bodyPr>
          <a:lstStyle/>
          <a:p>
            <a:r>
              <a:rPr lang="en-US" sz="2400" dirty="0" smtClean="0"/>
              <a:t>Insertion</a:t>
            </a:r>
          </a:p>
          <a:p>
            <a:r>
              <a:rPr lang="en-US" sz="2400" dirty="0" smtClean="0"/>
              <a:t>Removal</a:t>
            </a:r>
          </a:p>
          <a:p>
            <a:r>
              <a:rPr lang="en-US" sz="2400" dirty="0" smtClean="0"/>
              <a:t>Replacement</a:t>
            </a:r>
          </a:p>
          <a:p>
            <a:r>
              <a:rPr lang="en-US" sz="2400" dirty="0" smtClean="0"/>
              <a:t>Rearrangement</a:t>
            </a:r>
          </a:p>
          <a:p>
            <a:endParaRPr lang="en-US" sz="3600"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150</a:t>
            </a:fld>
            <a:endParaRPr lang="en-US"/>
          </a:p>
        </p:txBody>
      </p:sp>
    </p:spTree>
    <p:extLst>
      <p:ext uri="{BB962C8B-B14F-4D97-AF65-F5344CB8AC3E}">
        <p14:creationId xmlns:p14="http://schemas.microsoft.com/office/powerpoint/2010/main" val="42923282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731520"/>
            <a:ext cx="8229600" cy="1075765"/>
          </a:xfrm>
        </p:spPr>
        <p:txBody>
          <a:bodyPr/>
          <a:lstStyle/>
          <a:p>
            <a:r>
              <a:rPr lang="en-US" dirty="0" smtClean="0"/>
              <a:t>List Insertion</a:t>
            </a:r>
            <a:endParaRPr lang="en-US" dirty="0"/>
          </a:p>
        </p:txBody>
      </p:sp>
      <p:sp>
        <p:nvSpPr>
          <p:cNvPr id="3" name="Content Placeholder 2"/>
          <p:cNvSpPr>
            <a:spLocks noGrp="1"/>
          </p:cNvSpPr>
          <p:nvPr>
            <p:ph idx="1"/>
            <p:custDataLst>
              <p:tags r:id="rId2"/>
            </p:custDataLst>
          </p:nvPr>
        </p:nvSpPr>
        <p:spPr/>
        <p:txBody>
          <a:bodyPr>
            <a:normAutofit lnSpcReduction="10000"/>
          </a:bodyPr>
          <a:lstStyle/>
          <a:p>
            <a:r>
              <a:rPr lang="en-US" sz="2600" b="1" dirty="0" err="1" smtClean="0">
                <a:latin typeface="Courier New" pitchFamily="49" charset="0"/>
                <a:cs typeface="Courier New" pitchFamily="49" charset="0"/>
              </a:rPr>
              <a:t>mylist.append</a:t>
            </a:r>
            <a:r>
              <a:rPr lang="en-US" sz="2600" b="1" dirty="0" smtClean="0">
                <a:latin typeface="Courier New" pitchFamily="49" charset="0"/>
                <a:cs typeface="Courier New" pitchFamily="49" charset="0"/>
              </a:rPr>
              <a:t>(x</a:t>
            </a:r>
            <a:r>
              <a:rPr lang="en-US" sz="2600" b="1" dirty="0">
                <a:latin typeface="Courier New" pitchFamily="49" charset="0"/>
                <a:cs typeface="Courier New" pitchFamily="49" charset="0"/>
              </a:rPr>
              <a:t>)</a:t>
            </a:r>
          </a:p>
          <a:p>
            <a:pPr lvl="1"/>
            <a:r>
              <a:rPr lang="en-US" sz="2600" dirty="0" smtClean="0"/>
              <a:t>Extend the list by inserting x at the end</a:t>
            </a:r>
          </a:p>
          <a:p>
            <a:r>
              <a:rPr lang="en-US" sz="2600" b="1" dirty="0" err="1">
                <a:latin typeface="Courier New" pitchFamily="49" charset="0"/>
                <a:cs typeface="Courier New" pitchFamily="49" charset="0"/>
              </a:rPr>
              <a:t>mylist.extend</a:t>
            </a:r>
            <a:r>
              <a:rPr lang="en-US" sz="2600" b="1" dirty="0">
                <a:latin typeface="Courier New" pitchFamily="49" charset="0"/>
                <a:cs typeface="Courier New" pitchFamily="49" charset="0"/>
              </a:rPr>
              <a:t>(L)</a:t>
            </a:r>
          </a:p>
          <a:p>
            <a:pPr lvl="1"/>
            <a:r>
              <a:rPr lang="en-US" sz="2600" dirty="0"/>
              <a:t>Extend the list by appending all the items in the argument list</a:t>
            </a:r>
          </a:p>
          <a:p>
            <a:r>
              <a:rPr lang="en-US" sz="2600" b="1" dirty="0" err="1">
                <a:latin typeface="Courier New" pitchFamily="49" charset="0"/>
                <a:cs typeface="Courier New" pitchFamily="49" charset="0"/>
              </a:rPr>
              <a:t>mylist.insert</a:t>
            </a:r>
            <a:r>
              <a:rPr lang="en-US" sz="2600" b="1" dirty="0">
                <a:latin typeface="Courier New" pitchFamily="49" charset="0"/>
                <a:cs typeface="Courier New" pitchFamily="49" charset="0"/>
              </a:rPr>
              <a:t>(</a:t>
            </a:r>
            <a:r>
              <a:rPr lang="en-US" sz="2600" b="1" dirty="0" err="1">
                <a:latin typeface="Courier New" pitchFamily="49" charset="0"/>
                <a:cs typeface="Courier New" pitchFamily="49" charset="0"/>
              </a:rPr>
              <a:t>i</a:t>
            </a:r>
            <a:r>
              <a:rPr lang="en-US" sz="2600" b="1" dirty="0">
                <a:latin typeface="Courier New" pitchFamily="49" charset="0"/>
                <a:cs typeface="Courier New" pitchFamily="49" charset="0"/>
              </a:rPr>
              <a:t>, x)</a:t>
            </a:r>
          </a:p>
          <a:p>
            <a:pPr lvl="1"/>
            <a:r>
              <a:rPr lang="en-US" sz="2600" dirty="0"/>
              <a:t>Insert an item before the a given position.</a:t>
            </a:r>
          </a:p>
          <a:p>
            <a:pPr lvl="1"/>
            <a:r>
              <a:rPr lang="en-US" sz="2600" b="1" dirty="0" err="1">
                <a:latin typeface="Courier New" pitchFamily="49" charset="0"/>
                <a:cs typeface="Courier New" pitchFamily="49" charset="0"/>
              </a:rPr>
              <a:t>a.insert</a:t>
            </a:r>
            <a:r>
              <a:rPr lang="en-US" sz="2600" b="1" dirty="0">
                <a:latin typeface="Courier New" pitchFamily="49" charset="0"/>
                <a:cs typeface="Courier New" pitchFamily="49" charset="0"/>
              </a:rPr>
              <a:t>(0, x)</a:t>
            </a:r>
            <a:r>
              <a:rPr lang="en-US" sz="1600" dirty="0"/>
              <a:t> </a:t>
            </a:r>
            <a:r>
              <a:rPr lang="en-US" sz="2600" dirty="0"/>
              <a:t>inserts at the front of the list</a:t>
            </a:r>
          </a:p>
          <a:p>
            <a:pPr lvl="1"/>
            <a:r>
              <a:rPr lang="en-US" sz="2600" b="1" dirty="0" err="1">
                <a:latin typeface="Courier New" pitchFamily="49" charset="0"/>
                <a:cs typeface="Courier New" pitchFamily="49" charset="0"/>
              </a:rPr>
              <a:t>a.insert</a:t>
            </a:r>
            <a:r>
              <a:rPr lang="en-US" sz="2600" b="1" dirty="0">
                <a:latin typeface="Courier New" pitchFamily="49" charset="0"/>
                <a:cs typeface="Courier New" pitchFamily="49" charset="0"/>
              </a:rPr>
              <a:t>(</a:t>
            </a:r>
            <a:r>
              <a:rPr lang="en-US" sz="2600" b="1" dirty="0" err="1">
                <a:latin typeface="Courier New" pitchFamily="49" charset="0"/>
                <a:cs typeface="Courier New" pitchFamily="49" charset="0"/>
              </a:rPr>
              <a:t>len</a:t>
            </a:r>
            <a:r>
              <a:rPr lang="en-US" sz="2600" b="1" dirty="0">
                <a:latin typeface="Courier New" pitchFamily="49" charset="0"/>
                <a:cs typeface="Courier New" pitchFamily="49" charset="0"/>
              </a:rPr>
              <a:t>(a), x) </a:t>
            </a:r>
            <a:r>
              <a:rPr lang="en-US" sz="2600" dirty="0"/>
              <a:t>is equivalent to </a:t>
            </a:r>
            <a:r>
              <a:rPr lang="en-US" sz="2600" dirty="0" smtClean="0"/>
              <a:t>							</a:t>
            </a:r>
            <a:r>
              <a:rPr lang="en-US" sz="2600" b="1" dirty="0" err="1" smtClean="0">
                <a:latin typeface="Courier New" pitchFamily="49" charset="0"/>
                <a:cs typeface="Courier New" pitchFamily="49" charset="0"/>
              </a:rPr>
              <a:t>a.append</a:t>
            </a:r>
            <a:r>
              <a:rPr lang="en-US" sz="2600" b="1" dirty="0" smtClean="0">
                <a:latin typeface="Courier New" pitchFamily="49" charset="0"/>
                <a:cs typeface="Courier New" pitchFamily="49" charset="0"/>
              </a:rPr>
              <a:t>(x</a:t>
            </a:r>
            <a:r>
              <a:rPr lang="en-US" sz="2600" b="1" dirty="0">
                <a:latin typeface="Courier New" pitchFamily="49" charset="0"/>
                <a:cs typeface="Courier New" pitchFamily="49" charset="0"/>
              </a:rPr>
              <a:t>)</a:t>
            </a:r>
          </a:p>
          <a:p>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151</a:t>
            </a:fld>
            <a:endParaRPr lang="en-US"/>
          </a:p>
        </p:txBody>
      </p:sp>
    </p:spTree>
    <p:extLst>
      <p:ext uri="{BB962C8B-B14F-4D97-AF65-F5344CB8AC3E}">
        <p14:creationId xmlns:p14="http://schemas.microsoft.com/office/powerpoint/2010/main" val="64682352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fontScale="92500" lnSpcReduction="10000"/>
          </a:bodyPr>
          <a:lstStyle/>
          <a:p>
            <a:r>
              <a:rPr lang="en-US" sz="2600" b="1" dirty="0" err="1" smtClean="0">
                <a:latin typeface="Courier New" pitchFamily="49" charset="0"/>
                <a:cs typeface="Courier New" pitchFamily="49" charset="0"/>
              </a:rPr>
              <a:t>mylist.remove</a:t>
            </a:r>
            <a:r>
              <a:rPr lang="en-US" sz="2600" b="1" dirty="0" smtClean="0">
                <a:latin typeface="Courier New" pitchFamily="49" charset="0"/>
                <a:cs typeface="Courier New" pitchFamily="49" charset="0"/>
              </a:rPr>
              <a:t>(x</a:t>
            </a:r>
            <a:r>
              <a:rPr lang="en-US" sz="2600" b="1" dirty="0">
                <a:latin typeface="Courier New" pitchFamily="49" charset="0"/>
                <a:cs typeface="Courier New" pitchFamily="49" charset="0"/>
              </a:rPr>
              <a:t>)</a:t>
            </a:r>
          </a:p>
          <a:p>
            <a:pPr lvl="1"/>
            <a:r>
              <a:rPr lang="en-US" sz="2600" dirty="0"/>
              <a:t>Remove the first item from the list whose value is x</a:t>
            </a:r>
          </a:p>
          <a:p>
            <a:pPr lvl="1"/>
            <a:r>
              <a:rPr lang="en-US" sz="2600" dirty="0"/>
              <a:t>It is an error if there is no such </a:t>
            </a:r>
            <a:r>
              <a:rPr lang="en-US" sz="2600" dirty="0" smtClean="0"/>
              <a:t>item</a:t>
            </a:r>
          </a:p>
          <a:p>
            <a:pPr lvl="1"/>
            <a:endParaRPr lang="en-US" sz="2600" dirty="0"/>
          </a:p>
          <a:p>
            <a:pPr lvl="1"/>
            <a:endParaRPr lang="en-US" sz="2600" dirty="0" smtClean="0"/>
          </a:p>
          <a:p>
            <a:pPr lvl="1"/>
            <a:endParaRPr lang="en-US" sz="2600" dirty="0"/>
          </a:p>
          <a:p>
            <a:r>
              <a:rPr lang="en-US" sz="2600" b="1" dirty="0" err="1" smtClean="0">
                <a:latin typeface="Courier New" pitchFamily="49" charset="0"/>
                <a:cs typeface="Courier New" pitchFamily="49" charset="0"/>
              </a:rPr>
              <a:t>mylist.pop</a:t>
            </a:r>
            <a:r>
              <a:rPr lang="en-US" sz="2600" b="1" dirty="0">
                <a:latin typeface="Courier New" pitchFamily="49" charset="0"/>
                <a:cs typeface="Courier New" pitchFamily="49" charset="0"/>
              </a:rPr>
              <a:t>([</a:t>
            </a:r>
            <a:r>
              <a:rPr lang="en-US" sz="2600" b="1" dirty="0" err="1">
                <a:latin typeface="Courier New" pitchFamily="49" charset="0"/>
                <a:cs typeface="Courier New" pitchFamily="49" charset="0"/>
              </a:rPr>
              <a:t>i</a:t>
            </a:r>
            <a:r>
              <a:rPr lang="en-US" sz="2600" b="1" dirty="0">
                <a:latin typeface="Courier New" pitchFamily="49" charset="0"/>
                <a:cs typeface="Courier New" pitchFamily="49" charset="0"/>
              </a:rPr>
              <a:t>])</a:t>
            </a:r>
          </a:p>
          <a:p>
            <a:pPr lvl="1"/>
            <a:r>
              <a:rPr lang="en-US" sz="2600" dirty="0"/>
              <a:t>Remove the item at the given position in the list, and return it.</a:t>
            </a:r>
          </a:p>
          <a:p>
            <a:pPr lvl="1"/>
            <a:r>
              <a:rPr lang="en-US" sz="2600" dirty="0"/>
              <a:t>If no index is specified, </a:t>
            </a:r>
            <a:r>
              <a:rPr lang="en-US" sz="2600" b="1" dirty="0" err="1">
                <a:latin typeface="Courier New" pitchFamily="49" charset="0"/>
                <a:cs typeface="Courier New" pitchFamily="49" charset="0"/>
              </a:rPr>
              <a:t>a.pop</a:t>
            </a:r>
            <a:r>
              <a:rPr lang="en-US" sz="2600" b="1" dirty="0">
                <a:latin typeface="Courier New" pitchFamily="49" charset="0"/>
                <a:cs typeface="Courier New" pitchFamily="49" charset="0"/>
              </a:rPr>
              <a:t>() </a:t>
            </a:r>
            <a:r>
              <a:rPr lang="en-US" sz="2600" dirty="0"/>
              <a:t>removes and returns the last item in the list.</a:t>
            </a:r>
          </a:p>
        </p:txBody>
      </p:sp>
      <p:sp>
        <p:nvSpPr>
          <p:cNvPr id="4" name="Rectangular Callout 3"/>
          <p:cNvSpPr/>
          <p:nvPr>
            <p:custDataLst>
              <p:tags r:id="rId2"/>
            </p:custDataLst>
          </p:nvPr>
        </p:nvSpPr>
        <p:spPr>
          <a:xfrm>
            <a:off x="4495800" y="2971800"/>
            <a:ext cx="4419600" cy="1371600"/>
          </a:xfrm>
          <a:prstGeom prst="wedgeRectCallout">
            <a:avLst>
              <a:gd name="adj1" fmla="val -77997"/>
              <a:gd name="adj2" fmla="val 4147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Notation from </a:t>
            </a:r>
            <a:r>
              <a:rPr lang="en-US" sz="1600" dirty="0">
                <a:solidFill>
                  <a:schemeClr val="tx1"/>
                </a:solidFill>
              </a:rPr>
              <a:t>the Python Library </a:t>
            </a:r>
            <a:r>
              <a:rPr lang="en-US" sz="1600" dirty="0" smtClean="0">
                <a:solidFill>
                  <a:schemeClr val="tx1"/>
                </a:solidFill>
              </a:rPr>
              <a:t>Reference:</a:t>
            </a:r>
            <a:br>
              <a:rPr lang="en-US" sz="1600" dirty="0" smtClean="0">
                <a:solidFill>
                  <a:schemeClr val="tx1"/>
                </a:solidFill>
              </a:rPr>
            </a:br>
            <a:r>
              <a:rPr lang="en-US" sz="1600" dirty="0" smtClean="0">
                <a:solidFill>
                  <a:schemeClr val="tx1"/>
                </a:solidFill>
              </a:rPr>
              <a:t>The </a:t>
            </a:r>
            <a:r>
              <a:rPr lang="en-US" sz="1600" dirty="0">
                <a:solidFill>
                  <a:schemeClr val="tx1"/>
                </a:solidFill>
              </a:rPr>
              <a:t>square brackets </a:t>
            </a:r>
            <a:r>
              <a:rPr lang="en-US" sz="1600" dirty="0" smtClean="0">
                <a:solidFill>
                  <a:schemeClr val="tx1"/>
                </a:solidFill>
              </a:rPr>
              <a:t>around the parameter, “[</a:t>
            </a:r>
            <a:r>
              <a:rPr lang="en-US" sz="1600" dirty="0" err="1" smtClean="0">
                <a:solidFill>
                  <a:schemeClr val="tx1"/>
                </a:solidFill>
              </a:rPr>
              <a:t>i</a:t>
            </a:r>
            <a:r>
              <a:rPr lang="en-US" sz="1600" dirty="0" smtClean="0">
                <a:solidFill>
                  <a:schemeClr val="tx1"/>
                </a:solidFill>
              </a:rPr>
              <a:t>]”, means </a:t>
            </a:r>
            <a:r>
              <a:rPr lang="en-US" sz="1600" dirty="0">
                <a:solidFill>
                  <a:schemeClr val="tx1"/>
                </a:solidFill>
              </a:rPr>
              <a:t>the </a:t>
            </a:r>
            <a:r>
              <a:rPr lang="en-US" sz="1600" dirty="0" smtClean="0">
                <a:solidFill>
                  <a:schemeClr val="tx1"/>
                </a:solidFill>
              </a:rPr>
              <a:t>argument is </a:t>
            </a:r>
            <a:r>
              <a:rPr lang="en-US" sz="1600" i="1" dirty="0" smtClean="0">
                <a:solidFill>
                  <a:srgbClr val="FF0000"/>
                </a:solidFill>
              </a:rPr>
              <a:t>optional</a:t>
            </a:r>
            <a:r>
              <a:rPr lang="en-US" sz="1600" i="1" dirty="0" smtClean="0">
                <a:solidFill>
                  <a:schemeClr val="tx1"/>
                </a:solidFill>
              </a:rPr>
              <a:t>.</a:t>
            </a:r>
          </a:p>
          <a:p>
            <a:r>
              <a:rPr lang="en-US" sz="1600" dirty="0" smtClean="0">
                <a:solidFill>
                  <a:schemeClr val="tx1"/>
                </a:solidFill>
              </a:rPr>
              <a:t>It does </a:t>
            </a:r>
            <a:r>
              <a:rPr lang="en-US" sz="1600" i="1" dirty="0" smtClean="0">
                <a:solidFill>
                  <a:schemeClr val="tx1"/>
                </a:solidFill>
              </a:rPr>
              <a:t>not</a:t>
            </a:r>
            <a:r>
              <a:rPr lang="en-US" sz="1600" dirty="0" smtClean="0">
                <a:solidFill>
                  <a:schemeClr val="tx1"/>
                </a:solidFill>
              </a:rPr>
              <a:t> mean you should type square </a:t>
            </a:r>
            <a:r>
              <a:rPr lang="en-US" sz="1600" dirty="0">
                <a:solidFill>
                  <a:schemeClr val="tx1"/>
                </a:solidFill>
              </a:rPr>
              <a:t>brackets at that </a:t>
            </a:r>
            <a:r>
              <a:rPr lang="en-US" sz="1600" dirty="0" smtClean="0">
                <a:solidFill>
                  <a:schemeClr val="tx1"/>
                </a:solidFill>
              </a:rPr>
              <a:t>position.</a:t>
            </a:r>
            <a:endParaRPr lang="en-US" dirty="0">
              <a:solidFill>
                <a:schemeClr val="tx1"/>
              </a:solidFill>
            </a:endParaRPr>
          </a:p>
        </p:txBody>
      </p:sp>
      <p:sp>
        <p:nvSpPr>
          <p:cNvPr id="2" name="Title 1"/>
          <p:cNvSpPr>
            <a:spLocks noGrp="1"/>
          </p:cNvSpPr>
          <p:nvPr>
            <p:ph type="title"/>
            <p:custDataLst>
              <p:tags r:id="rId3"/>
            </p:custDataLst>
          </p:nvPr>
        </p:nvSpPr>
        <p:spPr>
          <a:xfrm>
            <a:off x="457200" y="828338"/>
            <a:ext cx="8229600" cy="1075765"/>
          </a:xfrm>
        </p:spPr>
        <p:txBody>
          <a:bodyPr/>
          <a:lstStyle/>
          <a:p>
            <a:r>
              <a:rPr lang="en-US" dirty="0" smtClean="0"/>
              <a:t>List Removal</a:t>
            </a:r>
            <a:endParaRPr lang="en-US" dirty="0"/>
          </a:p>
        </p:txBody>
      </p:sp>
      <p:sp>
        <p:nvSpPr>
          <p:cNvPr id="5" name="Slide Number Placeholder 4"/>
          <p:cNvSpPr>
            <a:spLocks noGrp="1"/>
          </p:cNvSpPr>
          <p:nvPr>
            <p:ph type="sldNum" sz="quarter" idx="12"/>
            <p:custDataLst>
              <p:tags r:id="rId4"/>
            </p:custDataLst>
          </p:nvPr>
        </p:nvSpPr>
        <p:spPr/>
        <p:txBody>
          <a:bodyPr/>
          <a:lstStyle/>
          <a:p>
            <a:fld id="{69C40EC3-4DF4-4D71-BB22-BC0F995F8403}" type="slidenum">
              <a:rPr lang="en-US" smtClean="0"/>
              <a:t>152</a:t>
            </a:fld>
            <a:endParaRPr lang="en-US"/>
          </a:p>
        </p:txBody>
      </p:sp>
    </p:spTree>
    <p:extLst>
      <p:ext uri="{BB962C8B-B14F-4D97-AF65-F5344CB8AC3E}">
        <p14:creationId xmlns:p14="http://schemas.microsoft.com/office/powerpoint/2010/main" val="3778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57430"/>
            <a:ext cx="8229600" cy="860611"/>
          </a:xfrm>
        </p:spPr>
        <p:txBody>
          <a:bodyPr/>
          <a:lstStyle/>
          <a:p>
            <a:r>
              <a:rPr lang="en-US" dirty="0" smtClean="0"/>
              <a:t>List Replacement</a:t>
            </a:r>
            <a:endParaRPr lang="en-US" dirty="0"/>
          </a:p>
        </p:txBody>
      </p:sp>
      <p:sp>
        <p:nvSpPr>
          <p:cNvPr id="3" name="Content Placeholder 2"/>
          <p:cNvSpPr>
            <a:spLocks noGrp="1"/>
          </p:cNvSpPr>
          <p:nvPr>
            <p:ph idx="1"/>
            <p:custDataLst>
              <p:tags r:id="rId2"/>
            </p:custDataLst>
          </p:nvPr>
        </p:nvSpPr>
        <p:spPr/>
        <p:txBody>
          <a:bodyPr>
            <a:normAutofit/>
          </a:bodyPr>
          <a:lstStyle/>
          <a:p>
            <a:r>
              <a:rPr lang="en-US" sz="2600" b="1" dirty="0" err="1">
                <a:latin typeface="Courier New" pitchFamily="49" charset="0"/>
                <a:cs typeface="Courier New" pitchFamily="49" charset="0"/>
              </a:rPr>
              <a:t>mylist</a:t>
            </a:r>
            <a:r>
              <a:rPr lang="en-US" sz="2600" b="1" dirty="0">
                <a:latin typeface="Courier New" pitchFamily="49" charset="0"/>
                <a:cs typeface="Courier New" pitchFamily="49" charset="0"/>
              </a:rPr>
              <a:t>[index] = </a:t>
            </a:r>
            <a:r>
              <a:rPr lang="en-US" sz="2600" b="1" dirty="0" err="1">
                <a:latin typeface="Courier New" pitchFamily="49" charset="0"/>
                <a:cs typeface="Courier New" pitchFamily="49" charset="0"/>
              </a:rPr>
              <a:t>newvalue</a:t>
            </a:r>
            <a:endParaRPr lang="en-US" sz="2600" b="1" dirty="0">
              <a:latin typeface="Courier New" pitchFamily="49" charset="0"/>
              <a:cs typeface="Courier New" pitchFamily="49" charset="0"/>
            </a:endParaRPr>
          </a:p>
          <a:p>
            <a:r>
              <a:rPr lang="en-US" sz="2600" b="1" dirty="0" err="1" smtClean="0">
                <a:latin typeface="Courier New" pitchFamily="49" charset="0"/>
                <a:cs typeface="Courier New" pitchFamily="49" charset="0"/>
              </a:rPr>
              <a:t>mylist</a:t>
            </a:r>
            <a:r>
              <a:rPr lang="en-US" sz="2600" b="1" dirty="0" smtClean="0">
                <a:latin typeface="Courier New" pitchFamily="49" charset="0"/>
                <a:cs typeface="Courier New" pitchFamily="49" charset="0"/>
              </a:rPr>
              <a:t>[</a:t>
            </a:r>
            <a:r>
              <a:rPr lang="en-US" sz="2600" b="1" dirty="0" err="1" smtClean="0">
                <a:latin typeface="Courier New" pitchFamily="49" charset="0"/>
                <a:cs typeface="Courier New" pitchFamily="49" charset="0"/>
              </a:rPr>
              <a:t>start:end</a:t>
            </a:r>
            <a:r>
              <a:rPr lang="en-US" sz="2600" b="1" dirty="0">
                <a:latin typeface="Courier New" pitchFamily="49" charset="0"/>
                <a:cs typeface="Courier New" pitchFamily="49" charset="0"/>
              </a:rPr>
              <a:t>] = </a:t>
            </a:r>
            <a:r>
              <a:rPr lang="en-US" sz="2600" b="1" dirty="0" err="1">
                <a:latin typeface="Courier New" pitchFamily="49" charset="0"/>
                <a:cs typeface="Courier New" pitchFamily="49" charset="0"/>
              </a:rPr>
              <a:t>newsublist</a:t>
            </a:r>
            <a:endParaRPr lang="en-US" sz="2600" b="1" dirty="0">
              <a:latin typeface="Courier New" pitchFamily="49" charset="0"/>
              <a:cs typeface="Courier New" pitchFamily="49" charset="0"/>
            </a:endParaRPr>
          </a:p>
          <a:p>
            <a:pPr lvl="1"/>
            <a:r>
              <a:rPr lang="en-US" sz="2600" dirty="0"/>
              <a:t>Can change the length of the list</a:t>
            </a:r>
          </a:p>
          <a:p>
            <a:pPr lvl="1"/>
            <a:r>
              <a:rPr lang="en-US" sz="2600" b="1" dirty="0" err="1" smtClean="0">
                <a:latin typeface="Courier New" pitchFamily="49" charset="0"/>
                <a:cs typeface="Courier New" pitchFamily="49" charset="0"/>
              </a:rPr>
              <a:t>mylist</a:t>
            </a:r>
            <a:r>
              <a:rPr lang="en-US" sz="2600" b="1" dirty="0" smtClean="0">
                <a:latin typeface="Courier New" pitchFamily="49" charset="0"/>
                <a:cs typeface="Courier New" pitchFamily="49" charset="0"/>
              </a:rPr>
              <a:t>[</a:t>
            </a:r>
            <a:r>
              <a:rPr lang="en-US" sz="2600" b="1" dirty="0" err="1" smtClean="0">
                <a:latin typeface="Courier New" pitchFamily="49" charset="0"/>
                <a:cs typeface="Courier New" pitchFamily="49" charset="0"/>
              </a:rPr>
              <a:t>start:end</a:t>
            </a:r>
            <a:r>
              <a:rPr lang="en-US" sz="2600" b="1" dirty="0" smtClean="0">
                <a:latin typeface="Courier New" pitchFamily="49" charset="0"/>
                <a:cs typeface="Courier New" pitchFamily="49" charset="0"/>
              </a:rPr>
              <a:t>] </a:t>
            </a:r>
            <a:r>
              <a:rPr lang="en-US" sz="2600" b="1" dirty="0">
                <a:latin typeface="Courier New" pitchFamily="49" charset="0"/>
                <a:cs typeface="Courier New" pitchFamily="49" charset="0"/>
              </a:rPr>
              <a:t>= [] </a:t>
            </a:r>
            <a:r>
              <a:rPr lang="en-US" sz="2600" dirty="0"/>
              <a:t>removes multiple elements</a:t>
            </a:r>
          </a:p>
          <a:p>
            <a:pPr lvl="1"/>
            <a:r>
              <a:rPr lang="en-US" sz="2600" b="1" dirty="0">
                <a:latin typeface="Courier New" pitchFamily="49" charset="0"/>
                <a:cs typeface="Courier New" pitchFamily="49" charset="0"/>
              </a:rPr>
              <a:t>a[</a:t>
            </a:r>
            <a:r>
              <a:rPr lang="en-US" sz="2600" b="1" dirty="0" err="1">
                <a:latin typeface="Courier New" pitchFamily="49" charset="0"/>
                <a:cs typeface="Courier New" pitchFamily="49" charset="0"/>
              </a:rPr>
              <a:t>len</a:t>
            </a:r>
            <a:r>
              <a:rPr lang="en-US" sz="2600" b="1" dirty="0">
                <a:latin typeface="Courier New" pitchFamily="49" charset="0"/>
                <a:cs typeface="Courier New" pitchFamily="49" charset="0"/>
              </a:rPr>
              <a:t>(a):] = L </a:t>
            </a:r>
            <a:r>
              <a:rPr lang="en-US" sz="2600" dirty="0"/>
              <a:t>is equivalent to </a:t>
            </a:r>
            <a:r>
              <a:rPr lang="en-US" sz="2600" b="1" dirty="0" err="1">
                <a:latin typeface="Courier New" pitchFamily="49" charset="0"/>
                <a:cs typeface="Courier New" pitchFamily="49" charset="0"/>
              </a:rPr>
              <a:t>a.extend</a:t>
            </a:r>
            <a:r>
              <a:rPr lang="en-US" sz="2600" b="1" dirty="0">
                <a:latin typeface="Courier New" pitchFamily="49" charset="0"/>
                <a:cs typeface="Courier New" pitchFamily="49" charset="0"/>
              </a:rPr>
              <a:t>(L)</a:t>
            </a:r>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153</a:t>
            </a:fld>
            <a:endParaRPr lang="en-US"/>
          </a:p>
        </p:txBody>
      </p:sp>
    </p:spTree>
    <p:extLst>
      <p:ext uri="{BB962C8B-B14F-4D97-AF65-F5344CB8AC3E}">
        <p14:creationId xmlns:p14="http://schemas.microsoft.com/office/powerpoint/2010/main" val="25737036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774552"/>
            <a:ext cx="8229600" cy="1344704"/>
          </a:xfrm>
        </p:spPr>
        <p:txBody>
          <a:bodyPr/>
          <a:lstStyle/>
          <a:p>
            <a:r>
              <a:rPr lang="en-US" dirty="0" smtClean="0"/>
              <a:t>List Rearrangement</a:t>
            </a:r>
            <a:endParaRPr lang="en-US" dirty="0"/>
          </a:p>
        </p:txBody>
      </p:sp>
      <p:sp>
        <p:nvSpPr>
          <p:cNvPr id="3" name="Content Placeholder 2"/>
          <p:cNvSpPr>
            <a:spLocks noGrp="1"/>
          </p:cNvSpPr>
          <p:nvPr>
            <p:ph idx="1"/>
            <p:custDataLst>
              <p:tags r:id="rId2"/>
            </p:custDataLst>
          </p:nvPr>
        </p:nvSpPr>
        <p:spPr/>
        <p:txBody>
          <a:bodyPr>
            <a:normAutofit/>
          </a:bodyPr>
          <a:lstStyle/>
          <a:p>
            <a:r>
              <a:rPr lang="en-US" sz="2600" b="1" dirty="0" err="1">
                <a:latin typeface="Courier New" pitchFamily="49" charset="0"/>
                <a:cs typeface="Courier New" pitchFamily="49" charset="0"/>
              </a:rPr>
              <a:t>list.sort</a:t>
            </a:r>
            <a:r>
              <a:rPr lang="en-US" sz="2600" b="1" dirty="0">
                <a:latin typeface="Courier New" pitchFamily="49" charset="0"/>
                <a:cs typeface="Courier New" pitchFamily="49" charset="0"/>
              </a:rPr>
              <a:t>()</a:t>
            </a:r>
          </a:p>
          <a:p>
            <a:pPr lvl="1"/>
            <a:r>
              <a:rPr lang="en-US" sz="2600" dirty="0"/>
              <a:t>Sort the items of the list, in place.</a:t>
            </a:r>
          </a:p>
          <a:p>
            <a:pPr lvl="1"/>
            <a:r>
              <a:rPr lang="en-US" sz="2600" dirty="0"/>
              <a:t>“in place” means by modifying the original list, not by creating a new list.</a:t>
            </a:r>
          </a:p>
          <a:p>
            <a:r>
              <a:rPr lang="en-US" sz="2600" b="1" dirty="0" err="1">
                <a:latin typeface="Courier New" pitchFamily="49" charset="0"/>
                <a:cs typeface="Courier New" pitchFamily="49" charset="0"/>
              </a:rPr>
              <a:t>list.reverse</a:t>
            </a:r>
            <a:r>
              <a:rPr lang="en-US" sz="2600" b="1" dirty="0">
                <a:latin typeface="Courier New" pitchFamily="49" charset="0"/>
                <a:cs typeface="Courier New" pitchFamily="49" charset="0"/>
              </a:rPr>
              <a:t>()</a:t>
            </a:r>
          </a:p>
          <a:p>
            <a:pPr lvl="1"/>
            <a:r>
              <a:rPr lang="en-US" sz="2600" dirty="0"/>
              <a:t>Reverse the elements of the list, in place.</a:t>
            </a:r>
          </a:p>
          <a:p>
            <a:endParaRPr lang="en-US" sz="2000" dirty="0"/>
          </a:p>
          <a:p>
            <a:pPr lvl="1"/>
            <a:endParaRPr lang="en-US" sz="1600" dirty="0"/>
          </a:p>
          <a:p>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154</a:t>
            </a:fld>
            <a:endParaRPr lang="en-US"/>
          </a:p>
        </p:txBody>
      </p:sp>
    </p:spTree>
    <p:extLst>
      <p:ext uri="{BB962C8B-B14F-4D97-AF65-F5344CB8AC3E}">
        <p14:creationId xmlns:p14="http://schemas.microsoft.com/office/powerpoint/2010/main" val="249826935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custDataLst>
              <p:tags r:id="rId1"/>
            </p:custDataLst>
          </p:nvPr>
        </p:nvSpPr>
        <p:spPr>
          <a:xfrm>
            <a:off x="51371" y="4721352"/>
            <a:ext cx="1066800" cy="612648"/>
          </a:xfrm>
          <a:prstGeom prst="wedgeRectCallout">
            <a:avLst>
              <a:gd name="adj1" fmla="val 61671"/>
              <a:gd name="adj2" fmla="val -6998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Index expression</a:t>
            </a:r>
            <a:endParaRPr lang="en-US" sz="1600" dirty="0">
              <a:solidFill>
                <a:schemeClr val="tx1"/>
              </a:solidFill>
            </a:endParaRPr>
          </a:p>
        </p:txBody>
      </p:sp>
      <p:sp>
        <p:nvSpPr>
          <p:cNvPr id="3" name="Content Placeholder 2"/>
          <p:cNvSpPr>
            <a:spLocks noGrp="1"/>
          </p:cNvSpPr>
          <p:nvPr>
            <p:ph idx="1"/>
            <p:custDataLst>
              <p:tags r:id="rId2"/>
            </p:custDataLst>
          </p:nvPr>
        </p:nvSpPr>
        <p:spPr>
          <a:xfrm>
            <a:off x="457200" y="1600200"/>
            <a:ext cx="8229600" cy="5181600"/>
          </a:xfrm>
        </p:spPr>
        <p:txBody>
          <a:bodyPr>
            <a:normAutofit fontScale="77500" lnSpcReduction="20000"/>
          </a:bodyPr>
          <a:lstStyle/>
          <a:p>
            <a:pPr marL="0" indent="0">
              <a:buNone/>
            </a:pPr>
            <a:r>
              <a:rPr lang="en-US" dirty="0" smtClean="0"/>
              <a:t>There are two new forms of expression:</a:t>
            </a:r>
          </a:p>
          <a:p>
            <a:r>
              <a:rPr lang="en-US" dirty="0" smtClean="0"/>
              <a:t>[a, b, c, d]		list </a:t>
            </a:r>
            <a:r>
              <a:rPr lang="en-US" dirty="0" smtClean="0">
                <a:solidFill>
                  <a:srgbClr val="FF0000"/>
                </a:solidFill>
              </a:rPr>
              <a:t>creation</a:t>
            </a:r>
          </a:p>
          <a:p>
            <a:pPr lvl="1"/>
            <a:r>
              <a:rPr lang="en-US" dirty="0" smtClean="0"/>
              <a:t>To evaluate:</a:t>
            </a:r>
          </a:p>
          <a:p>
            <a:pPr lvl="2"/>
            <a:r>
              <a:rPr lang="en-US" dirty="0" smtClean="0"/>
              <a:t>evaluate each element to a value, from left to right</a:t>
            </a:r>
          </a:p>
          <a:p>
            <a:pPr lvl="2"/>
            <a:r>
              <a:rPr lang="en-US" dirty="0" smtClean="0"/>
              <a:t>make a list of the values</a:t>
            </a:r>
          </a:p>
          <a:p>
            <a:pPr lvl="1"/>
            <a:r>
              <a:rPr lang="en-US" dirty="0" smtClean="0"/>
              <a:t>The elements can be arbitrary values, including lists</a:t>
            </a:r>
          </a:p>
          <a:p>
            <a:pPr lvl="2"/>
            <a:r>
              <a:rPr lang="en-US" dirty="0" smtClean="0"/>
              <a:t>["a", 3, 3.14*r*r, </a:t>
            </a:r>
            <a:r>
              <a:rPr lang="en-US" dirty="0" err="1" smtClean="0"/>
              <a:t>fahr_to_cent</a:t>
            </a:r>
            <a:r>
              <a:rPr lang="en-US" dirty="0" smtClean="0"/>
              <a:t>(-40), [3+4, 5*6]]</a:t>
            </a:r>
          </a:p>
          <a:p>
            <a:endParaRPr lang="en-US" dirty="0" smtClean="0"/>
          </a:p>
          <a:p>
            <a:r>
              <a:rPr lang="en-US" dirty="0" smtClean="0"/>
              <a:t>a[b</a:t>
            </a:r>
            <a:r>
              <a:rPr lang="en-US" dirty="0"/>
              <a:t>] 		list </a:t>
            </a:r>
            <a:r>
              <a:rPr lang="en-US" dirty="0" smtClean="0">
                <a:solidFill>
                  <a:srgbClr val="FF0000"/>
                </a:solidFill>
              </a:rPr>
              <a:t>indexing</a:t>
            </a:r>
            <a:r>
              <a:rPr lang="en-US" dirty="0" smtClean="0"/>
              <a:t> or dereferencing</a:t>
            </a:r>
          </a:p>
          <a:p>
            <a:pPr lvl="1"/>
            <a:r>
              <a:rPr lang="en-US" dirty="0" smtClean="0"/>
              <a:t>To evaluate:</a:t>
            </a:r>
          </a:p>
          <a:p>
            <a:pPr lvl="2"/>
            <a:r>
              <a:rPr lang="en-US" dirty="0" smtClean="0"/>
              <a:t>evaluate the list expression to a value</a:t>
            </a:r>
          </a:p>
          <a:p>
            <a:pPr lvl="2"/>
            <a:r>
              <a:rPr lang="en-US" dirty="0" smtClean="0"/>
              <a:t>evaluate the index expression to a value</a:t>
            </a:r>
          </a:p>
          <a:p>
            <a:pPr lvl="2"/>
            <a:r>
              <a:rPr lang="en-US" dirty="0"/>
              <a:t>i</a:t>
            </a:r>
            <a:r>
              <a:rPr lang="en-US" dirty="0" smtClean="0"/>
              <a:t>f the list value is not a list, execution terminates with an error</a:t>
            </a:r>
          </a:p>
          <a:p>
            <a:pPr lvl="2"/>
            <a:r>
              <a:rPr lang="en-US" dirty="0" smtClean="0"/>
              <a:t>if the element is not in range (not a valid index), execution terminates with an error</a:t>
            </a:r>
          </a:p>
          <a:p>
            <a:pPr lvl="2"/>
            <a:r>
              <a:rPr lang="en-US" dirty="0" smtClean="0"/>
              <a:t>the value is the given element of the list value (counting from </a:t>
            </a:r>
            <a:r>
              <a:rPr lang="en-US" dirty="0" smtClean="0">
                <a:solidFill>
                  <a:srgbClr val="FF0000"/>
                </a:solidFill>
              </a:rPr>
              <a:t>zero</a:t>
            </a:r>
            <a:r>
              <a:rPr lang="en-US" dirty="0" smtClean="0"/>
              <a:t>)</a:t>
            </a:r>
          </a:p>
        </p:txBody>
      </p:sp>
      <p:sp>
        <p:nvSpPr>
          <p:cNvPr id="4" name="Rectangular Callout 3"/>
          <p:cNvSpPr/>
          <p:nvPr>
            <p:custDataLst>
              <p:tags r:id="rId3"/>
            </p:custDataLst>
          </p:nvPr>
        </p:nvSpPr>
        <p:spPr>
          <a:xfrm>
            <a:off x="51371" y="3578352"/>
            <a:ext cx="1066800" cy="612648"/>
          </a:xfrm>
          <a:prstGeom prst="wedgeRectCallout">
            <a:avLst>
              <a:gd name="adj1" fmla="val 37313"/>
              <a:gd name="adj2" fmla="val 8094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List expression</a:t>
            </a:r>
            <a:endParaRPr lang="en-US" sz="1600" dirty="0">
              <a:solidFill>
                <a:schemeClr val="tx1"/>
              </a:solidFill>
            </a:endParaRPr>
          </a:p>
        </p:txBody>
      </p:sp>
      <p:sp>
        <p:nvSpPr>
          <p:cNvPr id="6" name="Oval 5"/>
          <p:cNvSpPr/>
          <p:nvPr>
            <p:custDataLst>
              <p:tags r:id="rId4"/>
            </p:custDataLst>
          </p:nvPr>
        </p:nvSpPr>
        <p:spPr>
          <a:xfrm>
            <a:off x="2057400" y="1981200"/>
            <a:ext cx="152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custDataLst>
              <p:tags r:id="rId5"/>
            </p:custDataLst>
          </p:nvPr>
        </p:nvSpPr>
        <p:spPr>
          <a:xfrm>
            <a:off x="1295400" y="4343400"/>
            <a:ext cx="152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custDataLst>
              <p:tags r:id="rId6"/>
            </p:custDataLst>
          </p:nvPr>
        </p:nvCxnSpPr>
        <p:spPr>
          <a:xfrm>
            <a:off x="2209800" y="2133600"/>
            <a:ext cx="4952999" cy="381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custDataLst>
              <p:tags r:id="rId7"/>
            </p:custDataLst>
          </p:nvPr>
        </p:nvSpPr>
        <p:spPr>
          <a:xfrm>
            <a:off x="7162799" y="2438400"/>
            <a:ext cx="1901687" cy="923330"/>
          </a:xfrm>
          <a:prstGeom prst="rect">
            <a:avLst/>
          </a:prstGeom>
          <a:noFill/>
          <a:ln>
            <a:solidFill>
              <a:srgbClr val="FF0000"/>
            </a:solidFill>
          </a:ln>
        </p:spPr>
        <p:txBody>
          <a:bodyPr wrap="square" rtlCol="0">
            <a:spAutoFit/>
          </a:bodyPr>
          <a:lstStyle/>
          <a:p>
            <a:r>
              <a:rPr lang="en-US" dirty="0" smtClean="0"/>
              <a:t>Same tokens “</a:t>
            </a:r>
            <a:r>
              <a:rPr lang="en-US" b="1" dirty="0" smtClean="0">
                <a:latin typeface="Courier New" pitchFamily="49" charset="0"/>
                <a:cs typeface="Courier New" pitchFamily="49" charset="0"/>
              </a:rPr>
              <a:t>[]</a:t>
            </a:r>
            <a:r>
              <a:rPr lang="en-US" dirty="0" smtClean="0"/>
              <a:t>” with two </a:t>
            </a:r>
            <a:r>
              <a:rPr lang="en-US" i="1" dirty="0" smtClean="0">
                <a:solidFill>
                  <a:srgbClr val="FF0000"/>
                </a:solidFill>
              </a:rPr>
              <a:t>distinct</a:t>
            </a:r>
            <a:r>
              <a:rPr lang="en-US" dirty="0" smtClean="0">
                <a:solidFill>
                  <a:srgbClr val="FF0000"/>
                </a:solidFill>
              </a:rPr>
              <a:t> </a:t>
            </a:r>
            <a:r>
              <a:rPr lang="en-US" dirty="0" smtClean="0"/>
              <a:t>meanings</a:t>
            </a:r>
            <a:endParaRPr lang="en-US" i="1" dirty="0"/>
          </a:p>
        </p:txBody>
      </p:sp>
      <p:cxnSp>
        <p:nvCxnSpPr>
          <p:cNvPr id="13" name="Straight Connector 12"/>
          <p:cNvCxnSpPr/>
          <p:nvPr>
            <p:custDataLst>
              <p:tags r:id="rId8"/>
            </p:custDataLst>
          </p:nvPr>
        </p:nvCxnSpPr>
        <p:spPr>
          <a:xfrm flipV="1">
            <a:off x="1447800" y="3124200"/>
            <a:ext cx="5714999" cy="1219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custDataLst>
              <p:tags r:id="rId9"/>
            </p:custDataLst>
          </p:nvPr>
        </p:nvSpPr>
        <p:spPr/>
        <p:txBody>
          <a:bodyPr/>
          <a:lstStyle/>
          <a:p>
            <a:fld id="{69C40EC3-4DF4-4D71-BB22-BC0F995F8403}" type="slidenum">
              <a:rPr lang="en-US" smtClean="0"/>
              <a:t>155</a:t>
            </a:fld>
            <a:endParaRPr lang="en-US"/>
          </a:p>
        </p:txBody>
      </p:sp>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60607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Exercise:  list lookup</a:t>
            </a:r>
            <a:endParaRPr lang="en-US" dirty="0"/>
          </a:p>
        </p:txBody>
      </p:sp>
      <p:sp>
        <p:nvSpPr>
          <p:cNvPr id="3" name="Content Placeholder 2"/>
          <p:cNvSpPr>
            <a:spLocks noGrp="1"/>
          </p:cNvSpPr>
          <p:nvPr>
            <p:ph idx="1"/>
            <p:custDataLst>
              <p:tags r:id="rId2"/>
            </p:custDataLst>
          </p:nvPr>
        </p:nvSpPr>
        <p:spPr/>
        <p:txBody>
          <a:bodyPr>
            <a:normAutofit fontScale="77500" lnSpcReduction="20000"/>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index(</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 value):</a:t>
            </a:r>
          </a:p>
          <a:p>
            <a:pPr marL="0" indent="0">
              <a:buNone/>
            </a:pPr>
            <a:r>
              <a:rPr lang="en-US" b="1" dirty="0" smtClean="0">
                <a:solidFill>
                  <a:srgbClr val="000000"/>
                </a:solidFill>
                <a:latin typeface="Courier New" pitchFamily="49" charset="0"/>
                <a:cs typeface="Courier New" pitchFamily="49" charset="0"/>
              </a:rPr>
              <a:t>  """Return the </a:t>
            </a:r>
            <a:r>
              <a:rPr lang="en-US" b="1" dirty="0">
                <a:solidFill>
                  <a:srgbClr val="000000"/>
                </a:solidFill>
                <a:latin typeface="Courier New" pitchFamily="49" charset="0"/>
                <a:cs typeface="Courier New" pitchFamily="49" charset="0"/>
              </a:rPr>
              <a:t>position of the first occurrence of the element value in </a:t>
            </a:r>
            <a:r>
              <a:rPr lang="en-US" b="1" dirty="0" smtClean="0">
                <a:solidFill>
                  <a:srgbClr val="000000"/>
                </a:solidFill>
                <a:latin typeface="Courier New" pitchFamily="49" charset="0"/>
                <a:cs typeface="Courier New" pitchFamily="49" charset="0"/>
              </a:rPr>
              <a:t>the </a:t>
            </a:r>
            <a:r>
              <a:rPr lang="en-US" b="1" dirty="0">
                <a:solidFill>
                  <a:srgbClr val="000000"/>
                </a:solidFill>
                <a:latin typeface="Courier New" pitchFamily="49" charset="0"/>
                <a:cs typeface="Courier New" pitchFamily="49" charset="0"/>
              </a:rPr>
              <a:t>list </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a:t>
            </a:r>
            <a:br>
              <a:rPr lang="en-US" b="1" dirty="0" smtClean="0">
                <a:solidFill>
                  <a:srgbClr val="000000"/>
                </a:solidFill>
                <a:latin typeface="Courier New" pitchFamily="49" charset="0"/>
                <a:cs typeface="Courier New" pitchFamily="49" charset="0"/>
              </a:rPr>
            </a:br>
            <a:r>
              <a:rPr lang="en-US" b="1" dirty="0" smtClean="0">
                <a:solidFill>
                  <a:srgbClr val="000000"/>
                </a:solidFill>
                <a:latin typeface="Courier New" pitchFamily="49" charset="0"/>
                <a:cs typeface="Courier New" pitchFamily="49" charset="0"/>
              </a:rPr>
              <a:t>Return None if value does not appear in </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a:t>
            </a:r>
            <a:endParaRPr lang="en-US" b="1" dirty="0">
              <a:solidFill>
                <a:srgbClr val="000000"/>
              </a:solidFill>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  </a:t>
            </a:r>
          </a:p>
          <a:p>
            <a:pPr marL="0" indent="0">
              <a:buNone/>
            </a:pPr>
            <a:r>
              <a:rPr lang="en-US" sz="3400" dirty="0" smtClean="0"/>
              <a:t>Examples:</a:t>
            </a:r>
            <a:endParaRPr lang="en-US" b="1" dirty="0" smtClean="0">
              <a:latin typeface="Courier New" pitchFamily="49" charset="0"/>
              <a:cs typeface="Courier New" pitchFamily="49" charset="0"/>
            </a:endParaRPr>
          </a:p>
          <a:p>
            <a:pPr marL="514350" lvl="1" indent="0">
              <a:buNone/>
            </a:pPr>
            <a:r>
              <a:rPr lang="en-US" sz="2600" b="1" dirty="0" err="1" smtClean="0">
                <a:latin typeface="Courier New" pitchFamily="49" charset="0"/>
                <a:cs typeface="Courier New" pitchFamily="49" charset="0"/>
              </a:rPr>
              <a:t>gettysburg</a:t>
            </a:r>
            <a:r>
              <a:rPr lang="en-US" sz="2600" b="1" dirty="0" smtClean="0">
                <a:latin typeface="Courier New" pitchFamily="49" charset="0"/>
                <a:cs typeface="Courier New" pitchFamily="49" charset="0"/>
              </a:rPr>
              <a:t> </a:t>
            </a:r>
            <a:r>
              <a:rPr lang="en-US" sz="2600" b="1" dirty="0">
                <a:latin typeface="Courier New" pitchFamily="49" charset="0"/>
                <a:cs typeface="Courier New" pitchFamily="49" charset="0"/>
              </a:rPr>
              <a:t>= ["four", "score", "and", "seven", "years", "ago"]</a:t>
            </a:r>
          </a:p>
          <a:p>
            <a:pPr marL="514350" lvl="1" indent="0">
              <a:buNone/>
            </a:pPr>
            <a:r>
              <a:rPr lang="en-US" sz="2600" b="1" dirty="0">
                <a:latin typeface="Courier New" pitchFamily="49" charset="0"/>
                <a:cs typeface="Courier New" pitchFamily="49" charset="0"/>
              </a:rPr>
              <a:t>index(</a:t>
            </a:r>
            <a:r>
              <a:rPr lang="en-US" sz="2600" b="1" dirty="0" err="1">
                <a:latin typeface="Courier New" pitchFamily="49" charset="0"/>
                <a:cs typeface="Courier New" pitchFamily="49" charset="0"/>
              </a:rPr>
              <a:t>gettysburg</a:t>
            </a:r>
            <a:r>
              <a:rPr lang="en-US" sz="2600" b="1" dirty="0">
                <a:latin typeface="Courier New" pitchFamily="49" charset="0"/>
                <a:cs typeface="Courier New" pitchFamily="49" charset="0"/>
              </a:rPr>
              <a:t>, "and") </a:t>
            </a:r>
            <a:r>
              <a:rPr lang="en-US" sz="3000" dirty="0"/>
              <a:t>=&gt; 2</a:t>
            </a:r>
          </a:p>
          <a:p>
            <a:pPr marL="514350" lvl="1" indent="0">
              <a:buNone/>
            </a:pPr>
            <a:r>
              <a:rPr lang="en-US" sz="2600" b="1" dirty="0">
                <a:latin typeface="Courier New" pitchFamily="49" charset="0"/>
                <a:cs typeface="Courier New" pitchFamily="49" charset="0"/>
              </a:rPr>
              <a:t>index(</a:t>
            </a:r>
            <a:r>
              <a:rPr lang="en-US" sz="2600" b="1" dirty="0" err="1">
                <a:latin typeface="Courier New" pitchFamily="49" charset="0"/>
                <a:cs typeface="Courier New" pitchFamily="49" charset="0"/>
              </a:rPr>
              <a:t>gettysburg</a:t>
            </a:r>
            <a:r>
              <a:rPr lang="en-US" sz="2600" b="1" dirty="0">
                <a:latin typeface="Courier New" pitchFamily="49" charset="0"/>
                <a:cs typeface="Courier New" pitchFamily="49" charset="0"/>
              </a:rPr>
              <a:t>, "years") </a:t>
            </a:r>
            <a:r>
              <a:rPr lang="en-US" sz="3000" dirty="0"/>
              <a:t>=&gt; 4</a:t>
            </a:r>
          </a:p>
          <a:p>
            <a:pPr marL="0" indent="0">
              <a:buNone/>
            </a:pPr>
            <a:r>
              <a:rPr lang="en-US" sz="3400" dirty="0"/>
              <a:t>Fact:  </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[index(</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 x</a:t>
            </a:r>
            <a:r>
              <a:rPr lang="en-US" b="1" dirty="0">
                <a:latin typeface="Courier New" pitchFamily="49" charset="0"/>
                <a:cs typeface="Courier New" pitchFamily="49" charset="0"/>
              </a:rPr>
              <a:t>)] == x</a:t>
            </a:r>
          </a:p>
          <a:p>
            <a:pPr marL="0" indent="0">
              <a:buNone/>
            </a:pPr>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156</a:t>
            </a:fld>
            <a:endParaRPr lang="en-US"/>
          </a:p>
        </p:txBody>
      </p:sp>
    </p:spTree>
    <p:extLst>
      <p:ext uri="{BB962C8B-B14F-4D97-AF65-F5344CB8AC3E}">
        <p14:creationId xmlns:p14="http://schemas.microsoft.com/office/powerpoint/2010/main" val="10381124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smtClean="0"/>
              <a:t>Exercise:  list lookup (Answer)</a:t>
            </a:r>
            <a:endParaRPr lang="en-US" dirty="0"/>
          </a:p>
        </p:txBody>
      </p:sp>
      <p:sp>
        <p:nvSpPr>
          <p:cNvPr id="3" name="Content Placeholder 2"/>
          <p:cNvSpPr>
            <a:spLocks noGrp="1"/>
          </p:cNvSpPr>
          <p:nvPr>
            <p:ph idx="1"/>
            <p:custDataLst>
              <p:tags r:id="rId2"/>
            </p:custDataLst>
          </p:nvPr>
        </p:nvSpPr>
        <p:spPr/>
        <p:txBody>
          <a:bodyPr>
            <a:normAutofit fontScale="77500" lnSpcReduction="20000"/>
          </a:bodyPr>
          <a:lstStyle/>
          <a:p>
            <a:pPr marL="0" indent="0">
              <a:buNone/>
            </a:pPr>
            <a:r>
              <a:rPr lang="en-US" b="1" dirty="0" err="1">
                <a:solidFill>
                  <a:srgbClr val="859040"/>
                </a:solidFill>
                <a:latin typeface="Courier New" pitchFamily="49" charset="0"/>
                <a:cs typeface="Courier New" pitchFamily="49" charset="0"/>
              </a:rPr>
              <a:t>def</a:t>
            </a:r>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index(</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 value):</a:t>
            </a:r>
          </a:p>
          <a:p>
            <a:pPr marL="0" indent="0">
              <a:buNone/>
            </a:pPr>
            <a:r>
              <a:rPr lang="en-US" b="1" dirty="0" smtClean="0">
                <a:solidFill>
                  <a:srgbClr val="000000"/>
                </a:solidFill>
                <a:latin typeface="Courier New" pitchFamily="49" charset="0"/>
                <a:cs typeface="Courier New" pitchFamily="49" charset="0"/>
              </a:rPr>
              <a:t>  """Return the </a:t>
            </a:r>
            <a:r>
              <a:rPr lang="en-US" b="1" dirty="0">
                <a:solidFill>
                  <a:srgbClr val="000000"/>
                </a:solidFill>
                <a:latin typeface="Courier New" pitchFamily="49" charset="0"/>
                <a:cs typeface="Courier New" pitchFamily="49" charset="0"/>
              </a:rPr>
              <a:t>position of the first occurrence of the element value in </a:t>
            </a:r>
            <a:r>
              <a:rPr lang="en-US" b="1" dirty="0" smtClean="0">
                <a:solidFill>
                  <a:srgbClr val="000000"/>
                </a:solidFill>
                <a:latin typeface="Courier New" pitchFamily="49" charset="0"/>
                <a:cs typeface="Courier New" pitchFamily="49" charset="0"/>
              </a:rPr>
              <a:t>the </a:t>
            </a:r>
            <a:r>
              <a:rPr lang="en-US" b="1" dirty="0">
                <a:solidFill>
                  <a:srgbClr val="000000"/>
                </a:solidFill>
                <a:latin typeface="Courier New" pitchFamily="49" charset="0"/>
                <a:cs typeface="Courier New" pitchFamily="49" charset="0"/>
              </a:rPr>
              <a:t>list </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a:t>
            </a:r>
            <a:br>
              <a:rPr lang="en-US" b="1" dirty="0" smtClean="0">
                <a:solidFill>
                  <a:srgbClr val="000000"/>
                </a:solidFill>
                <a:latin typeface="Courier New" pitchFamily="49" charset="0"/>
                <a:cs typeface="Courier New" pitchFamily="49" charset="0"/>
              </a:rPr>
            </a:br>
            <a:r>
              <a:rPr lang="en-US" b="1" dirty="0" smtClean="0">
                <a:solidFill>
                  <a:srgbClr val="000000"/>
                </a:solidFill>
                <a:latin typeface="Courier New" pitchFamily="49" charset="0"/>
                <a:cs typeface="Courier New" pitchFamily="49" charset="0"/>
              </a:rPr>
              <a:t>Return None if value does not appear in </a:t>
            </a:r>
            <a:r>
              <a:rPr lang="en-US" b="1" dirty="0" err="1" smtClean="0">
                <a:solidFill>
                  <a:srgbClr val="000000"/>
                </a:solidFill>
                <a:latin typeface="Courier New" pitchFamily="49" charset="0"/>
                <a:cs typeface="Courier New" pitchFamily="49" charset="0"/>
              </a:rPr>
              <a:t>somelist</a:t>
            </a:r>
            <a:r>
              <a:rPr lang="en-US" b="1" dirty="0" smtClean="0">
                <a:solidFill>
                  <a:srgbClr val="000000"/>
                </a:solidFill>
                <a:latin typeface="Courier New" pitchFamily="49" charset="0"/>
                <a:cs typeface="Courier New" pitchFamily="49" charset="0"/>
              </a:rPr>
              <a:t>."""</a:t>
            </a:r>
            <a:endParaRPr lang="en-US" b="1" dirty="0">
              <a:solidFill>
                <a:srgbClr val="000000"/>
              </a:solidFill>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 0</a:t>
            </a:r>
          </a:p>
          <a:p>
            <a:pPr marL="0" indent="0">
              <a:buNone/>
            </a:pPr>
            <a:r>
              <a:rPr lang="en-US" b="1" dirty="0" smtClean="0">
                <a:solidFill>
                  <a:srgbClr val="859040"/>
                </a:solidFill>
                <a:latin typeface="Courier New" pitchFamily="49" charset="0"/>
                <a:cs typeface="Courier New" pitchFamily="49" charset="0"/>
              </a:rPr>
              <a:t>  for</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c </a:t>
            </a:r>
            <a:r>
              <a:rPr lang="en-US" b="1" dirty="0">
                <a:solidFill>
                  <a:srgbClr val="859040"/>
                </a:solidFill>
                <a:latin typeface="Courier New" pitchFamily="49" charset="0"/>
                <a:cs typeface="Courier New" pitchFamily="49" charset="0"/>
              </a:rPr>
              <a:t>in</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somelist</a:t>
            </a:r>
            <a:r>
              <a:rPr lang="en-US" b="1" dirty="0">
                <a:latin typeface="Courier New" pitchFamily="49" charset="0"/>
                <a:cs typeface="Courier New" pitchFamily="49" charset="0"/>
              </a:rPr>
              <a:t>:</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smtClean="0">
                <a:solidFill>
                  <a:srgbClr val="859040"/>
                </a:solidFill>
                <a:latin typeface="Courier New" pitchFamily="49" charset="0"/>
                <a:cs typeface="Courier New" pitchFamily="49" charset="0"/>
              </a:rPr>
              <a:t>if </a:t>
            </a:r>
            <a:r>
              <a:rPr lang="en-US" b="1" dirty="0">
                <a:solidFill>
                  <a:srgbClr val="000000"/>
                </a:solidFill>
                <a:latin typeface="Courier New" pitchFamily="49" charset="0"/>
                <a:cs typeface="Courier New" pitchFamily="49" charset="0"/>
              </a:rPr>
              <a:t>c == value:</a:t>
            </a:r>
          </a:p>
          <a:p>
            <a:pPr marL="0" indent="0">
              <a:buNone/>
            </a:pPr>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  </a:t>
            </a:r>
            <a:r>
              <a:rPr lang="en-US" b="1" dirty="0" smtClean="0">
                <a:solidFill>
                  <a:srgbClr val="859040"/>
                </a:solidFill>
                <a:latin typeface="Courier New" pitchFamily="49" charset="0"/>
                <a:cs typeface="Courier New" pitchFamily="49" charset="0"/>
              </a:rPr>
              <a:t>return</a:t>
            </a:r>
            <a:r>
              <a:rPr lang="en-US" b="1" dirty="0" smtClean="0">
                <a:solidFill>
                  <a:srgbClr val="000000"/>
                </a:solidFill>
                <a:latin typeface="Courier New" pitchFamily="49" charset="0"/>
                <a:cs typeface="Courier New" pitchFamily="49" charset="0"/>
              </a:rPr>
              <a:t> </a:t>
            </a:r>
            <a:r>
              <a:rPr lang="en-US" b="1" dirty="0" err="1">
                <a:solidFill>
                  <a:srgbClr val="000000"/>
                </a:solidFill>
                <a:latin typeface="Courier New" pitchFamily="49" charset="0"/>
                <a:cs typeface="Courier New" pitchFamily="49" charset="0"/>
              </a:rPr>
              <a:t>i</a:t>
            </a:r>
            <a:endParaRPr lang="en-US" b="1" dirty="0">
              <a:solidFill>
                <a:srgbClr val="000000"/>
              </a:solidFill>
              <a:latin typeface="Courier New" pitchFamily="49" charset="0"/>
              <a:cs typeface="Courier New" pitchFamily="49" charset="0"/>
            </a:endParaRPr>
          </a:p>
          <a:p>
            <a:pPr marL="0" indent="0">
              <a:buNone/>
            </a:pPr>
            <a:r>
              <a:rPr lang="en-US" b="1" dirty="0">
                <a:solidFill>
                  <a:srgbClr val="000000"/>
                </a:solidFill>
                <a:latin typeface="Courier New" pitchFamily="49" charset="0"/>
                <a:cs typeface="Courier New" pitchFamily="49" charset="0"/>
              </a:rPr>
              <a:t>  </a:t>
            </a:r>
            <a:r>
              <a:rPr lang="en-US" b="1" dirty="0" smtClean="0">
                <a:solidFill>
                  <a:srgbClr val="000000"/>
                </a:solidFill>
                <a:latin typeface="Courier New" pitchFamily="49" charset="0"/>
                <a:cs typeface="Courier New" pitchFamily="49" charset="0"/>
              </a:rPr>
              <a:t>  </a:t>
            </a:r>
            <a:r>
              <a:rPr lang="en-US" b="1" dirty="0" err="1" smtClean="0">
                <a:solidFill>
                  <a:srgbClr val="000000"/>
                </a:solidFill>
                <a:latin typeface="Courier New" pitchFamily="49" charset="0"/>
                <a:cs typeface="Courier New" pitchFamily="49" charset="0"/>
              </a:rPr>
              <a:t>i</a:t>
            </a:r>
            <a:r>
              <a:rPr lang="en-US" b="1" dirty="0" smtClean="0">
                <a:solidFill>
                  <a:srgbClr val="000000"/>
                </a:solidFill>
                <a:latin typeface="Courier New" pitchFamily="49" charset="0"/>
                <a:cs typeface="Courier New" pitchFamily="49" charset="0"/>
              </a:rPr>
              <a:t> </a:t>
            </a:r>
            <a:r>
              <a:rPr lang="en-US" b="1" dirty="0">
                <a:solidFill>
                  <a:srgbClr val="000000"/>
                </a:solidFill>
                <a:latin typeface="Courier New" pitchFamily="49" charset="0"/>
                <a:cs typeface="Courier New" pitchFamily="49" charset="0"/>
              </a:rPr>
              <a:t>= </a:t>
            </a:r>
            <a:r>
              <a:rPr lang="en-US" b="1" dirty="0" err="1">
                <a:solidFill>
                  <a:srgbClr val="000000"/>
                </a:solidFill>
                <a:latin typeface="Courier New" pitchFamily="49" charset="0"/>
                <a:cs typeface="Courier New" pitchFamily="49" charset="0"/>
              </a:rPr>
              <a:t>i</a:t>
            </a:r>
            <a:r>
              <a:rPr lang="en-US" b="1" dirty="0">
                <a:solidFill>
                  <a:srgbClr val="000000"/>
                </a:solidFill>
                <a:latin typeface="Courier New" pitchFamily="49" charset="0"/>
                <a:cs typeface="Courier New" pitchFamily="49" charset="0"/>
              </a:rPr>
              <a:t> + 1</a:t>
            </a:r>
          </a:p>
          <a:p>
            <a:pPr marL="0" indent="0">
              <a:buNone/>
            </a:pPr>
            <a:r>
              <a:rPr lang="en-US" b="1" dirty="0" smtClean="0">
                <a:solidFill>
                  <a:srgbClr val="859040"/>
                </a:solidFill>
                <a:latin typeface="Courier New" pitchFamily="49" charset="0"/>
                <a:cs typeface="Courier New" pitchFamily="49" charset="0"/>
              </a:rPr>
              <a:t>  return</a:t>
            </a:r>
            <a:r>
              <a:rPr lang="en-US" b="1" dirty="0" smtClean="0">
                <a:solidFill>
                  <a:srgbClr val="000000"/>
                </a:solidFill>
                <a:latin typeface="Courier New" pitchFamily="49" charset="0"/>
                <a:cs typeface="Courier New" pitchFamily="49" charset="0"/>
              </a:rPr>
              <a:t> </a:t>
            </a:r>
            <a:r>
              <a:rPr lang="en-US" b="1" dirty="0">
                <a:solidFill>
                  <a:srgbClr val="000000"/>
                </a:solidFill>
                <a:latin typeface="Courier New" pitchFamily="49" charset="0"/>
                <a:cs typeface="Courier New" pitchFamily="49" charset="0"/>
              </a:rPr>
              <a:t>None</a:t>
            </a:r>
          </a:p>
          <a:p>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157</a:t>
            </a:fld>
            <a:endParaRPr lang="en-US"/>
          </a:p>
        </p:txBody>
      </p:sp>
    </p:spTree>
    <p:extLst>
      <p:ext uri="{BB962C8B-B14F-4D97-AF65-F5344CB8AC3E}">
        <p14:creationId xmlns:p14="http://schemas.microsoft.com/office/powerpoint/2010/main" val="2673832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68188"/>
            <a:ext cx="8229600" cy="632012"/>
          </a:xfrm>
        </p:spPr>
        <p:txBody>
          <a:bodyPr>
            <a:normAutofit fontScale="90000"/>
          </a:bodyPr>
          <a:lstStyle/>
          <a:p>
            <a:r>
              <a:rPr lang="en-US" dirty="0" smtClean="0"/>
              <a:t>Exercise:  Convert Units</a:t>
            </a:r>
            <a:endParaRPr lang="en-US" dirty="0"/>
          </a:p>
        </p:txBody>
      </p:sp>
      <p:sp>
        <p:nvSpPr>
          <p:cNvPr id="3" name="Content Placeholder 2"/>
          <p:cNvSpPr>
            <a:spLocks noGrp="1"/>
          </p:cNvSpPr>
          <p:nvPr>
            <p:ph idx="1"/>
            <p:custDataLst>
              <p:tags r:id="rId2"/>
            </p:custDataLst>
          </p:nvPr>
        </p:nvSpPr>
        <p:spPr/>
        <p:txBody>
          <a:bodyPr>
            <a:noAutofit/>
          </a:bodyPr>
          <a:lstStyle/>
          <a:p>
            <a:pPr marL="0" indent="0">
              <a:buNone/>
            </a:pPr>
            <a:r>
              <a:rPr lang="en-US" sz="2000" b="1" dirty="0" err="1">
                <a:latin typeface="Courier New" pitchFamily="49" charset="0"/>
                <a:cs typeface="Courier New" pitchFamily="49" charset="0"/>
              </a:rPr>
              <a:t>ctemps</a:t>
            </a:r>
            <a:r>
              <a:rPr lang="en-US" sz="2000" b="1" dirty="0">
                <a:latin typeface="Courier New" pitchFamily="49" charset="0"/>
                <a:cs typeface="Courier New" pitchFamily="49" charset="0"/>
              </a:rPr>
              <a:t> = [-40, 0, 20, 37, 100</a:t>
            </a:r>
            <a:r>
              <a:rPr lang="en-US" sz="2000" b="1" dirty="0" smtClean="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Goal:  set </a:t>
            </a:r>
            <a:r>
              <a:rPr lang="en-US" sz="2000" b="1" dirty="0" err="1" smtClean="0">
                <a:latin typeface="Courier New" pitchFamily="49" charset="0"/>
                <a:cs typeface="Courier New" pitchFamily="49" charset="0"/>
              </a:rPr>
              <a:t>ftemps</a:t>
            </a:r>
            <a:r>
              <a:rPr lang="en-US" sz="2000" b="1" dirty="0" smtClean="0">
                <a:latin typeface="Courier New" pitchFamily="49" charset="0"/>
                <a:cs typeface="Courier New" pitchFamily="49" charset="0"/>
              </a:rPr>
              <a:t> to [-40, 32, 68, 98.6, 212]</a:t>
            </a:r>
          </a:p>
          <a:p>
            <a:pPr marL="0" indent="0">
              <a:buNone/>
            </a:pPr>
            <a:r>
              <a:rPr lang="en-US" sz="2000" b="1" dirty="0" smtClean="0">
                <a:latin typeface="Courier New" pitchFamily="49" charset="0"/>
                <a:cs typeface="Courier New" pitchFamily="49" charset="0"/>
              </a:rPr>
              <a:t># Assume a function </a:t>
            </a:r>
            <a:r>
              <a:rPr lang="en-US" sz="2000" b="1" dirty="0" err="1" smtClean="0">
                <a:latin typeface="Courier New" pitchFamily="49" charset="0"/>
                <a:cs typeface="Courier New" pitchFamily="49" charset="0"/>
              </a:rPr>
              <a:t>celsius_to_fahrenheit</a:t>
            </a:r>
            <a:r>
              <a:rPr lang="en-US" sz="2000" b="1" dirty="0" smtClean="0">
                <a:latin typeface="Courier New" pitchFamily="49" charset="0"/>
                <a:cs typeface="Courier New" pitchFamily="49" charset="0"/>
              </a:rPr>
              <a:t> exists</a:t>
            </a:r>
          </a:p>
          <a:p>
            <a:pPr marL="0" indent="0">
              <a:buNone/>
            </a:pPr>
            <a:endParaRPr lang="en-US" sz="2000" b="1" dirty="0">
              <a:latin typeface="Courier New" pitchFamily="49" charset="0"/>
              <a:cs typeface="Courier New" pitchFamily="49" charset="0"/>
            </a:endParaRPr>
          </a:p>
          <a:p>
            <a:pPr marL="0" indent="0">
              <a:buNone/>
            </a:pPr>
            <a:r>
              <a:rPr lang="en-US" sz="2000" b="1" dirty="0" err="1">
                <a:latin typeface="Courier New" pitchFamily="49" charset="0"/>
                <a:cs typeface="Courier New" pitchFamily="49" charset="0"/>
              </a:rPr>
              <a:t>ftemps</a:t>
            </a:r>
            <a:r>
              <a:rPr lang="en-US" sz="2000" b="1" dirty="0">
                <a:latin typeface="Courier New" pitchFamily="49" charset="0"/>
                <a:cs typeface="Courier New" pitchFamily="49" charset="0"/>
              </a:rPr>
              <a:t> = []</a:t>
            </a:r>
          </a:p>
          <a:p>
            <a:pPr marL="0" indent="0">
              <a:buNone/>
            </a:pPr>
            <a:endParaRPr lang="en-US" sz="2000" b="1" dirty="0" smtClean="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a:p>
            <a:endParaRPr lang="en-US" sz="2000"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158</a:t>
            </a:fld>
            <a:endParaRPr lang="en-US"/>
          </a:p>
        </p:txBody>
      </p:sp>
    </p:spTree>
    <p:extLst>
      <p:ext uri="{BB962C8B-B14F-4D97-AF65-F5344CB8AC3E}">
        <p14:creationId xmlns:p14="http://schemas.microsoft.com/office/powerpoint/2010/main" val="170855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39096"/>
            <a:ext cx="8229600" cy="882128"/>
          </a:xfrm>
        </p:spPr>
        <p:txBody>
          <a:bodyPr/>
          <a:lstStyle/>
          <a:p>
            <a:r>
              <a:rPr lang="en-US" dirty="0" smtClean="0"/>
              <a:t>Exercise:  Convert Units (Answer)</a:t>
            </a:r>
            <a:endParaRPr lang="en-US" dirty="0"/>
          </a:p>
        </p:txBody>
      </p:sp>
      <p:sp>
        <p:nvSpPr>
          <p:cNvPr id="3" name="Content Placeholder 2"/>
          <p:cNvSpPr>
            <a:spLocks noGrp="1"/>
          </p:cNvSpPr>
          <p:nvPr>
            <p:ph idx="1"/>
            <p:custDataLst>
              <p:tags r:id="rId2"/>
            </p:custDataLst>
          </p:nvPr>
        </p:nvSpPr>
        <p:spPr/>
        <p:txBody>
          <a:bodyPr>
            <a:noAutofit/>
          </a:bodyPr>
          <a:lstStyle/>
          <a:p>
            <a:pPr marL="0" indent="0">
              <a:buNone/>
            </a:pPr>
            <a:r>
              <a:rPr lang="en-US" sz="2000" b="1" dirty="0" err="1">
                <a:latin typeface="Courier New" pitchFamily="49" charset="0"/>
                <a:cs typeface="Courier New" pitchFamily="49" charset="0"/>
              </a:rPr>
              <a:t>ctemps</a:t>
            </a:r>
            <a:r>
              <a:rPr lang="en-US" sz="2000" b="1" dirty="0">
                <a:latin typeface="Courier New" pitchFamily="49" charset="0"/>
                <a:cs typeface="Courier New" pitchFamily="49" charset="0"/>
              </a:rPr>
              <a:t> = [-40, 0, 20, 37, 100</a:t>
            </a:r>
            <a:r>
              <a:rPr lang="en-US" sz="2000" b="1" dirty="0" smtClean="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Goal:  set </a:t>
            </a:r>
            <a:r>
              <a:rPr lang="en-US" sz="2000" b="1" dirty="0" err="1" smtClean="0">
                <a:latin typeface="Courier New" pitchFamily="49" charset="0"/>
                <a:cs typeface="Courier New" pitchFamily="49" charset="0"/>
              </a:rPr>
              <a:t>ftemps</a:t>
            </a:r>
            <a:r>
              <a:rPr lang="en-US" sz="2000" b="1" dirty="0" smtClean="0">
                <a:latin typeface="Courier New" pitchFamily="49" charset="0"/>
                <a:cs typeface="Courier New" pitchFamily="49" charset="0"/>
              </a:rPr>
              <a:t> to [-40, 32, 68, 98.6, 212]</a:t>
            </a:r>
          </a:p>
          <a:p>
            <a:pPr marL="0" indent="0">
              <a:buNone/>
            </a:pPr>
            <a:r>
              <a:rPr lang="en-US" sz="2000" b="1" dirty="0" smtClean="0">
                <a:latin typeface="Courier New" pitchFamily="49" charset="0"/>
                <a:cs typeface="Courier New" pitchFamily="49" charset="0"/>
              </a:rPr>
              <a:t># Assume a function </a:t>
            </a:r>
            <a:r>
              <a:rPr lang="en-US" sz="2000" b="1" dirty="0" err="1" smtClean="0">
                <a:latin typeface="Courier New" pitchFamily="49" charset="0"/>
                <a:cs typeface="Courier New" pitchFamily="49" charset="0"/>
              </a:rPr>
              <a:t>celsius_to_fahrenheit</a:t>
            </a:r>
            <a:r>
              <a:rPr lang="en-US" sz="2000" b="1" dirty="0" smtClean="0">
                <a:latin typeface="Courier New" pitchFamily="49" charset="0"/>
                <a:cs typeface="Courier New" pitchFamily="49" charset="0"/>
              </a:rPr>
              <a:t> exists</a:t>
            </a:r>
          </a:p>
          <a:p>
            <a:pPr marL="0" indent="0">
              <a:buNone/>
            </a:pPr>
            <a:endParaRPr lang="en-US" sz="2000" b="1" dirty="0">
              <a:latin typeface="Courier New" pitchFamily="49" charset="0"/>
              <a:cs typeface="Courier New" pitchFamily="49" charset="0"/>
            </a:endParaRPr>
          </a:p>
          <a:p>
            <a:pPr marL="0" indent="0">
              <a:buNone/>
            </a:pPr>
            <a:r>
              <a:rPr lang="en-US" sz="2000" b="1" dirty="0" err="1">
                <a:latin typeface="Courier New" pitchFamily="49" charset="0"/>
                <a:cs typeface="Courier New" pitchFamily="49" charset="0"/>
              </a:rPr>
              <a:t>ftemps</a:t>
            </a:r>
            <a:r>
              <a:rPr lang="en-US" sz="2000" b="1" dirty="0">
                <a:latin typeface="Courier New" pitchFamily="49" charset="0"/>
                <a:cs typeface="Courier New" pitchFamily="49" charset="0"/>
              </a:rPr>
              <a:t> = []</a:t>
            </a:r>
          </a:p>
          <a:p>
            <a:pPr marL="0" indent="0">
              <a:buNone/>
            </a:pPr>
            <a:r>
              <a:rPr lang="en-US" sz="2000" b="1" dirty="0">
                <a:solidFill>
                  <a:srgbClr val="859040"/>
                </a:solidFill>
                <a:latin typeface="Courier New" pitchFamily="49" charset="0"/>
                <a:cs typeface="Courier New" pitchFamily="49" charset="0"/>
              </a:rPr>
              <a:t>for</a:t>
            </a:r>
            <a:r>
              <a:rPr lang="en-US" sz="2000" b="1" dirty="0">
                <a:latin typeface="Courier New" pitchFamily="49" charset="0"/>
                <a:cs typeface="Courier New" pitchFamily="49" charset="0"/>
              </a:rPr>
              <a:t> c </a:t>
            </a:r>
            <a:r>
              <a:rPr lang="en-US" sz="2000" b="1" dirty="0">
                <a:solidFill>
                  <a:srgbClr val="859040"/>
                </a:solidFill>
                <a:latin typeface="Courier New" pitchFamily="49" charset="0"/>
                <a:cs typeface="Courier New" pitchFamily="49" charset="0"/>
              </a:rPr>
              <a:t>in</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ctemps</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f = </a:t>
            </a:r>
            <a:r>
              <a:rPr lang="en-US" sz="2000" b="1" dirty="0" err="1">
                <a:latin typeface="Courier New" pitchFamily="49" charset="0"/>
                <a:cs typeface="Courier New" pitchFamily="49" charset="0"/>
              </a:rPr>
              <a:t>celsius_to_farenheit</a:t>
            </a:r>
            <a:r>
              <a:rPr lang="en-US" sz="2000" b="1" dirty="0">
                <a:latin typeface="Courier New" pitchFamily="49" charset="0"/>
                <a:cs typeface="Courier New" pitchFamily="49" charset="0"/>
              </a:rPr>
              <a:t>(c)</a:t>
            </a:r>
          </a:p>
          <a:p>
            <a:pPr marL="0" indent="0">
              <a:buNone/>
            </a:pP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ftemps.append</a:t>
            </a:r>
            <a:r>
              <a:rPr lang="en-US" sz="2000" b="1" dirty="0">
                <a:latin typeface="Courier New" pitchFamily="49" charset="0"/>
                <a:cs typeface="Courier New" pitchFamily="49" charset="0"/>
              </a:rPr>
              <a:t>(f</a:t>
            </a:r>
            <a:r>
              <a:rPr lang="en-US" sz="2000" b="1" dirty="0" smtClean="0">
                <a:latin typeface="Courier New" pitchFamily="49" charset="0"/>
                <a:cs typeface="Courier New" pitchFamily="49" charset="0"/>
              </a:rPr>
              <a:t>)</a:t>
            </a:r>
          </a:p>
          <a:p>
            <a:pPr marL="0" indent="0">
              <a:buNone/>
            </a:pPr>
            <a:endParaRPr lang="en-US" sz="2000" b="1" dirty="0" smtClean="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a:p>
            <a:endParaRPr lang="en-US" sz="2000"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159</a:t>
            </a:fld>
            <a:endParaRPr lang="en-US"/>
          </a:p>
        </p:txBody>
      </p:sp>
    </p:spTree>
    <p:extLst>
      <p:ext uri="{BB962C8B-B14F-4D97-AF65-F5344CB8AC3E}">
        <p14:creationId xmlns:p14="http://schemas.microsoft.com/office/powerpoint/2010/main" val="2567389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fontScale="70000" lnSpcReduction="20000"/>
          </a:bodyPr>
          <a:lstStyle/>
          <a:p>
            <a:pPr marL="0" indent="0">
              <a:buNone/>
            </a:pPr>
            <a:r>
              <a:rPr lang="en-US" sz="3000" b="1" dirty="0" smtClean="0"/>
              <a:t>Installation </a:t>
            </a:r>
            <a:r>
              <a:rPr lang="en-US" sz="3000" b="1" dirty="0"/>
              <a:t>from unofficial distributions</a:t>
            </a:r>
          </a:p>
          <a:p>
            <a:pPr marL="0" indent="0">
              <a:buNone/>
            </a:pPr>
            <a:r>
              <a:rPr lang="en-US" sz="3000" dirty="0"/>
              <a:t>Installing all the necessary libraries might prove troublesome. Anaconda and Canopy comes pre packaged with all the necessary python libraries and also </a:t>
            </a:r>
            <a:r>
              <a:rPr lang="en-US" sz="3000" dirty="0" err="1"/>
              <a:t>IPython</a:t>
            </a:r>
            <a:r>
              <a:rPr lang="en-US" sz="3000" dirty="0"/>
              <a:t>.</a:t>
            </a:r>
          </a:p>
          <a:p>
            <a:pPr marL="0" indent="0">
              <a:buNone/>
            </a:pPr>
            <a:endParaRPr lang="en-US" sz="3000" dirty="0"/>
          </a:p>
          <a:p>
            <a:pPr marL="0" indent="0">
              <a:buNone/>
            </a:pPr>
            <a:r>
              <a:rPr lang="en-US" sz="3000" dirty="0"/>
              <a:t>Anaconda</a:t>
            </a:r>
          </a:p>
          <a:p>
            <a:pPr marL="0" indent="0">
              <a:buNone/>
            </a:pPr>
            <a:r>
              <a:rPr lang="en-US" sz="3000" dirty="0"/>
              <a:t>Download Anaconda from https://www.continuum.io/downloads</a:t>
            </a:r>
          </a:p>
          <a:p>
            <a:pPr marL="0" indent="0">
              <a:buNone/>
            </a:pPr>
            <a:endParaRPr lang="en-US" sz="3000" dirty="0"/>
          </a:p>
          <a:p>
            <a:pPr marL="0" indent="0">
              <a:buNone/>
            </a:pPr>
            <a:r>
              <a:rPr lang="en-US" sz="3000" dirty="0"/>
              <a:t>Anaconda is completely free and includes more than 300 python packages. Both python 2.7 and 3.4 options are available.</a:t>
            </a:r>
          </a:p>
          <a:p>
            <a:pPr marL="0" indent="0">
              <a:buNone/>
            </a:pPr>
            <a:endParaRPr lang="en-US" sz="3000" dirty="0"/>
          </a:p>
          <a:p>
            <a:pPr marL="0" indent="0">
              <a:buNone/>
            </a:pPr>
            <a:r>
              <a:rPr lang="en-US" sz="3000" dirty="0"/>
              <a:t>Canopy</a:t>
            </a:r>
          </a:p>
          <a:p>
            <a:pPr marL="0" indent="0">
              <a:buNone/>
            </a:pPr>
            <a:r>
              <a:rPr lang="en-US" sz="3000" dirty="0"/>
              <a:t>Download Canopy from https://store.enthought.com/downloads/#default</a:t>
            </a:r>
          </a:p>
          <a:p>
            <a:pPr marL="0" indent="0">
              <a:buNone/>
            </a:pPr>
            <a:endParaRPr lang="en-US" sz="3000" dirty="0"/>
          </a:p>
          <a:p>
            <a:pPr marL="0" indent="0">
              <a:buNone/>
            </a:pPr>
            <a:r>
              <a:rPr lang="en-US" sz="3000" dirty="0"/>
              <a:t>Canopy has a premium version which offers 300+ python packages. But the free version works just fine. Canopy as of now supports only 2.7 but it comes with its own text editor and </a:t>
            </a:r>
            <a:r>
              <a:rPr lang="en-US" sz="3000" dirty="0" err="1"/>
              <a:t>IPython</a:t>
            </a:r>
            <a:r>
              <a:rPr lang="en-US" sz="3000" dirty="0"/>
              <a:t> environment.</a:t>
            </a:r>
            <a:endParaRPr lang="en-US" sz="3000" dirty="0" smtClean="0"/>
          </a:p>
        </p:txBody>
      </p:sp>
    </p:spTree>
    <p:extLst>
      <p:ext uri="{BB962C8B-B14F-4D97-AF65-F5344CB8AC3E}">
        <p14:creationId xmlns:p14="http://schemas.microsoft.com/office/powerpoint/2010/main" val="10653665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03642"/>
            <a:ext cx="8229600" cy="806824"/>
          </a:xfrm>
        </p:spPr>
        <p:txBody>
          <a:bodyPr>
            <a:normAutofit/>
          </a:bodyPr>
          <a:lstStyle/>
          <a:p>
            <a:r>
              <a:rPr lang="en-US" dirty="0" smtClean="0"/>
              <a:t>List Slicing</a:t>
            </a:r>
            <a:endParaRPr lang="en-US" dirty="0"/>
          </a:p>
        </p:txBody>
      </p:sp>
      <p:sp>
        <p:nvSpPr>
          <p:cNvPr id="3" name="Content Placeholder 2"/>
          <p:cNvSpPr>
            <a:spLocks noGrp="1"/>
          </p:cNvSpPr>
          <p:nvPr>
            <p:ph idx="1"/>
            <p:custDataLst>
              <p:tags r:id="rId2"/>
            </p:custDataLst>
          </p:nvPr>
        </p:nvSpPr>
        <p:spPr>
          <a:xfrm>
            <a:off x="457200" y="1600200"/>
            <a:ext cx="8458200" cy="4525963"/>
          </a:xfrm>
        </p:spPr>
        <p:txBody>
          <a:bodyPr>
            <a:normAutofit fontScale="92500"/>
          </a:bodyPr>
          <a:lstStyle/>
          <a:p>
            <a:pPr marL="0" indent="0">
              <a:buNone/>
            </a:pP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startindex:endindex</a:t>
            </a:r>
            <a:r>
              <a:rPr lang="en-US" b="1" dirty="0" smtClean="0">
                <a:latin typeface="Courier New" pitchFamily="49" charset="0"/>
                <a:cs typeface="Courier New" pitchFamily="49" charset="0"/>
              </a:rPr>
              <a:t>]</a:t>
            </a:r>
            <a:r>
              <a:rPr lang="en-US" dirty="0" smtClean="0"/>
              <a:t> evaluates to a </a:t>
            </a:r>
            <a:r>
              <a:rPr lang="en-US" dirty="0" err="1" smtClean="0">
                <a:solidFill>
                  <a:srgbClr val="FF0000"/>
                </a:solidFill>
              </a:rPr>
              <a:t>sublist</a:t>
            </a:r>
            <a:r>
              <a:rPr lang="en-US" dirty="0" smtClean="0">
                <a:solidFill>
                  <a:srgbClr val="FF0000"/>
                </a:solidFill>
              </a:rPr>
              <a:t> </a:t>
            </a:r>
            <a:r>
              <a:rPr lang="en-US" dirty="0" smtClean="0"/>
              <a:t>of the original list</a:t>
            </a:r>
          </a:p>
          <a:p>
            <a:pPr lvl="1"/>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[index]</a:t>
            </a:r>
            <a:r>
              <a:rPr lang="en-US" dirty="0" smtClean="0"/>
              <a:t> evaluates to an </a:t>
            </a:r>
            <a:r>
              <a:rPr lang="en-US" dirty="0" smtClean="0">
                <a:solidFill>
                  <a:srgbClr val="FF0000"/>
                </a:solidFill>
              </a:rPr>
              <a:t>element</a:t>
            </a:r>
            <a:r>
              <a:rPr lang="en-US" dirty="0" smtClean="0"/>
              <a:t> of the original list</a:t>
            </a:r>
          </a:p>
          <a:p>
            <a:r>
              <a:rPr lang="en-US" dirty="0" smtClean="0"/>
              <a:t>Arguments are like those to the </a:t>
            </a:r>
            <a:r>
              <a:rPr lang="en-US" b="1" dirty="0" smtClean="0">
                <a:latin typeface="Courier New" pitchFamily="49" charset="0"/>
                <a:cs typeface="Courier New" pitchFamily="49" charset="0"/>
              </a:rPr>
              <a:t>range</a:t>
            </a:r>
            <a:r>
              <a:rPr lang="en-US" dirty="0" smtClean="0"/>
              <a:t> function</a:t>
            </a:r>
          </a:p>
          <a:p>
            <a:pPr lvl="1"/>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start:end:step</a:t>
            </a:r>
            <a:r>
              <a:rPr lang="en-US" b="1" dirty="0">
                <a:latin typeface="Courier New" pitchFamily="49" charset="0"/>
                <a:cs typeface="Courier New" pitchFamily="49" charset="0"/>
              </a:rPr>
              <a:t>]</a:t>
            </a:r>
          </a:p>
          <a:p>
            <a:pPr lvl="1"/>
            <a:r>
              <a:rPr lang="en-US" dirty="0" smtClean="0"/>
              <a:t>start index is inclusive, end index is exclusive</a:t>
            </a:r>
          </a:p>
          <a:p>
            <a:pPr lvl="1"/>
            <a:r>
              <a:rPr lang="en-US" i="1" dirty="0" smtClean="0"/>
              <a:t>All</a:t>
            </a:r>
            <a:r>
              <a:rPr lang="en-US" dirty="0" smtClean="0"/>
              <a:t> 3 indices are </a:t>
            </a:r>
            <a:r>
              <a:rPr lang="en-US" i="1" dirty="0" smtClean="0"/>
              <a:t>optional</a:t>
            </a:r>
          </a:p>
          <a:p>
            <a:r>
              <a:rPr lang="en-US" dirty="0" smtClean="0"/>
              <a:t>Can assign to a slice:  </a:t>
            </a:r>
            <a:r>
              <a:rPr lang="en-US" sz="2600" b="1" dirty="0" err="1" smtClean="0">
                <a:latin typeface="Courier New" pitchFamily="49" charset="0"/>
                <a:cs typeface="Courier New" pitchFamily="49" charset="0"/>
              </a:rPr>
              <a:t>mylist</a:t>
            </a:r>
            <a:r>
              <a:rPr lang="en-US" sz="2600" b="1" dirty="0" smtClean="0">
                <a:latin typeface="Courier New" pitchFamily="49" charset="0"/>
                <a:cs typeface="Courier New" pitchFamily="49" charset="0"/>
              </a:rPr>
              <a:t>[</a:t>
            </a:r>
            <a:r>
              <a:rPr lang="en-US" sz="2600" b="1" dirty="0" err="1" smtClean="0">
                <a:latin typeface="Courier New" pitchFamily="49" charset="0"/>
                <a:cs typeface="Courier New" pitchFamily="49" charset="0"/>
              </a:rPr>
              <a:t>s:e</a:t>
            </a:r>
            <a:r>
              <a:rPr lang="en-US" sz="2600" b="1" dirty="0" smtClean="0">
                <a:latin typeface="Courier New" pitchFamily="49" charset="0"/>
                <a:cs typeface="Courier New" pitchFamily="49" charset="0"/>
              </a:rPr>
              <a:t>] = </a:t>
            </a:r>
            <a:r>
              <a:rPr lang="en-US" sz="2600" b="1" dirty="0" err="1" smtClean="0">
                <a:latin typeface="Courier New" pitchFamily="49" charset="0"/>
                <a:cs typeface="Courier New" pitchFamily="49" charset="0"/>
              </a:rPr>
              <a:t>yourlist</a:t>
            </a:r>
            <a:endParaRPr lang="en-US" b="1" dirty="0" smtClean="0">
              <a:latin typeface="Courier New" pitchFamily="49" charset="0"/>
              <a:cs typeface="Courier New" pitchFamily="49" charset="0"/>
            </a:endParaRPr>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160</a:t>
            </a:fld>
            <a:endParaRPr lang="en-US"/>
          </a:p>
        </p:txBody>
      </p:sp>
    </p:spTree>
    <p:extLst>
      <p:ext uri="{BB962C8B-B14F-4D97-AF65-F5344CB8AC3E}">
        <p14:creationId xmlns:p14="http://schemas.microsoft.com/office/powerpoint/2010/main" val="84733859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28338"/>
            <a:ext cx="8229600" cy="892885"/>
          </a:xfrm>
        </p:spPr>
        <p:txBody>
          <a:bodyPr/>
          <a:lstStyle/>
          <a:p>
            <a:r>
              <a:rPr lang="en-US" dirty="0" smtClean="0"/>
              <a:t>List Slicing Examples</a:t>
            </a:r>
            <a:endParaRPr lang="en-US" dirty="0"/>
          </a:p>
        </p:txBody>
      </p:sp>
      <p:sp>
        <p:nvSpPr>
          <p:cNvPr id="3" name="Content Placeholder 2"/>
          <p:cNvSpPr>
            <a:spLocks noGrp="1"/>
          </p:cNvSpPr>
          <p:nvPr>
            <p:ph idx="1"/>
            <p:custDataLst>
              <p:tags r:id="rId2"/>
            </p:custDataLst>
          </p:nvPr>
        </p:nvSpPr>
        <p:spPr/>
        <p:txBody>
          <a:bodyPr>
            <a:normAutofit fontScale="55000" lnSpcReduction="20000"/>
          </a:bodyPr>
          <a:lstStyle/>
          <a:p>
            <a:pPr marL="0" indent="0" algn="ctr">
              <a:buNone/>
            </a:pPr>
            <a:r>
              <a:rPr lang="fr-FR" b="1" dirty="0" err="1">
                <a:latin typeface="Courier New" pitchFamily="49" charset="0"/>
                <a:cs typeface="Courier New" pitchFamily="49" charset="0"/>
              </a:rPr>
              <a:t>test_list</a:t>
            </a:r>
            <a:r>
              <a:rPr lang="fr-FR" b="1" dirty="0">
                <a:latin typeface="Courier New" pitchFamily="49" charset="0"/>
                <a:cs typeface="Courier New" pitchFamily="49" charset="0"/>
              </a:rPr>
              <a:t> = [</a:t>
            </a:r>
            <a:r>
              <a:rPr lang="fr-FR" b="1" dirty="0" smtClean="0">
                <a:latin typeface="Courier New" pitchFamily="49" charset="0"/>
                <a:cs typeface="Courier New" pitchFamily="49" charset="0"/>
              </a:rPr>
              <a:t>'e0', </a:t>
            </a:r>
            <a:r>
              <a:rPr lang="fr-FR" b="1" dirty="0">
                <a:latin typeface="Courier New" pitchFamily="49" charset="0"/>
                <a:cs typeface="Courier New" pitchFamily="49" charset="0"/>
              </a:rPr>
              <a:t>'e1', </a:t>
            </a:r>
            <a:r>
              <a:rPr lang="fr-FR" b="1" dirty="0" smtClean="0">
                <a:latin typeface="Courier New" pitchFamily="49" charset="0"/>
                <a:cs typeface="Courier New" pitchFamily="49" charset="0"/>
              </a:rPr>
              <a:t>'e2</a:t>
            </a:r>
            <a:r>
              <a:rPr lang="fr-FR" b="1" dirty="0">
                <a:latin typeface="Courier New" pitchFamily="49" charset="0"/>
                <a:cs typeface="Courier New" pitchFamily="49" charset="0"/>
              </a:rPr>
              <a:t>', 'e3', 'e4', 'e5', 'e6</a:t>
            </a:r>
            <a:r>
              <a:rPr lang="fr-FR" b="1" dirty="0" smtClean="0">
                <a:latin typeface="Courier New" pitchFamily="49" charset="0"/>
                <a:cs typeface="Courier New" pitchFamily="49" charset="0"/>
              </a:rPr>
              <a:t>']</a:t>
            </a:r>
            <a:endParaRPr lang="fr-FR" b="1" dirty="0">
              <a:latin typeface="Courier New" pitchFamily="49" charset="0"/>
              <a:cs typeface="Courier New" pitchFamily="49" charset="0"/>
            </a:endParaRPr>
          </a:p>
          <a:p>
            <a:pPr marL="0" indent="0" algn="ctr">
              <a:buNone/>
            </a:pPr>
            <a:endParaRPr lang="fr-FR" dirty="0"/>
          </a:p>
          <a:p>
            <a:pPr marL="0" indent="0" algn="ctr">
              <a:buNone/>
            </a:pPr>
            <a:r>
              <a:rPr lang="fr-FR" dirty="0" err="1" smtClean="0"/>
              <a:t>From</a:t>
            </a:r>
            <a:r>
              <a:rPr lang="fr-FR" dirty="0" smtClean="0"/>
              <a:t> e2 to the end </a:t>
            </a:r>
            <a:r>
              <a:rPr lang="fr-FR" dirty="0"/>
              <a:t>of the </a:t>
            </a:r>
            <a:r>
              <a:rPr lang="fr-FR" dirty="0" err="1"/>
              <a:t>list</a:t>
            </a:r>
            <a:r>
              <a:rPr lang="fr-FR" dirty="0"/>
              <a:t>: </a:t>
            </a:r>
          </a:p>
          <a:p>
            <a:pPr marL="0" indent="0" algn="ctr">
              <a:buNone/>
            </a:pPr>
            <a:r>
              <a:rPr lang="fr-FR" b="1" dirty="0" err="1">
                <a:solidFill>
                  <a:srgbClr val="558ED5"/>
                </a:solidFill>
                <a:latin typeface="Courier New" pitchFamily="49" charset="0"/>
                <a:cs typeface="Courier New" pitchFamily="49" charset="0"/>
              </a:rPr>
              <a:t>test_list</a:t>
            </a:r>
            <a:r>
              <a:rPr lang="fr-FR" b="1" dirty="0">
                <a:solidFill>
                  <a:srgbClr val="558ED5"/>
                </a:solidFill>
                <a:latin typeface="Courier New" pitchFamily="49" charset="0"/>
                <a:cs typeface="Courier New" pitchFamily="49" charset="0"/>
              </a:rPr>
              <a:t>[2</a:t>
            </a:r>
            <a:r>
              <a:rPr lang="fr-FR" b="1" dirty="0" smtClean="0">
                <a:solidFill>
                  <a:srgbClr val="558ED5"/>
                </a:solidFill>
                <a:latin typeface="Courier New" pitchFamily="49" charset="0"/>
                <a:cs typeface="Courier New" pitchFamily="49" charset="0"/>
              </a:rPr>
              <a:t>:]</a:t>
            </a:r>
            <a:endParaRPr lang="fr-FR" b="1" dirty="0">
              <a:solidFill>
                <a:srgbClr val="558ED5"/>
              </a:solidFill>
              <a:latin typeface="Courier New" pitchFamily="49" charset="0"/>
              <a:cs typeface="Courier New" pitchFamily="49" charset="0"/>
            </a:endParaRPr>
          </a:p>
          <a:p>
            <a:pPr marL="0" indent="0" algn="ctr">
              <a:buNone/>
            </a:pPr>
            <a:r>
              <a:rPr lang="fr-FR" dirty="0" err="1"/>
              <a:t>From</a:t>
            </a:r>
            <a:r>
              <a:rPr lang="fr-FR" dirty="0"/>
              <a:t> </a:t>
            </a:r>
            <a:r>
              <a:rPr lang="fr-FR" dirty="0" err="1"/>
              <a:t>beginning</a:t>
            </a:r>
            <a:r>
              <a:rPr lang="fr-FR" dirty="0"/>
              <a:t> </a:t>
            </a:r>
            <a:r>
              <a:rPr lang="fr-FR" dirty="0" smtClean="0"/>
              <a:t>up to (but not </a:t>
            </a:r>
            <a:r>
              <a:rPr lang="fr-FR" dirty="0" err="1" smtClean="0"/>
              <a:t>including</a:t>
            </a:r>
            <a:r>
              <a:rPr lang="fr-FR" dirty="0" smtClean="0"/>
              <a:t>) e5:</a:t>
            </a:r>
            <a:endParaRPr lang="fr-FR" dirty="0"/>
          </a:p>
          <a:p>
            <a:pPr marL="0" indent="0" algn="ctr">
              <a:buNone/>
            </a:pPr>
            <a:r>
              <a:rPr lang="fr-FR" b="1" dirty="0" err="1">
                <a:solidFill>
                  <a:srgbClr val="558ED5"/>
                </a:solidFill>
                <a:latin typeface="Courier New" pitchFamily="49" charset="0"/>
                <a:cs typeface="Courier New" pitchFamily="49" charset="0"/>
              </a:rPr>
              <a:t>test_list</a:t>
            </a:r>
            <a:r>
              <a:rPr lang="fr-FR" b="1" dirty="0">
                <a:solidFill>
                  <a:srgbClr val="558ED5"/>
                </a:solidFill>
                <a:latin typeface="Courier New" pitchFamily="49" charset="0"/>
                <a:cs typeface="Courier New" pitchFamily="49" charset="0"/>
              </a:rPr>
              <a:t>[:5]</a:t>
            </a:r>
          </a:p>
          <a:p>
            <a:pPr marL="0" indent="0" algn="ctr">
              <a:buNone/>
            </a:pPr>
            <a:r>
              <a:rPr lang="fr-FR" dirty="0" smtClean="0"/>
              <a:t>Last </a:t>
            </a:r>
            <a:r>
              <a:rPr lang="fr-FR" dirty="0" err="1"/>
              <a:t>element</a:t>
            </a:r>
            <a:r>
              <a:rPr lang="fr-FR" dirty="0"/>
              <a:t>:</a:t>
            </a:r>
          </a:p>
          <a:p>
            <a:pPr marL="0" indent="0" algn="ctr">
              <a:buNone/>
            </a:pPr>
            <a:r>
              <a:rPr lang="fr-FR" b="1" dirty="0" err="1">
                <a:solidFill>
                  <a:srgbClr val="558ED5"/>
                </a:solidFill>
                <a:latin typeface="Courier New" pitchFamily="49" charset="0"/>
                <a:cs typeface="Courier New" pitchFamily="49" charset="0"/>
              </a:rPr>
              <a:t>test_list</a:t>
            </a:r>
            <a:r>
              <a:rPr lang="fr-FR" b="1" dirty="0">
                <a:solidFill>
                  <a:srgbClr val="558ED5"/>
                </a:solidFill>
                <a:latin typeface="Courier New" pitchFamily="49" charset="0"/>
                <a:cs typeface="Courier New" pitchFamily="49" charset="0"/>
              </a:rPr>
              <a:t>[-1</a:t>
            </a:r>
            <a:r>
              <a:rPr lang="fr-FR" b="1" dirty="0" smtClean="0">
                <a:solidFill>
                  <a:srgbClr val="558ED5"/>
                </a:solidFill>
                <a:latin typeface="Courier New" pitchFamily="49" charset="0"/>
                <a:cs typeface="Courier New" pitchFamily="49" charset="0"/>
              </a:rPr>
              <a:t>]</a:t>
            </a:r>
            <a:endParaRPr lang="fr-FR" b="1" dirty="0" smtClean="0">
              <a:latin typeface="Courier New" pitchFamily="49" charset="0"/>
              <a:cs typeface="Courier New" pitchFamily="49" charset="0"/>
            </a:endParaRPr>
          </a:p>
          <a:p>
            <a:pPr marL="0" indent="0" algn="ctr">
              <a:buNone/>
            </a:pPr>
            <a:r>
              <a:rPr lang="fr-FR" dirty="0" smtClean="0"/>
              <a:t>Last four </a:t>
            </a:r>
            <a:r>
              <a:rPr lang="fr-FR" dirty="0" err="1" smtClean="0"/>
              <a:t>elements</a:t>
            </a:r>
            <a:r>
              <a:rPr lang="fr-FR" dirty="0" smtClean="0"/>
              <a:t>:</a:t>
            </a:r>
          </a:p>
          <a:p>
            <a:pPr marL="0" indent="0" algn="ctr">
              <a:buNone/>
            </a:pPr>
            <a:r>
              <a:rPr lang="fr-FR" b="1" dirty="0" err="1">
                <a:solidFill>
                  <a:srgbClr val="558ED5"/>
                </a:solidFill>
                <a:latin typeface="Courier New" pitchFamily="49" charset="0"/>
                <a:cs typeface="Courier New" pitchFamily="49" charset="0"/>
              </a:rPr>
              <a:t>test_list</a:t>
            </a:r>
            <a:r>
              <a:rPr lang="fr-FR" b="1" dirty="0" smtClean="0">
                <a:solidFill>
                  <a:srgbClr val="558ED5"/>
                </a:solidFill>
                <a:latin typeface="Courier New" pitchFamily="49" charset="0"/>
                <a:cs typeface="Courier New" pitchFamily="49" charset="0"/>
              </a:rPr>
              <a:t>[-4:]</a:t>
            </a:r>
            <a:endParaRPr lang="fr-FR" b="1" dirty="0">
              <a:latin typeface="Courier New" pitchFamily="49" charset="0"/>
              <a:cs typeface="Courier New" pitchFamily="49" charset="0"/>
            </a:endParaRPr>
          </a:p>
          <a:p>
            <a:pPr marL="0" indent="0" algn="ctr">
              <a:buNone/>
            </a:pPr>
            <a:r>
              <a:rPr lang="fr-FR" dirty="0" err="1" smtClean="0"/>
              <a:t>Everything</a:t>
            </a:r>
            <a:r>
              <a:rPr lang="fr-FR" dirty="0" smtClean="0"/>
              <a:t> </a:t>
            </a:r>
            <a:r>
              <a:rPr lang="fr-FR" dirty="0" err="1" smtClean="0"/>
              <a:t>except</a:t>
            </a:r>
            <a:r>
              <a:rPr lang="fr-FR" dirty="0" smtClean="0"/>
              <a:t> last </a:t>
            </a:r>
            <a:r>
              <a:rPr lang="fr-FR" dirty="0" err="1" smtClean="0"/>
              <a:t>three</a:t>
            </a:r>
            <a:r>
              <a:rPr lang="fr-FR" dirty="0" smtClean="0"/>
              <a:t> </a:t>
            </a:r>
            <a:r>
              <a:rPr lang="fr-FR" dirty="0" err="1" smtClean="0"/>
              <a:t>elements</a:t>
            </a:r>
            <a:r>
              <a:rPr lang="fr-FR" dirty="0"/>
              <a:t>:</a:t>
            </a:r>
            <a:endParaRPr lang="fr-FR" dirty="0" smtClean="0"/>
          </a:p>
          <a:p>
            <a:pPr marL="0" indent="0" algn="ctr">
              <a:buNone/>
            </a:pPr>
            <a:r>
              <a:rPr lang="fr-FR" b="1" dirty="0" err="1">
                <a:solidFill>
                  <a:srgbClr val="558ED5"/>
                </a:solidFill>
                <a:latin typeface="Courier New" pitchFamily="49" charset="0"/>
                <a:cs typeface="Courier New" pitchFamily="49" charset="0"/>
              </a:rPr>
              <a:t>test_list</a:t>
            </a:r>
            <a:r>
              <a:rPr lang="fr-FR" b="1" dirty="0">
                <a:solidFill>
                  <a:srgbClr val="558ED5"/>
                </a:solidFill>
                <a:latin typeface="Courier New" pitchFamily="49" charset="0"/>
                <a:cs typeface="Courier New" pitchFamily="49" charset="0"/>
              </a:rPr>
              <a:t>[</a:t>
            </a:r>
            <a:r>
              <a:rPr lang="fr-FR" b="1" dirty="0" smtClean="0">
                <a:solidFill>
                  <a:srgbClr val="558ED5"/>
                </a:solidFill>
                <a:latin typeface="Courier New" pitchFamily="49" charset="0"/>
                <a:cs typeface="Courier New" pitchFamily="49" charset="0"/>
              </a:rPr>
              <a:t>:-3]</a:t>
            </a:r>
          </a:p>
          <a:p>
            <a:pPr marL="0" indent="0" algn="ctr">
              <a:buNone/>
            </a:pPr>
            <a:r>
              <a:rPr lang="en-US" dirty="0"/>
              <a:t>Reverse the </a:t>
            </a:r>
            <a:r>
              <a:rPr lang="en-US" dirty="0" smtClean="0"/>
              <a:t>list:</a:t>
            </a:r>
            <a:endParaRPr lang="en-US" dirty="0"/>
          </a:p>
          <a:p>
            <a:pPr marL="0" indent="0" algn="ctr">
              <a:buNone/>
            </a:pPr>
            <a:r>
              <a:rPr lang="en-US" b="1" dirty="0" err="1">
                <a:solidFill>
                  <a:srgbClr val="558ED5"/>
                </a:solidFill>
                <a:latin typeface="Courier New" pitchFamily="49" charset="0"/>
                <a:cs typeface="Courier New" pitchFamily="49" charset="0"/>
              </a:rPr>
              <a:t>test_list</a:t>
            </a:r>
            <a:r>
              <a:rPr lang="en-US" b="1" dirty="0">
                <a:solidFill>
                  <a:srgbClr val="558ED5"/>
                </a:solidFill>
                <a:latin typeface="Courier New" pitchFamily="49" charset="0"/>
                <a:cs typeface="Courier New" pitchFamily="49" charset="0"/>
              </a:rPr>
              <a:t>[::-1</a:t>
            </a:r>
            <a:r>
              <a:rPr lang="en-US" b="1" dirty="0" smtClean="0">
                <a:solidFill>
                  <a:srgbClr val="558ED5"/>
                </a:solidFill>
                <a:latin typeface="Courier New" pitchFamily="49" charset="0"/>
                <a:cs typeface="Courier New" pitchFamily="49" charset="0"/>
              </a:rPr>
              <a:t>]</a:t>
            </a:r>
            <a:endParaRPr lang="en-US" b="1" dirty="0">
              <a:latin typeface="Courier New" pitchFamily="49" charset="0"/>
              <a:cs typeface="Courier New" pitchFamily="49" charset="0"/>
            </a:endParaRPr>
          </a:p>
          <a:p>
            <a:pPr marL="0" indent="0" algn="ctr">
              <a:buNone/>
            </a:pPr>
            <a:r>
              <a:rPr lang="en-US" dirty="0"/>
              <a:t>Get a copy of the whole </a:t>
            </a:r>
            <a:r>
              <a:rPr lang="en-US" dirty="0" smtClean="0"/>
              <a:t>list:</a:t>
            </a:r>
            <a:endParaRPr lang="en-US" dirty="0"/>
          </a:p>
          <a:p>
            <a:pPr marL="0" indent="0" algn="ctr">
              <a:buNone/>
            </a:pPr>
            <a:r>
              <a:rPr lang="en-US" b="1" dirty="0" err="1">
                <a:solidFill>
                  <a:srgbClr val="558ED5"/>
                </a:solidFill>
                <a:latin typeface="Courier New" pitchFamily="49" charset="0"/>
                <a:cs typeface="Courier New" pitchFamily="49" charset="0"/>
              </a:rPr>
              <a:t>test_list</a:t>
            </a:r>
            <a:r>
              <a:rPr lang="en-US" b="1" dirty="0">
                <a:solidFill>
                  <a:srgbClr val="558ED5"/>
                </a:solidFill>
                <a:latin typeface="Courier New" pitchFamily="49" charset="0"/>
                <a:cs typeface="Courier New" pitchFamily="49" charset="0"/>
              </a:rPr>
              <a:t>[:]</a:t>
            </a:r>
          </a:p>
          <a:p>
            <a:pPr marL="0" indent="0" algn="ctr">
              <a:buNone/>
            </a:pPr>
            <a:endParaRPr lang="fr-FR" dirty="0">
              <a:solidFill>
                <a:srgbClr val="558ED5"/>
              </a:solidFill>
            </a:endParaRPr>
          </a:p>
          <a:p>
            <a:pPr marL="0" indent="0" algn="ctr">
              <a:buNone/>
            </a:pPr>
            <a:endParaRPr lang="fr-FR" dirty="0" smtClean="0"/>
          </a:p>
          <a:p>
            <a:pPr marL="0" indent="0" algn="ctr">
              <a:buNone/>
            </a:pPr>
            <a:endParaRPr lang="en-US" dirty="0" smtClean="0"/>
          </a:p>
          <a:p>
            <a:pPr marL="0" indent="0" algn="ctr">
              <a:buNone/>
            </a:pPr>
            <a:endParaRPr lang="en-US" dirty="0"/>
          </a:p>
        </p:txBody>
      </p:sp>
      <p:sp>
        <p:nvSpPr>
          <p:cNvPr id="4" name="Slide Number Placeholder 3"/>
          <p:cNvSpPr>
            <a:spLocks noGrp="1"/>
          </p:cNvSpPr>
          <p:nvPr>
            <p:ph type="sldNum" sz="quarter" idx="12"/>
            <p:custDataLst>
              <p:tags r:id="rId3"/>
            </p:custDataLst>
          </p:nvPr>
        </p:nvSpPr>
        <p:spPr/>
        <p:txBody>
          <a:bodyPr/>
          <a:lstStyle/>
          <a:p>
            <a:fld id="{69C40EC3-4DF4-4D71-BB22-BC0F995F8403}" type="slidenum">
              <a:rPr lang="en-US" smtClean="0"/>
              <a:t>161</a:t>
            </a:fld>
            <a:endParaRPr lang="en-US"/>
          </a:p>
        </p:txBody>
      </p:sp>
    </p:spTree>
    <p:extLst>
      <p:ext uri="{BB962C8B-B14F-4D97-AF65-F5344CB8AC3E}">
        <p14:creationId xmlns:p14="http://schemas.microsoft.com/office/powerpoint/2010/main" val="265993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Environment: </a:t>
            </a:r>
            <a:r>
              <a:rPr lang="en-US" sz="3000" dirty="0" err="1" smtClean="0"/>
              <a:t>Jupyter</a:t>
            </a:r>
            <a:r>
              <a:rPr lang="en-US" sz="3000" dirty="0" smtClean="0"/>
              <a:t> (</a:t>
            </a:r>
            <a:r>
              <a:rPr lang="en-US" sz="3000" dirty="0" err="1" smtClean="0"/>
              <a:t>Ipython</a:t>
            </a:r>
            <a:r>
              <a:rPr lang="en-US" sz="3000" dirty="0" smtClean="0"/>
              <a:t> Notebook)</a:t>
            </a:r>
          </a:p>
          <a:p>
            <a:pPr marL="0" indent="0">
              <a:buNone/>
            </a:pPr>
            <a:r>
              <a:rPr lang="en-US" sz="3000" dirty="0">
                <a:hlinkClick r:id="rId3"/>
              </a:rPr>
              <a:t>https://www.continuum.io/downloads </a:t>
            </a:r>
            <a:endParaRPr lang="en-US" sz="3000" dirty="0" smtClean="0"/>
          </a:p>
          <a:p>
            <a:pPr marL="0" indent="0">
              <a:buNone/>
            </a:pPr>
            <a:endParaRPr lang="en-US" sz="3000" dirty="0" smtClean="0"/>
          </a:p>
          <a:p>
            <a:pPr marL="0" indent="0">
              <a:buNone/>
            </a:pPr>
            <a:r>
              <a:rPr lang="en-US" sz="3000" dirty="0" smtClean="0"/>
              <a:t>“The </a:t>
            </a:r>
            <a:r>
              <a:rPr lang="en-US" sz="3000" dirty="0" err="1" smtClean="0"/>
              <a:t>Jupyter</a:t>
            </a:r>
            <a:r>
              <a:rPr lang="en-US" sz="3000" dirty="0" smtClean="0"/>
              <a:t> Notebook is a web application allows you to create and share documents that contain live code, equations, visualizations and explanatory text. </a:t>
            </a:r>
          </a:p>
          <a:p>
            <a:pPr marL="0" indent="0">
              <a:buNone/>
            </a:pPr>
            <a:r>
              <a:rPr lang="en-US" sz="3000" dirty="0" smtClean="0"/>
              <a:t>Uses include: data cleaning and transformation, numerical simulation, statistical modeling, machine learning and much more”</a:t>
            </a:r>
            <a:endParaRPr lang="en-US" sz="3000" dirty="0"/>
          </a:p>
        </p:txBody>
      </p:sp>
    </p:spTree>
    <p:extLst>
      <p:ext uri="{BB962C8B-B14F-4D97-AF65-F5344CB8AC3E}">
        <p14:creationId xmlns:p14="http://schemas.microsoft.com/office/powerpoint/2010/main" val="483086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Files</a:t>
            </a:r>
            <a:endParaRPr lang="en-US" dirty="0"/>
          </a:p>
        </p:txBody>
      </p:sp>
    </p:spTree>
    <p:extLst>
      <p:ext uri="{BB962C8B-B14F-4D97-AF65-F5344CB8AC3E}">
        <p14:creationId xmlns:p14="http://schemas.microsoft.com/office/powerpoint/2010/main" val="250528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files</a:t>
            </a:r>
          </a:p>
          <a:p>
            <a:r>
              <a:rPr lang="en-US" sz="3000" dirty="0" smtClean="0"/>
              <a:t>Extension</a:t>
            </a:r>
            <a:r>
              <a:rPr lang="en-US" sz="3000" dirty="0"/>
              <a:t>: files end in .</a:t>
            </a:r>
            <a:r>
              <a:rPr lang="en-US" sz="3000" dirty="0" err="1"/>
              <a:t>py</a:t>
            </a:r>
            <a:endParaRPr lang="en-US" sz="3000" dirty="0"/>
          </a:p>
          <a:p>
            <a:pPr marL="0" indent="0">
              <a:buNone/>
            </a:pPr>
            <a:r>
              <a:rPr lang="en-US" sz="3000" dirty="0" smtClean="0"/>
              <a:t>	Not </a:t>
            </a:r>
            <a:r>
              <a:rPr lang="en-US" sz="3000" dirty="0"/>
              <a:t>strictly required</a:t>
            </a:r>
          </a:p>
          <a:p>
            <a:pPr marL="0" indent="0">
              <a:buNone/>
            </a:pPr>
            <a:r>
              <a:rPr lang="en-US" sz="3000" dirty="0" smtClean="0"/>
              <a:t>	e.g</a:t>
            </a:r>
            <a:r>
              <a:rPr lang="en-US" sz="3000" dirty="0"/>
              <a:t>. script.py</a:t>
            </a:r>
          </a:p>
          <a:p>
            <a:r>
              <a:rPr lang="en-US" sz="3000" dirty="0"/>
              <a:t>Execution:</a:t>
            </a:r>
          </a:p>
          <a:p>
            <a:pPr marL="0" indent="0">
              <a:buNone/>
            </a:pPr>
            <a:r>
              <a:rPr lang="en-US" sz="3000" dirty="0" smtClean="0"/>
              <a:t>	CANOPY</a:t>
            </a:r>
            <a:r>
              <a:rPr lang="en-US" sz="3000" dirty="0"/>
              <a:t>: play button</a:t>
            </a:r>
          </a:p>
          <a:p>
            <a:pPr marL="0" indent="0">
              <a:buNone/>
            </a:pPr>
            <a:r>
              <a:rPr lang="en-US" sz="3000" dirty="0" smtClean="0"/>
              <a:t>	</a:t>
            </a:r>
            <a:r>
              <a:rPr lang="en-US" sz="3000" dirty="0" err="1" smtClean="0"/>
              <a:t>IPython</a:t>
            </a:r>
            <a:r>
              <a:rPr lang="en-US" sz="3000" dirty="0"/>
              <a:t>: run script.py</a:t>
            </a:r>
          </a:p>
          <a:p>
            <a:pPr marL="0" indent="0">
              <a:buNone/>
            </a:pPr>
            <a:r>
              <a:rPr lang="en-US" sz="3000" dirty="0" smtClean="0"/>
              <a:t>	Python </a:t>
            </a:r>
            <a:r>
              <a:rPr lang="en-US" sz="3000" dirty="0"/>
              <a:t>terminal: python script.py</a:t>
            </a:r>
            <a:endParaRPr lang="en-US" sz="3000" dirty="0" smtClean="0"/>
          </a:p>
        </p:txBody>
      </p:sp>
    </p:spTree>
    <p:extLst>
      <p:ext uri="{BB962C8B-B14F-4D97-AF65-F5344CB8AC3E}">
        <p14:creationId xmlns:p14="http://schemas.microsoft.com/office/powerpoint/2010/main" val="338040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dirty="0" smtClean="0"/>
              <a:t>What is Python?</a:t>
            </a:r>
            <a:r>
              <a:rPr lang="en-US" dirty="0"/>
              <a:t/>
            </a:r>
            <a:br>
              <a:rPr lang="en-US" dirty="0"/>
            </a:br>
            <a:endParaRPr lang="en-US" dirty="0" smtClean="0"/>
          </a:p>
          <a:p>
            <a:pPr marL="0" indent="0">
              <a:buNone/>
            </a:pPr>
            <a:r>
              <a:rPr lang="en-US" dirty="0" smtClean="0"/>
              <a:t>“Python </a:t>
            </a:r>
            <a:r>
              <a:rPr lang="en-US" dirty="0"/>
              <a:t>is a widely used </a:t>
            </a:r>
            <a:r>
              <a:rPr lang="en-US" dirty="0" smtClean="0"/>
              <a:t>high-level,  interpreted programming </a:t>
            </a:r>
            <a:r>
              <a:rPr lang="en-US" dirty="0"/>
              <a:t>language for general-purpose programming, created by </a:t>
            </a:r>
            <a:r>
              <a:rPr lang="en-US" b="1" dirty="0"/>
              <a:t>Guido van Rossum </a:t>
            </a:r>
            <a:r>
              <a:rPr lang="en-US" dirty="0" smtClean="0"/>
              <a:t>and first </a:t>
            </a:r>
            <a:r>
              <a:rPr lang="en-US" dirty="0"/>
              <a:t>released in </a:t>
            </a:r>
            <a:r>
              <a:rPr lang="en-US" dirty="0" smtClean="0"/>
              <a:t>1991. “ –</a:t>
            </a:r>
            <a:r>
              <a:rPr lang="en-US" altLang="zh-CN" dirty="0" smtClean="0"/>
              <a:t>Wikipedia</a:t>
            </a:r>
          </a:p>
          <a:p>
            <a:pPr marL="0" indent="0">
              <a:buNone/>
            </a:pPr>
            <a:endParaRPr lang="en-US" dirty="0" smtClean="0"/>
          </a:p>
          <a:p>
            <a:pPr marL="0" indent="0">
              <a:buNone/>
            </a:pPr>
            <a:r>
              <a:rPr lang="en-US" dirty="0" smtClean="0"/>
              <a:t>Version:</a:t>
            </a:r>
          </a:p>
          <a:p>
            <a:pPr marL="0" indent="0">
              <a:buNone/>
            </a:pPr>
            <a:r>
              <a:rPr lang="en-US" dirty="0" smtClean="0"/>
              <a:t>2.7.x </a:t>
            </a:r>
          </a:p>
          <a:p>
            <a:pPr marL="0" indent="0">
              <a:buNone/>
            </a:pPr>
            <a:r>
              <a:rPr lang="en-US" b="1" dirty="0" smtClean="0"/>
              <a:t>3.5.x</a:t>
            </a:r>
          </a:p>
        </p:txBody>
      </p:sp>
    </p:spTree>
    <p:extLst>
      <p:ext uri="{BB962C8B-B14F-4D97-AF65-F5344CB8AC3E}">
        <p14:creationId xmlns:p14="http://schemas.microsoft.com/office/powerpoint/2010/main" val="50522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Syntax</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89404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smtClean="0"/>
          </a:p>
          <a:p>
            <a:r>
              <a:rPr lang="en-US" sz="3000" dirty="0"/>
              <a:t>Most languages don’t care about indentation</a:t>
            </a:r>
          </a:p>
          <a:p>
            <a:r>
              <a:rPr lang="en-US" sz="3000" dirty="0"/>
              <a:t>Most humans do</a:t>
            </a:r>
          </a:p>
          <a:p>
            <a:endParaRPr lang="en-US" sz="3000" dirty="0" smtClean="0"/>
          </a:p>
          <a:p>
            <a:pPr marL="0" indent="0">
              <a:buNone/>
            </a:pPr>
            <a:r>
              <a:rPr lang="en-US" sz="3000" dirty="0"/>
              <a:t/>
            </a:r>
            <a:br>
              <a:rPr lang="en-US" sz="3000" dirty="0"/>
            </a:br>
            <a:endParaRPr lang="en-US" sz="3000" dirty="0" smtClean="0"/>
          </a:p>
        </p:txBody>
      </p:sp>
    </p:spTree>
    <p:extLst>
      <p:ext uri="{BB962C8B-B14F-4D97-AF65-F5344CB8AC3E}">
        <p14:creationId xmlns:p14="http://schemas.microsoft.com/office/powerpoint/2010/main" val="3966352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a:p>
          <a:p>
            <a:pPr marL="0" indent="0">
              <a:buNone/>
            </a:pPr>
            <a:r>
              <a:rPr lang="en-US" altLang="en-US" sz="2800" dirty="0">
                <a:ea typeface="Gill Sans" charset="0"/>
                <a:cs typeface="Gill Sans" charset="0"/>
              </a:rPr>
              <a:t>The else here actually belongs to the 2nd if statement</a:t>
            </a:r>
          </a:p>
          <a:p>
            <a:pPr marL="0" indent="0">
              <a:buNone/>
            </a:pPr>
            <a:r>
              <a:rPr lang="en-US" sz="3000" dirty="0"/>
              <a:t/>
            </a:r>
            <a:br>
              <a:rPr lang="en-US" sz="3000" dirty="0"/>
            </a:br>
            <a:endParaRPr lang="en-US" sz="3000"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786" y="3182363"/>
            <a:ext cx="5734465" cy="35071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6934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a:p>
          <a:p>
            <a:pPr marL="0" indent="0">
              <a:buNone/>
            </a:pPr>
            <a:r>
              <a:rPr lang="en-US" altLang="en-US" sz="2800" dirty="0">
                <a:ea typeface="Gill Sans" charset="0"/>
                <a:cs typeface="Gill Sans" charset="0"/>
              </a:rPr>
              <a:t>The else here actually belongs to the 2nd if statement</a:t>
            </a:r>
          </a:p>
          <a:p>
            <a:pPr marL="0" indent="0">
              <a:buNone/>
            </a:pPr>
            <a:r>
              <a:rPr lang="en-US" sz="3000" dirty="0"/>
              <a:t/>
            </a:r>
            <a:br>
              <a:rPr lang="en-US" sz="3000" dirty="0"/>
            </a:br>
            <a:endParaRPr lang="en-US" sz="3000"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552" y="3135164"/>
            <a:ext cx="4926264" cy="37228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2764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a:p>
          <a:p>
            <a:pPr marL="0" indent="0">
              <a:buNone/>
            </a:pPr>
            <a:r>
              <a:rPr lang="en-US" altLang="en-US" sz="2800" dirty="0">
                <a:ea typeface="Gill Sans" charset="0"/>
                <a:cs typeface="Gill Sans" charset="0"/>
              </a:rPr>
              <a:t>I knew a coder like this</a:t>
            </a:r>
          </a:p>
          <a:p>
            <a:pPr marL="0" indent="0">
              <a:buNone/>
            </a:pPr>
            <a:r>
              <a:rPr lang="en-US" sz="3000" dirty="0"/>
              <a:t/>
            </a:r>
            <a:br>
              <a:rPr lang="en-US" sz="3000" dirty="0"/>
            </a:br>
            <a:endParaRPr lang="en-US" sz="3000"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844" y="3104862"/>
            <a:ext cx="5198311" cy="375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89920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a:p>
          <a:p>
            <a:pPr marL="0" indent="0">
              <a:buNone/>
            </a:pPr>
            <a:r>
              <a:rPr lang="en-US" altLang="en-US" sz="2800" dirty="0">
                <a:ea typeface="Gill Sans" charset="0"/>
                <a:cs typeface="Gill Sans" charset="0"/>
              </a:rPr>
              <a:t>The else here actually belongs to the 2nd if statement</a:t>
            </a:r>
          </a:p>
          <a:p>
            <a:pPr marL="0" indent="0">
              <a:buNone/>
            </a:pPr>
            <a:r>
              <a:rPr lang="en-US" sz="3000" dirty="0"/>
              <a:t/>
            </a:r>
            <a:br>
              <a:rPr lang="en-US" sz="3000" dirty="0"/>
            </a:br>
            <a:endParaRPr lang="en-US" sz="3000"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844" y="3104862"/>
            <a:ext cx="5198311" cy="375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72914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Indentation</a:t>
            </a:r>
          </a:p>
          <a:p>
            <a:pPr marL="0" indent="0">
              <a:buNone/>
            </a:pPr>
            <a:endParaRPr lang="en-US" sz="3000" dirty="0"/>
          </a:p>
          <a:p>
            <a:pPr marL="0" indent="0">
              <a:buNone/>
            </a:pPr>
            <a:r>
              <a:rPr lang="en-US" sz="3000" dirty="0" smtClean="0"/>
              <a:t>Python </a:t>
            </a:r>
            <a:r>
              <a:rPr lang="en-US" sz="3000" dirty="0"/>
              <a:t>embraces indentation</a:t>
            </a:r>
          </a:p>
          <a:p>
            <a:pPr marL="0" indent="0">
              <a:buNone/>
            </a:pPr>
            <a:endParaRPr lang="en-US" sz="3000" dirty="0" smtClean="0"/>
          </a:p>
          <a:p>
            <a:pPr marL="0" indent="0">
              <a:buNone/>
            </a:pPr>
            <a:r>
              <a:rPr lang="en-US" sz="3000" dirty="0"/>
              <a:t/>
            </a:r>
            <a:br>
              <a:rPr lang="en-US" sz="3000" dirty="0"/>
            </a:br>
            <a:endParaRPr lang="en-US" sz="3000"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706" y="3256146"/>
            <a:ext cx="5449723" cy="346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8472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altLang="zh-CN" sz="3000" dirty="0" smtClean="0"/>
              <a:t>Comments</a:t>
            </a:r>
            <a:endParaRPr lang="en-US" sz="3000" dirty="0" smtClean="0"/>
          </a:p>
          <a:p>
            <a:pPr marL="0" indent="0">
              <a:buNone/>
            </a:pPr>
            <a:endParaRPr lang="en-US" sz="3000" dirty="0"/>
          </a:p>
          <a:p>
            <a:pPr marL="0" indent="0">
              <a:buNone/>
            </a:pPr>
            <a:r>
              <a:rPr lang="en-US" sz="3000" dirty="0" smtClean="0"/>
              <a:t>Python </a:t>
            </a:r>
            <a:r>
              <a:rPr lang="en-US" sz="3000" dirty="0"/>
              <a:t>embraces indentation</a:t>
            </a:r>
          </a:p>
          <a:p>
            <a:pPr marL="0" indent="0">
              <a:buNone/>
            </a:pPr>
            <a:endParaRPr lang="en-US" sz="3000" dirty="0" smtClean="0"/>
          </a:p>
          <a:p>
            <a:pPr marL="0" indent="0">
              <a:buNone/>
            </a:pPr>
            <a:r>
              <a:rPr lang="en-US" sz="3000" dirty="0"/>
              <a:t/>
            </a:r>
            <a:br>
              <a:rPr lang="en-US" sz="3000" dirty="0"/>
            </a:br>
            <a:endParaRPr lang="en-US" sz="3000" dirty="0" smtClean="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49" y="3264102"/>
            <a:ext cx="7707501" cy="35938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79244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Variables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2724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257800"/>
          </a:xfrm>
        </p:spPr>
        <p:txBody>
          <a:bodyPr/>
          <a:lstStyle/>
          <a:p>
            <a:pPr marL="0" indent="0">
              <a:buNone/>
            </a:pPr>
            <a:r>
              <a:rPr lang="en-US" dirty="0" smtClean="0"/>
              <a:t>Variable: A </a:t>
            </a:r>
            <a:r>
              <a:rPr lang="en-US" dirty="0"/>
              <a:t>name that is used to denote something or a value is called a variable. In python, variables can be declared and values can be assigned to it as follows,</a:t>
            </a:r>
            <a:endParaRPr lang="en-US" dirty="0" smtClean="0"/>
          </a:p>
        </p:txBody>
      </p:sp>
      <p:pic>
        <p:nvPicPr>
          <p:cNvPr id="2" name="Picture 1"/>
          <p:cNvPicPr>
            <a:picLocks noChangeAspect="1"/>
          </p:cNvPicPr>
          <p:nvPr/>
        </p:nvPicPr>
        <p:blipFill>
          <a:blip r:embed="rId2"/>
          <a:stretch>
            <a:fillRect/>
          </a:stretch>
        </p:blipFill>
        <p:spPr>
          <a:xfrm>
            <a:off x="3373855" y="4371424"/>
            <a:ext cx="2219735" cy="1220854"/>
          </a:xfrm>
          <a:prstGeom prst="rect">
            <a:avLst/>
          </a:prstGeom>
        </p:spPr>
      </p:pic>
    </p:spTree>
    <p:extLst>
      <p:ext uri="{BB962C8B-B14F-4D97-AF65-F5344CB8AC3E}">
        <p14:creationId xmlns:p14="http://schemas.microsoft.com/office/powerpoint/2010/main" val="365260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166360"/>
          </a:xfrm>
        </p:spPr>
        <p:txBody>
          <a:bodyPr>
            <a:normAutofit/>
          </a:bodyPr>
          <a:lstStyle/>
          <a:p>
            <a:pPr marL="0" indent="0">
              <a:buNone/>
            </a:pPr>
            <a:r>
              <a:rPr lang="en-US" sz="3000" dirty="0" smtClean="0"/>
              <a:t>Why Python?</a:t>
            </a:r>
            <a:r>
              <a:rPr lang="en-US" sz="3000" dirty="0"/>
              <a:t/>
            </a:r>
            <a:br>
              <a:rPr lang="en-US" sz="3000" dirty="0"/>
            </a:br>
            <a:endParaRPr lang="en-US" sz="3000" dirty="0" smtClean="0"/>
          </a:p>
          <a:p>
            <a:r>
              <a:rPr lang="en-US" sz="3000" dirty="0" smtClean="0"/>
              <a:t>High-level</a:t>
            </a:r>
          </a:p>
          <a:p>
            <a:r>
              <a:rPr lang="en-US" sz="3000" dirty="0" smtClean="0"/>
              <a:t>No type declaration for variables, methods, or parameters</a:t>
            </a:r>
          </a:p>
          <a:p>
            <a:r>
              <a:rPr lang="en-US" sz="3000" dirty="0" smtClean="0"/>
              <a:t>Enforces a strict coding style ( which allows it to be extremely readable)</a:t>
            </a:r>
          </a:p>
          <a:p>
            <a:r>
              <a:rPr lang="en-US" sz="3000" dirty="0" smtClean="0"/>
              <a:t>Object oriented</a:t>
            </a:r>
          </a:p>
          <a:p>
            <a:r>
              <a:rPr lang="en-US" sz="3000" dirty="0" smtClean="0"/>
              <a:t>Cross platform</a:t>
            </a:r>
          </a:p>
        </p:txBody>
      </p:sp>
    </p:spTree>
    <p:extLst>
      <p:ext uri="{BB962C8B-B14F-4D97-AF65-F5344CB8AC3E}">
        <p14:creationId xmlns:p14="http://schemas.microsoft.com/office/powerpoint/2010/main" val="887109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Data Type</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4327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257800"/>
          </a:xfrm>
        </p:spPr>
        <p:txBody>
          <a:bodyPr/>
          <a:lstStyle/>
          <a:p>
            <a:pPr marL="0" indent="0">
              <a:buNone/>
            </a:pPr>
            <a:r>
              <a:rPr lang="en-US" dirty="0" smtClean="0"/>
              <a:t>Python has all the data types one deserves as a programmer: </a:t>
            </a:r>
          </a:p>
          <a:p>
            <a:pPr marL="514350" indent="-514350">
              <a:buAutoNum type="arabicPeriod"/>
            </a:pPr>
            <a:r>
              <a:rPr lang="en-US" sz="2800" b="1" dirty="0" smtClean="0"/>
              <a:t>Numbers (</a:t>
            </a:r>
            <a:r>
              <a:rPr lang="en-US" sz="2800" b="1" dirty="0" err="1" smtClean="0"/>
              <a:t>int</a:t>
            </a:r>
            <a:r>
              <a:rPr lang="en-US" sz="2800" b="1" dirty="0" smtClean="0"/>
              <a:t>, float, long)</a:t>
            </a:r>
          </a:p>
          <a:p>
            <a:pPr marL="514350" indent="-514350">
              <a:buAutoNum type="arabicPeriod"/>
            </a:pPr>
            <a:r>
              <a:rPr lang="en-US" sz="2800" b="1" dirty="0" smtClean="0"/>
              <a:t>Strings (</a:t>
            </a:r>
            <a:r>
              <a:rPr lang="en-US" sz="2800" b="1" dirty="0" err="1" smtClean="0"/>
              <a:t>str</a:t>
            </a:r>
            <a:r>
              <a:rPr lang="en-US" sz="2800" b="1" dirty="0" smtClean="0"/>
              <a:t>)</a:t>
            </a:r>
          </a:p>
          <a:p>
            <a:pPr marL="514350" indent="-514350">
              <a:buAutoNum type="arabicPeriod"/>
            </a:pPr>
            <a:r>
              <a:rPr lang="en-US" sz="2800" b="1" dirty="0" smtClean="0"/>
              <a:t>Arrays (list, tuple)</a:t>
            </a:r>
          </a:p>
          <a:p>
            <a:pPr marL="514350" indent="-514350">
              <a:buAutoNum type="arabicPeriod"/>
            </a:pPr>
            <a:r>
              <a:rPr lang="en-US" sz="2800" dirty="0" smtClean="0"/>
              <a:t>Sets (set)</a:t>
            </a:r>
          </a:p>
          <a:p>
            <a:pPr marL="514350" indent="-514350">
              <a:buAutoNum type="arabicPeriod"/>
            </a:pPr>
            <a:r>
              <a:rPr lang="en-US" sz="2800" dirty="0" smtClean="0"/>
              <a:t>Hashes: key-value pairs (</a:t>
            </a:r>
            <a:r>
              <a:rPr lang="en-US" sz="2800" dirty="0" err="1" smtClean="0"/>
              <a:t>dict</a:t>
            </a:r>
            <a:r>
              <a:rPr lang="en-US" sz="2800" dirty="0" smtClean="0"/>
              <a:t>)</a:t>
            </a:r>
          </a:p>
          <a:p>
            <a:pPr marL="514350" indent="-514350">
              <a:buAutoNum type="arabicPeriod"/>
            </a:pPr>
            <a:r>
              <a:rPr lang="en-US" sz="2800" dirty="0" smtClean="0"/>
              <a:t>A special </a:t>
            </a:r>
            <a:r>
              <a:rPr lang="en-US" sz="2800" dirty="0" err="1" smtClean="0"/>
              <a:t>dict</a:t>
            </a:r>
            <a:r>
              <a:rPr lang="en-US" sz="2800" dirty="0" smtClean="0"/>
              <a:t> (</a:t>
            </a:r>
            <a:r>
              <a:rPr lang="en-US" sz="2800" dirty="0" err="1" smtClean="0"/>
              <a:t>defaultdict</a:t>
            </a:r>
            <a:r>
              <a:rPr lang="en-US" sz="2800" dirty="0" smtClean="0"/>
              <a:t>)</a:t>
            </a:r>
          </a:p>
          <a:p>
            <a:pPr marL="514350" indent="-514350">
              <a:buAutoNum type="arabicPeriod"/>
            </a:pPr>
            <a:r>
              <a:rPr lang="en-US" sz="2800" dirty="0" smtClean="0"/>
              <a:t>Counters (Counter)</a:t>
            </a:r>
            <a:endParaRPr lang="en-US" sz="2800" dirty="0"/>
          </a:p>
        </p:txBody>
      </p:sp>
    </p:spTree>
    <p:extLst>
      <p:ext uri="{BB962C8B-B14F-4D97-AF65-F5344CB8AC3E}">
        <p14:creationId xmlns:p14="http://schemas.microsoft.com/office/powerpoint/2010/main" val="19591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257800"/>
          </a:xfrm>
        </p:spPr>
        <p:txBody>
          <a:bodyPr/>
          <a:lstStyle/>
          <a:p>
            <a:pPr marL="0" indent="0">
              <a:buNone/>
            </a:pPr>
            <a:r>
              <a:rPr lang="en-US" sz="2800" dirty="0" smtClean="0"/>
              <a:t>Numbers</a:t>
            </a:r>
          </a:p>
          <a:p>
            <a:pPr marL="0" indent="0">
              <a:buNone/>
            </a:pPr>
            <a:endParaRPr lang="en-US" sz="2800" dirty="0" smtClean="0"/>
          </a:p>
          <a:p>
            <a:pPr marL="0" indent="0">
              <a:buNone/>
            </a:pPr>
            <a:endParaRPr lang="en-US" sz="2800" dirty="0"/>
          </a:p>
        </p:txBody>
      </p:sp>
      <p:pic>
        <p:nvPicPr>
          <p:cNvPr id="6" name="Picture 5"/>
          <p:cNvPicPr>
            <a:picLocks noChangeAspect="1"/>
          </p:cNvPicPr>
          <p:nvPr/>
        </p:nvPicPr>
        <p:blipFill>
          <a:blip r:embed="rId3"/>
          <a:stretch>
            <a:fillRect/>
          </a:stretch>
        </p:blipFill>
        <p:spPr>
          <a:xfrm>
            <a:off x="1747737" y="2195612"/>
            <a:ext cx="3478781" cy="4386289"/>
          </a:xfrm>
          <a:prstGeom prst="rect">
            <a:avLst/>
          </a:prstGeom>
        </p:spPr>
      </p:pic>
    </p:spTree>
    <p:extLst>
      <p:ext uri="{BB962C8B-B14F-4D97-AF65-F5344CB8AC3E}">
        <p14:creationId xmlns:p14="http://schemas.microsoft.com/office/powerpoint/2010/main" val="3004650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257800"/>
          </a:xfrm>
        </p:spPr>
        <p:txBody>
          <a:bodyPr/>
          <a:lstStyle/>
          <a:p>
            <a:pPr marL="0" indent="0">
              <a:buNone/>
            </a:pPr>
            <a:r>
              <a:rPr lang="en-US" sz="2800" dirty="0" smtClean="0"/>
              <a:t>Numbers – Cont’d</a:t>
            </a:r>
          </a:p>
          <a:p>
            <a:pPr marL="0" indent="0">
              <a:buNone/>
            </a:pPr>
            <a:endParaRPr lang="en-US" sz="2800" dirty="0" smtClean="0"/>
          </a:p>
          <a:p>
            <a:pPr marL="0" indent="0">
              <a:buNone/>
            </a:pPr>
            <a:r>
              <a:rPr lang="en-US" sz="2800" dirty="0" smtClean="0"/>
              <a:t>Note: if the numerator or denominator is a float, then quotient will be a float</a:t>
            </a:r>
            <a:endParaRPr lang="en-US" sz="2800" dirty="0"/>
          </a:p>
        </p:txBody>
      </p:sp>
      <p:pic>
        <p:nvPicPr>
          <p:cNvPr id="4" name="Picture 3"/>
          <p:cNvPicPr>
            <a:picLocks noChangeAspect="1"/>
          </p:cNvPicPr>
          <p:nvPr/>
        </p:nvPicPr>
        <p:blipFill>
          <a:blip r:embed="rId2"/>
          <a:stretch>
            <a:fillRect/>
          </a:stretch>
        </p:blipFill>
        <p:spPr>
          <a:xfrm>
            <a:off x="135104" y="3833712"/>
            <a:ext cx="8959970" cy="1931821"/>
          </a:xfrm>
          <a:prstGeom prst="rect">
            <a:avLst/>
          </a:prstGeom>
        </p:spPr>
      </p:pic>
    </p:spTree>
    <p:extLst>
      <p:ext uri="{BB962C8B-B14F-4D97-AF65-F5344CB8AC3E}">
        <p14:creationId xmlns:p14="http://schemas.microsoft.com/office/powerpoint/2010/main" val="1006624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5257800"/>
          </a:xfrm>
        </p:spPr>
        <p:txBody>
          <a:bodyPr/>
          <a:lstStyle/>
          <a:p>
            <a:pPr marL="0" indent="0">
              <a:buNone/>
            </a:pPr>
            <a:r>
              <a:rPr lang="en-US" sz="2800" dirty="0" smtClean="0"/>
              <a:t>Numbers – Cont’d</a:t>
            </a:r>
          </a:p>
          <a:p>
            <a:pPr marL="0" indent="0">
              <a:buNone/>
            </a:pPr>
            <a:endParaRPr lang="en-US" sz="2800" dirty="0" smtClean="0"/>
          </a:p>
        </p:txBody>
      </p:sp>
      <p:pic>
        <p:nvPicPr>
          <p:cNvPr id="2" name="Picture 1"/>
          <p:cNvPicPr>
            <a:picLocks noChangeAspect="1"/>
          </p:cNvPicPr>
          <p:nvPr/>
        </p:nvPicPr>
        <p:blipFill>
          <a:blip r:embed="rId2"/>
          <a:stretch>
            <a:fillRect/>
          </a:stretch>
        </p:blipFill>
        <p:spPr>
          <a:xfrm>
            <a:off x="2075397" y="2463615"/>
            <a:ext cx="3796014" cy="4078508"/>
          </a:xfrm>
          <a:prstGeom prst="rect">
            <a:avLst/>
          </a:prstGeom>
        </p:spPr>
      </p:pic>
    </p:spTree>
    <p:extLst>
      <p:ext uri="{BB962C8B-B14F-4D97-AF65-F5344CB8AC3E}">
        <p14:creationId xmlns:p14="http://schemas.microsoft.com/office/powerpoint/2010/main" val="3756058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a:t>
            </a:r>
            <a:endParaRPr lang="en-US" dirty="0"/>
          </a:p>
        </p:txBody>
      </p:sp>
      <p:pic>
        <p:nvPicPr>
          <p:cNvPr id="2" name="Picture 1"/>
          <p:cNvPicPr>
            <a:picLocks noChangeAspect="1"/>
          </p:cNvPicPr>
          <p:nvPr/>
        </p:nvPicPr>
        <p:blipFill>
          <a:blip r:embed="rId2"/>
          <a:stretch>
            <a:fillRect/>
          </a:stretch>
        </p:blipFill>
        <p:spPr>
          <a:xfrm>
            <a:off x="1897730" y="2155307"/>
            <a:ext cx="6155631" cy="4341746"/>
          </a:xfrm>
          <a:prstGeom prst="rect">
            <a:avLst/>
          </a:prstGeom>
        </p:spPr>
      </p:pic>
    </p:spTree>
    <p:extLst>
      <p:ext uri="{BB962C8B-B14F-4D97-AF65-F5344CB8AC3E}">
        <p14:creationId xmlns:p14="http://schemas.microsoft.com/office/powerpoint/2010/main" val="1609476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Slicing str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78" y="1230313"/>
            <a:ext cx="8317108" cy="534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7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Cont’d</a:t>
            </a:r>
          </a:p>
          <a:p>
            <a:pPr marL="0" indent="0">
              <a:buNone/>
            </a:pPr>
            <a:r>
              <a:rPr lang="en-US" dirty="0" smtClean="0"/>
              <a:t>Python strings are arrays, it can be processed through slicing, just like lists</a:t>
            </a:r>
            <a:endParaRPr lang="en-US" dirty="0"/>
          </a:p>
        </p:txBody>
      </p:sp>
      <p:pic>
        <p:nvPicPr>
          <p:cNvPr id="4" name="Picture 3"/>
          <p:cNvPicPr>
            <a:picLocks noChangeAspect="1"/>
          </p:cNvPicPr>
          <p:nvPr/>
        </p:nvPicPr>
        <p:blipFill>
          <a:blip r:embed="rId2"/>
          <a:stretch>
            <a:fillRect/>
          </a:stretch>
        </p:blipFill>
        <p:spPr>
          <a:xfrm>
            <a:off x="457200" y="3612925"/>
            <a:ext cx="8316227" cy="2264918"/>
          </a:xfrm>
          <a:prstGeom prst="rect">
            <a:avLst/>
          </a:prstGeom>
        </p:spPr>
      </p:pic>
    </p:spTree>
    <p:extLst>
      <p:ext uri="{BB962C8B-B14F-4D97-AF65-F5344CB8AC3E}">
        <p14:creationId xmlns:p14="http://schemas.microsoft.com/office/powerpoint/2010/main" val="110023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smtClean="0"/>
              <a:t>find</a:t>
            </a:r>
            <a:r>
              <a:rPr lang="en-US" b="1" dirty="0"/>
              <a:t>( </a:t>
            </a:r>
            <a:r>
              <a:rPr lang="en-US" b="1" dirty="0" smtClean="0"/>
              <a:t>)</a:t>
            </a:r>
          </a:p>
          <a:p>
            <a:pPr marL="0" indent="0">
              <a:buNone/>
            </a:pPr>
            <a:r>
              <a:rPr lang="en-US" dirty="0"/>
              <a:t> function returns the index value of the given data that is to found in the string. If it is not found it returns </a:t>
            </a:r>
            <a:r>
              <a:rPr lang="en-US" b="1" dirty="0"/>
              <a:t>-1</a:t>
            </a:r>
            <a:r>
              <a:rPr lang="en-US" dirty="0"/>
              <a:t>. Remember to not confuse the returned -1 for reverse indexing value</a:t>
            </a:r>
            <a:r>
              <a:rPr lang="en-US" dirty="0" smtClean="0"/>
              <a:t>.</a:t>
            </a:r>
          </a:p>
          <a:p>
            <a:pPr marL="0" indent="0">
              <a:buNone/>
            </a:pPr>
            <a:r>
              <a:rPr lang="en-US" b="1" dirty="0"/>
              <a:t>replace( )</a:t>
            </a:r>
            <a:r>
              <a:rPr lang="en-US" dirty="0"/>
              <a:t> function replaces the element with another element.</a:t>
            </a:r>
            <a:endParaRPr lang="en-US" dirty="0" smtClean="0"/>
          </a:p>
          <a:p>
            <a:pPr marL="0" indent="0">
              <a:buNone/>
            </a:pPr>
            <a:endParaRPr lang="en-US" dirty="0"/>
          </a:p>
          <a:p>
            <a:pPr marL="0" indent="0">
              <a:buNone/>
            </a:pPr>
            <a:endParaRPr lang="en-US" dirty="0" smtClean="0"/>
          </a:p>
        </p:txBody>
      </p:sp>
      <p:pic>
        <p:nvPicPr>
          <p:cNvPr id="5" name="Picture 4"/>
          <p:cNvPicPr>
            <a:picLocks noChangeAspect="1"/>
          </p:cNvPicPr>
          <p:nvPr/>
        </p:nvPicPr>
        <p:blipFill rotWithShape="1">
          <a:blip r:embed="rId2"/>
          <a:srcRect l="23977"/>
          <a:stretch/>
        </p:blipFill>
        <p:spPr>
          <a:xfrm>
            <a:off x="4851133" y="4937629"/>
            <a:ext cx="2261937" cy="558817"/>
          </a:xfrm>
          <a:prstGeom prst="rect">
            <a:avLst/>
          </a:prstGeom>
        </p:spPr>
      </p:pic>
      <p:pic>
        <p:nvPicPr>
          <p:cNvPr id="6" name="Picture 5"/>
          <p:cNvPicPr>
            <a:picLocks noChangeAspect="1"/>
          </p:cNvPicPr>
          <p:nvPr/>
        </p:nvPicPr>
        <p:blipFill rotWithShape="1">
          <a:blip r:embed="rId3"/>
          <a:srcRect l="20924"/>
          <a:stretch/>
        </p:blipFill>
        <p:spPr>
          <a:xfrm>
            <a:off x="4851133" y="5771616"/>
            <a:ext cx="2696030" cy="546097"/>
          </a:xfrm>
          <a:prstGeom prst="rect">
            <a:avLst/>
          </a:prstGeom>
        </p:spPr>
      </p:pic>
    </p:spTree>
    <p:extLst>
      <p:ext uri="{BB962C8B-B14F-4D97-AF65-F5344CB8AC3E}">
        <p14:creationId xmlns:p14="http://schemas.microsoft.com/office/powerpoint/2010/main" val="2706085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smtClean="0"/>
              <a:t>capitalize</a:t>
            </a:r>
            <a:r>
              <a:rPr lang="en-US" b="1" dirty="0"/>
              <a:t>( )</a:t>
            </a:r>
            <a:r>
              <a:rPr lang="en-US" dirty="0"/>
              <a:t> </a:t>
            </a:r>
            <a:endParaRPr lang="en-US" dirty="0" smtClean="0"/>
          </a:p>
          <a:p>
            <a:pPr marL="0" indent="0">
              <a:buNone/>
            </a:pPr>
            <a:r>
              <a:rPr lang="en-US" dirty="0" smtClean="0"/>
              <a:t>is </a:t>
            </a:r>
            <a:r>
              <a:rPr lang="en-US" dirty="0"/>
              <a:t>used to capitalize the first element in the string.</a:t>
            </a:r>
          </a:p>
          <a:p>
            <a:pPr marL="0" indent="0">
              <a:buNone/>
            </a:pPr>
            <a:endParaRPr lang="en-US" dirty="0" smtClean="0"/>
          </a:p>
        </p:txBody>
      </p:sp>
      <p:pic>
        <p:nvPicPr>
          <p:cNvPr id="2" name="Picture 1"/>
          <p:cNvPicPr>
            <a:picLocks noChangeAspect="1"/>
          </p:cNvPicPr>
          <p:nvPr/>
        </p:nvPicPr>
        <p:blipFill>
          <a:blip r:embed="rId2"/>
          <a:stretch>
            <a:fillRect/>
          </a:stretch>
        </p:blipFill>
        <p:spPr>
          <a:xfrm>
            <a:off x="599992" y="4118961"/>
            <a:ext cx="6987573" cy="578168"/>
          </a:xfrm>
          <a:prstGeom prst="rect">
            <a:avLst/>
          </a:prstGeom>
        </p:spPr>
      </p:pic>
    </p:spTree>
    <p:extLst>
      <p:ext uri="{BB962C8B-B14F-4D97-AF65-F5344CB8AC3E}">
        <p14:creationId xmlns:p14="http://schemas.microsoft.com/office/powerpoint/2010/main" val="1491073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000" dirty="0" smtClean="0"/>
              <a:t>Why Python? – </a:t>
            </a:r>
            <a:r>
              <a:rPr lang="en-US" sz="3000" dirty="0" err="1" smtClean="0"/>
              <a:t>Cont’D</a:t>
            </a:r>
            <a:r>
              <a:rPr lang="en-US" sz="3000" dirty="0"/>
              <a:t/>
            </a:r>
            <a:br>
              <a:rPr lang="en-US" sz="3000" dirty="0"/>
            </a:br>
            <a:endParaRPr lang="en-US" sz="3000" dirty="0" smtClean="0"/>
          </a:p>
          <a:p>
            <a:r>
              <a:rPr lang="en-US" sz="3000" dirty="0" smtClean="0"/>
              <a:t>Has a thriving community of contributors and third party application developers</a:t>
            </a:r>
          </a:p>
          <a:p>
            <a:endParaRPr lang="en-US" sz="3000" dirty="0"/>
          </a:p>
          <a:p>
            <a:r>
              <a:rPr lang="en-US" sz="3000" dirty="0" smtClean="0"/>
              <a:t>The python package index (</a:t>
            </a:r>
            <a:r>
              <a:rPr lang="en-US" sz="3000" dirty="0" err="1" smtClean="0"/>
              <a:t>PyPI</a:t>
            </a:r>
            <a:r>
              <a:rPr lang="en-US" sz="3000" dirty="0" smtClean="0"/>
              <a:t>) hosts thousands of third-party modules. </a:t>
            </a:r>
          </a:p>
        </p:txBody>
      </p:sp>
    </p:spTree>
    <p:extLst>
      <p:ext uri="{BB962C8B-B14F-4D97-AF65-F5344CB8AC3E}">
        <p14:creationId xmlns:p14="http://schemas.microsoft.com/office/powerpoint/2010/main" val="3698332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a:t>center( )</a:t>
            </a:r>
            <a:r>
              <a:rPr lang="en-US" dirty="0"/>
              <a:t> </a:t>
            </a:r>
            <a:endParaRPr lang="en-US" dirty="0" smtClean="0"/>
          </a:p>
          <a:p>
            <a:pPr marL="0" indent="0">
              <a:buNone/>
            </a:pPr>
            <a:r>
              <a:rPr lang="en-US" dirty="0" smtClean="0"/>
              <a:t>is </a:t>
            </a:r>
            <a:r>
              <a:rPr lang="en-US" dirty="0"/>
              <a:t>used to center align the string by specifying the field width.</a:t>
            </a:r>
            <a:endParaRPr lang="en-US" dirty="0" smtClean="0"/>
          </a:p>
          <a:p>
            <a:pPr marL="0" indent="0">
              <a:buNone/>
            </a:pPr>
            <a:endParaRPr lang="en-US" dirty="0" smtClean="0"/>
          </a:p>
        </p:txBody>
      </p:sp>
      <p:pic>
        <p:nvPicPr>
          <p:cNvPr id="4" name="Picture 3"/>
          <p:cNvPicPr>
            <a:picLocks noChangeAspect="1"/>
          </p:cNvPicPr>
          <p:nvPr/>
        </p:nvPicPr>
        <p:blipFill>
          <a:blip r:embed="rId2"/>
          <a:stretch>
            <a:fillRect/>
          </a:stretch>
        </p:blipFill>
        <p:spPr>
          <a:xfrm>
            <a:off x="2772907" y="4075195"/>
            <a:ext cx="2287526" cy="410177"/>
          </a:xfrm>
          <a:prstGeom prst="rect">
            <a:avLst/>
          </a:prstGeom>
        </p:spPr>
      </p:pic>
      <p:pic>
        <p:nvPicPr>
          <p:cNvPr id="5" name="Picture 4"/>
          <p:cNvPicPr>
            <a:picLocks noChangeAspect="1"/>
          </p:cNvPicPr>
          <p:nvPr/>
        </p:nvPicPr>
        <p:blipFill>
          <a:blip r:embed="rId3"/>
          <a:stretch>
            <a:fillRect/>
          </a:stretch>
        </p:blipFill>
        <p:spPr>
          <a:xfrm>
            <a:off x="2772907" y="4709158"/>
            <a:ext cx="2649464" cy="363355"/>
          </a:xfrm>
          <a:prstGeom prst="rect">
            <a:avLst/>
          </a:prstGeom>
        </p:spPr>
      </p:pic>
    </p:spTree>
    <p:extLst>
      <p:ext uri="{BB962C8B-B14F-4D97-AF65-F5344CB8AC3E}">
        <p14:creationId xmlns:p14="http://schemas.microsoft.com/office/powerpoint/2010/main" val="83740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err="1"/>
              <a:t>zfill</a:t>
            </a:r>
            <a:r>
              <a:rPr lang="en-US" b="1" dirty="0"/>
              <a:t>( )</a:t>
            </a:r>
            <a:r>
              <a:rPr lang="en-US" dirty="0"/>
              <a:t> </a:t>
            </a:r>
            <a:endParaRPr lang="en-US" dirty="0" smtClean="0"/>
          </a:p>
          <a:p>
            <a:pPr marL="0" indent="0">
              <a:buNone/>
            </a:pPr>
            <a:r>
              <a:rPr lang="en-US" dirty="0" smtClean="0"/>
              <a:t>is </a:t>
            </a:r>
            <a:r>
              <a:rPr lang="en-US" dirty="0"/>
              <a:t>used for zero padding by specifying the field width.</a:t>
            </a:r>
            <a:endParaRPr lang="en-US" dirty="0" smtClean="0"/>
          </a:p>
        </p:txBody>
      </p:sp>
      <p:pic>
        <p:nvPicPr>
          <p:cNvPr id="2" name="Picture 1"/>
          <p:cNvPicPr>
            <a:picLocks noChangeAspect="1"/>
          </p:cNvPicPr>
          <p:nvPr/>
        </p:nvPicPr>
        <p:blipFill>
          <a:blip r:embed="rId2"/>
          <a:stretch>
            <a:fillRect/>
          </a:stretch>
        </p:blipFill>
        <p:spPr>
          <a:xfrm>
            <a:off x="2480510" y="3863181"/>
            <a:ext cx="2494577" cy="458562"/>
          </a:xfrm>
          <a:prstGeom prst="rect">
            <a:avLst/>
          </a:prstGeom>
        </p:spPr>
      </p:pic>
    </p:spTree>
    <p:extLst>
      <p:ext uri="{BB962C8B-B14F-4D97-AF65-F5344CB8AC3E}">
        <p14:creationId xmlns:p14="http://schemas.microsoft.com/office/powerpoint/2010/main" val="1070101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err="1"/>
              <a:t>expandtabs</a:t>
            </a:r>
            <a:r>
              <a:rPr lang="en-US" b="1" dirty="0"/>
              <a:t>( )</a:t>
            </a:r>
            <a:r>
              <a:rPr lang="en-US" dirty="0"/>
              <a:t> </a:t>
            </a:r>
            <a:endParaRPr lang="en-US" dirty="0" smtClean="0"/>
          </a:p>
          <a:p>
            <a:pPr marL="0" indent="0">
              <a:buNone/>
            </a:pPr>
            <a:r>
              <a:rPr lang="en-US" dirty="0" smtClean="0"/>
              <a:t>allows </a:t>
            </a:r>
            <a:r>
              <a:rPr lang="en-US" dirty="0"/>
              <a:t>you to change the spacing of the tab character. '\t' which is by default set to 8 spaces.</a:t>
            </a:r>
            <a:endParaRPr lang="en-US" dirty="0" smtClean="0"/>
          </a:p>
        </p:txBody>
      </p:sp>
      <p:pic>
        <p:nvPicPr>
          <p:cNvPr id="5" name="Picture 4"/>
          <p:cNvPicPr>
            <a:picLocks noChangeAspect="1"/>
          </p:cNvPicPr>
          <p:nvPr/>
        </p:nvPicPr>
        <p:blipFill rotWithShape="1">
          <a:blip r:embed="rId2"/>
          <a:srcRect l="24503" t="45619"/>
          <a:stretch/>
        </p:blipFill>
        <p:spPr>
          <a:xfrm>
            <a:off x="3157086" y="4629752"/>
            <a:ext cx="2461727" cy="671961"/>
          </a:xfrm>
          <a:prstGeom prst="rect">
            <a:avLst/>
          </a:prstGeom>
        </p:spPr>
      </p:pic>
    </p:spTree>
    <p:extLst>
      <p:ext uri="{BB962C8B-B14F-4D97-AF65-F5344CB8AC3E}">
        <p14:creationId xmlns:p14="http://schemas.microsoft.com/office/powerpoint/2010/main" val="362391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a:t>index( )</a:t>
            </a:r>
            <a:r>
              <a:rPr lang="en-US" dirty="0"/>
              <a:t> </a:t>
            </a:r>
            <a:endParaRPr lang="en-US" dirty="0" smtClean="0"/>
          </a:p>
          <a:p>
            <a:pPr marL="0" indent="0">
              <a:buNone/>
            </a:pPr>
            <a:r>
              <a:rPr lang="en-US" dirty="0" smtClean="0"/>
              <a:t>works </a:t>
            </a:r>
            <a:r>
              <a:rPr lang="en-US" dirty="0"/>
              <a:t>the same way as </a:t>
            </a:r>
            <a:r>
              <a:rPr lang="en-US" b="1" dirty="0"/>
              <a:t>find( )</a:t>
            </a:r>
            <a:r>
              <a:rPr lang="en-US" dirty="0"/>
              <a:t> function the only difference is find returns '-1' when the input element is not found in the string but </a:t>
            </a:r>
            <a:r>
              <a:rPr lang="en-US" b="1" dirty="0"/>
              <a:t>index( )</a:t>
            </a:r>
            <a:r>
              <a:rPr lang="en-US" dirty="0"/>
              <a:t> function throws a </a:t>
            </a:r>
            <a:r>
              <a:rPr lang="en-US" dirty="0" err="1"/>
              <a:t>ValueError</a:t>
            </a:r>
            <a:endParaRPr lang="en-US" dirty="0" smtClean="0"/>
          </a:p>
        </p:txBody>
      </p:sp>
      <p:pic>
        <p:nvPicPr>
          <p:cNvPr id="2" name="Picture 1"/>
          <p:cNvPicPr>
            <a:picLocks noChangeAspect="1"/>
          </p:cNvPicPr>
          <p:nvPr/>
        </p:nvPicPr>
        <p:blipFill rotWithShape="1">
          <a:blip r:embed="rId2"/>
          <a:srcRect l="16346"/>
          <a:stretch/>
        </p:blipFill>
        <p:spPr>
          <a:xfrm>
            <a:off x="2964581" y="4702341"/>
            <a:ext cx="4094476" cy="1034315"/>
          </a:xfrm>
          <a:prstGeom prst="rect">
            <a:avLst/>
          </a:prstGeom>
        </p:spPr>
      </p:pic>
    </p:spTree>
    <p:extLst>
      <p:ext uri="{BB962C8B-B14F-4D97-AF65-F5344CB8AC3E}">
        <p14:creationId xmlns:p14="http://schemas.microsoft.com/office/powerpoint/2010/main" val="2361929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err="1"/>
              <a:t>endswith</a:t>
            </a:r>
            <a:r>
              <a:rPr lang="en-US" b="1" dirty="0"/>
              <a:t>( )</a:t>
            </a:r>
            <a:r>
              <a:rPr lang="en-US" dirty="0"/>
              <a:t> </a:t>
            </a:r>
            <a:endParaRPr lang="en-US" dirty="0" smtClean="0"/>
          </a:p>
          <a:p>
            <a:pPr marL="0" indent="0">
              <a:buNone/>
            </a:pPr>
            <a:r>
              <a:rPr lang="en-US" dirty="0" smtClean="0"/>
              <a:t>function </a:t>
            </a:r>
            <a:r>
              <a:rPr lang="en-US" dirty="0"/>
              <a:t>is used to check if the given string ends with the particular char which is given as input.</a:t>
            </a:r>
            <a:endParaRPr lang="en-US" dirty="0" smtClean="0"/>
          </a:p>
        </p:txBody>
      </p:sp>
      <p:pic>
        <p:nvPicPr>
          <p:cNvPr id="4" name="Picture 3"/>
          <p:cNvPicPr>
            <a:picLocks noChangeAspect="1"/>
          </p:cNvPicPr>
          <p:nvPr/>
        </p:nvPicPr>
        <p:blipFill rotWithShape="1">
          <a:blip r:embed="rId2"/>
          <a:srcRect l="22067" b="2721"/>
          <a:stretch/>
        </p:blipFill>
        <p:spPr>
          <a:xfrm>
            <a:off x="3166712" y="3429000"/>
            <a:ext cx="2681515" cy="344103"/>
          </a:xfrm>
          <a:prstGeom prst="rect">
            <a:avLst/>
          </a:prstGeom>
        </p:spPr>
      </p:pic>
      <p:pic>
        <p:nvPicPr>
          <p:cNvPr id="5" name="Picture 4"/>
          <p:cNvPicPr>
            <a:picLocks noChangeAspect="1"/>
          </p:cNvPicPr>
          <p:nvPr/>
        </p:nvPicPr>
        <p:blipFill rotWithShape="1">
          <a:blip r:embed="rId3"/>
          <a:srcRect l="17050"/>
          <a:stretch/>
        </p:blipFill>
        <p:spPr>
          <a:xfrm>
            <a:off x="3080084" y="4200926"/>
            <a:ext cx="3272542" cy="602080"/>
          </a:xfrm>
          <a:prstGeom prst="rect">
            <a:avLst/>
          </a:prstGeom>
        </p:spPr>
      </p:pic>
    </p:spTree>
    <p:extLst>
      <p:ext uri="{BB962C8B-B14F-4D97-AF65-F5344CB8AC3E}">
        <p14:creationId xmlns:p14="http://schemas.microsoft.com/office/powerpoint/2010/main" val="732596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Strings – </a:t>
            </a:r>
            <a:r>
              <a:rPr lang="en-US" b="1" dirty="0"/>
              <a:t>count( )</a:t>
            </a:r>
            <a:r>
              <a:rPr lang="en-US" dirty="0"/>
              <a:t> function counts the number of char in the given string. The start and the stop index can also be specified or left blank. (These are Implicit arguments which will be dealt in functions)</a:t>
            </a:r>
            <a:endParaRPr lang="en-US" dirty="0" smtClean="0"/>
          </a:p>
        </p:txBody>
      </p:sp>
      <p:pic>
        <p:nvPicPr>
          <p:cNvPr id="2" name="Picture 1"/>
          <p:cNvPicPr>
            <a:picLocks noChangeAspect="1"/>
          </p:cNvPicPr>
          <p:nvPr/>
        </p:nvPicPr>
        <p:blipFill rotWithShape="1">
          <a:blip r:embed="rId2"/>
          <a:srcRect l="21500"/>
          <a:stretch/>
        </p:blipFill>
        <p:spPr>
          <a:xfrm>
            <a:off x="3012707" y="4653813"/>
            <a:ext cx="3225540" cy="649707"/>
          </a:xfrm>
          <a:prstGeom prst="rect">
            <a:avLst/>
          </a:prstGeom>
        </p:spPr>
      </p:pic>
    </p:spTree>
    <p:extLst>
      <p:ext uri="{BB962C8B-B14F-4D97-AF65-F5344CB8AC3E}">
        <p14:creationId xmlns:p14="http://schemas.microsoft.com/office/powerpoint/2010/main" val="4231822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dirty="0" smtClean="0"/>
              <a:t>Strings – </a:t>
            </a:r>
            <a:r>
              <a:rPr lang="en-US" b="1" dirty="0"/>
              <a:t>join( )</a:t>
            </a:r>
            <a:r>
              <a:rPr lang="en-US" dirty="0"/>
              <a:t> function is used add a char in between the elements of the input string</a:t>
            </a:r>
            <a:r>
              <a:rPr lang="en-US" dirty="0" smtClean="0"/>
              <a:t>.</a:t>
            </a:r>
          </a:p>
          <a:p>
            <a:pPr marL="0" indent="0">
              <a:buNone/>
            </a:pPr>
            <a:endParaRPr lang="en-US" dirty="0"/>
          </a:p>
          <a:p>
            <a:pPr marL="0" indent="0">
              <a:buNone/>
            </a:pPr>
            <a:r>
              <a:rPr lang="en-US" b="1" dirty="0"/>
              <a:t>join( )</a:t>
            </a:r>
            <a:r>
              <a:rPr lang="en-US" dirty="0"/>
              <a:t> function can also be used to convert a list into a string</a:t>
            </a:r>
            <a:r>
              <a:rPr lang="en-US" dirty="0" smtClean="0"/>
              <a:t>.</a:t>
            </a:r>
          </a:p>
          <a:p>
            <a:pPr marL="0" indent="0">
              <a:buNone/>
            </a:pPr>
            <a:endParaRPr lang="en-US" dirty="0"/>
          </a:p>
          <a:p>
            <a:pPr marL="0" indent="0">
              <a:buNone/>
            </a:pPr>
            <a:endParaRPr lang="en-US" dirty="0" smtClean="0"/>
          </a:p>
          <a:p>
            <a:pPr marL="0" indent="0">
              <a:buNone/>
            </a:pPr>
            <a:r>
              <a:rPr lang="en-US" dirty="0"/>
              <a:t>Before converting it into a string </a:t>
            </a:r>
            <a:r>
              <a:rPr lang="en-US" b="1" dirty="0"/>
              <a:t>join( )</a:t>
            </a:r>
            <a:r>
              <a:rPr lang="en-US" dirty="0"/>
              <a:t> function can be used to insert any char in between the list elements.</a:t>
            </a:r>
            <a:endParaRPr lang="en-US" dirty="0" smtClean="0"/>
          </a:p>
        </p:txBody>
      </p:sp>
      <p:pic>
        <p:nvPicPr>
          <p:cNvPr id="4" name="Picture 3"/>
          <p:cNvPicPr>
            <a:picLocks noChangeAspect="1"/>
          </p:cNvPicPr>
          <p:nvPr/>
        </p:nvPicPr>
        <p:blipFill>
          <a:blip r:embed="rId2"/>
          <a:stretch>
            <a:fillRect/>
          </a:stretch>
        </p:blipFill>
        <p:spPr>
          <a:xfrm>
            <a:off x="2854267" y="2476398"/>
            <a:ext cx="2358579" cy="460660"/>
          </a:xfrm>
          <a:prstGeom prst="rect">
            <a:avLst/>
          </a:prstGeom>
        </p:spPr>
      </p:pic>
      <p:pic>
        <p:nvPicPr>
          <p:cNvPr id="5" name="Picture 4"/>
          <p:cNvPicPr>
            <a:picLocks noChangeAspect="1"/>
          </p:cNvPicPr>
          <p:nvPr/>
        </p:nvPicPr>
        <p:blipFill>
          <a:blip r:embed="rId3"/>
          <a:stretch>
            <a:fillRect/>
          </a:stretch>
        </p:blipFill>
        <p:spPr>
          <a:xfrm>
            <a:off x="4270471" y="3276039"/>
            <a:ext cx="2690820" cy="1326190"/>
          </a:xfrm>
          <a:prstGeom prst="rect">
            <a:avLst/>
          </a:prstGeom>
        </p:spPr>
      </p:pic>
      <p:pic>
        <p:nvPicPr>
          <p:cNvPr id="6" name="Picture 5"/>
          <p:cNvPicPr>
            <a:picLocks noChangeAspect="1"/>
          </p:cNvPicPr>
          <p:nvPr/>
        </p:nvPicPr>
        <p:blipFill rotWithShape="1">
          <a:blip r:embed="rId4"/>
          <a:srcRect b="47379"/>
          <a:stretch/>
        </p:blipFill>
        <p:spPr>
          <a:xfrm>
            <a:off x="2854267" y="5583075"/>
            <a:ext cx="3010646" cy="374964"/>
          </a:xfrm>
          <a:prstGeom prst="rect">
            <a:avLst/>
          </a:prstGeom>
        </p:spPr>
      </p:pic>
    </p:spTree>
    <p:extLst>
      <p:ext uri="{BB962C8B-B14F-4D97-AF65-F5344CB8AC3E}">
        <p14:creationId xmlns:p14="http://schemas.microsoft.com/office/powerpoint/2010/main" val="2332522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Strings – </a:t>
            </a:r>
            <a:r>
              <a:rPr lang="en-US" b="1" dirty="0"/>
              <a:t>split( )</a:t>
            </a:r>
            <a:r>
              <a:rPr lang="en-US" dirty="0"/>
              <a:t> function is used to convert a string back to a list. Think of it as the opposite of the </a:t>
            </a:r>
            <a:r>
              <a:rPr lang="en-US" b="1" dirty="0"/>
              <a:t>join()</a:t>
            </a:r>
            <a:r>
              <a:rPr lang="en-US" dirty="0"/>
              <a:t> function</a:t>
            </a:r>
            <a:r>
              <a:rPr lang="en-US" dirty="0" smtClean="0"/>
              <a:t>.</a:t>
            </a:r>
            <a:endParaRPr lang="en-US" dirty="0"/>
          </a:p>
          <a:p>
            <a:pPr marL="0" indent="0">
              <a:buNone/>
            </a:pPr>
            <a:endParaRPr lang="en-US" dirty="0" smtClean="0"/>
          </a:p>
        </p:txBody>
      </p:sp>
      <p:pic>
        <p:nvPicPr>
          <p:cNvPr id="2" name="Picture 1"/>
          <p:cNvPicPr>
            <a:picLocks noChangeAspect="1"/>
          </p:cNvPicPr>
          <p:nvPr/>
        </p:nvPicPr>
        <p:blipFill>
          <a:blip r:embed="rId2"/>
          <a:stretch>
            <a:fillRect/>
          </a:stretch>
        </p:blipFill>
        <p:spPr>
          <a:xfrm>
            <a:off x="2879758" y="3691731"/>
            <a:ext cx="2375186" cy="610762"/>
          </a:xfrm>
          <a:prstGeom prst="rect">
            <a:avLst/>
          </a:prstGeom>
        </p:spPr>
      </p:pic>
      <p:pic>
        <p:nvPicPr>
          <p:cNvPr id="7" name="Picture 6"/>
          <p:cNvPicPr>
            <a:picLocks noChangeAspect="1"/>
          </p:cNvPicPr>
          <p:nvPr/>
        </p:nvPicPr>
        <p:blipFill>
          <a:blip r:embed="rId3"/>
          <a:stretch>
            <a:fillRect/>
          </a:stretch>
        </p:blipFill>
        <p:spPr>
          <a:xfrm>
            <a:off x="2879758" y="4788970"/>
            <a:ext cx="2944678" cy="1092066"/>
          </a:xfrm>
          <a:prstGeom prst="rect">
            <a:avLst/>
          </a:prstGeom>
        </p:spPr>
      </p:pic>
    </p:spTree>
    <p:extLst>
      <p:ext uri="{BB962C8B-B14F-4D97-AF65-F5344CB8AC3E}">
        <p14:creationId xmlns:p14="http://schemas.microsoft.com/office/powerpoint/2010/main" val="287473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Strings – </a:t>
            </a:r>
            <a:r>
              <a:rPr lang="en-US" b="1" dirty="0"/>
              <a:t>strip( )</a:t>
            </a:r>
            <a:r>
              <a:rPr lang="en-US" dirty="0"/>
              <a:t> function is used to delete elements from the right end and the left end which is not required.</a:t>
            </a:r>
            <a:endParaRPr lang="en-US" dirty="0" smtClean="0"/>
          </a:p>
        </p:txBody>
      </p:sp>
      <p:pic>
        <p:nvPicPr>
          <p:cNvPr id="4" name="Picture 3"/>
          <p:cNvPicPr>
            <a:picLocks noChangeAspect="1"/>
          </p:cNvPicPr>
          <p:nvPr/>
        </p:nvPicPr>
        <p:blipFill>
          <a:blip r:embed="rId2"/>
          <a:stretch>
            <a:fillRect/>
          </a:stretch>
        </p:blipFill>
        <p:spPr>
          <a:xfrm>
            <a:off x="2335830" y="3314699"/>
            <a:ext cx="3512469" cy="487279"/>
          </a:xfrm>
          <a:prstGeom prst="rect">
            <a:avLst/>
          </a:prstGeom>
        </p:spPr>
      </p:pic>
      <p:pic>
        <p:nvPicPr>
          <p:cNvPr id="5" name="Picture 4"/>
          <p:cNvPicPr>
            <a:picLocks noChangeAspect="1"/>
          </p:cNvPicPr>
          <p:nvPr/>
        </p:nvPicPr>
        <p:blipFill>
          <a:blip r:embed="rId3"/>
          <a:stretch>
            <a:fillRect/>
          </a:stretch>
        </p:blipFill>
        <p:spPr>
          <a:xfrm>
            <a:off x="2335829" y="3954730"/>
            <a:ext cx="1899287" cy="520043"/>
          </a:xfrm>
          <a:prstGeom prst="rect">
            <a:avLst/>
          </a:prstGeom>
        </p:spPr>
      </p:pic>
    </p:spTree>
    <p:extLst>
      <p:ext uri="{BB962C8B-B14F-4D97-AF65-F5344CB8AC3E}">
        <p14:creationId xmlns:p14="http://schemas.microsoft.com/office/powerpoint/2010/main" val="4198940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166360"/>
          </a:xfrm>
        </p:spPr>
        <p:txBody>
          <a:bodyPr>
            <a:normAutofit fontScale="85000" lnSpcReduction="20000"/>
          </a:bodyPr>
          <a:lstStyle/>
          <a:p>
            <a:pPr marL="0" indent="0">
              <a:buNone/>
            </a:pPr>
            <a:r>
              <a:rPr lang="en-US" dirty="0"/>
              <a:t>Strings- </a:t>
            </a:r>
            <a:r>
              <a:rPr lang="en-US" b="1" dirty="0"/>
              <a:t>The operator % </a:t>
            </a:r>
            <a:r>
              <a:rPr lang="en-US" dirty="0"/>
              <a:t>is used for string interpolation. The interpolation is more efficient in use of memory than the conventional concatenation</a:t>
            </a:r>
            <a:r>
              <a:rPr lang="en-US" dirty="0" smtClean="0"/>
              <a:t>.</a:t>
            </a:r>
          </a:p>
          <a:p>
            <a:pPr marL="0" indent="0">
              <a:buNone/>
            </a:pPr>
            <a:endParaRPr lang="en-US" dirty="0"/>
          </a:p>
          <a:p>
            <a:pPr marL="0" indent="0">
              <a:buNone/>
            </a:pPr>
            <a:r>
              <a:rPr lang="en-US" dirty="0"/>
              <a:t>Symbols used in the interpolation</a:t>
            </a:r>
            <a:r>
              <a:rPr lang="en-US" dirty="0" smtClean="0"/>
              <a:t>:</a:t>
            </a:r>
            <a:endParaRPr lang="en-US" dirty="0"/>
          </a:p>
          <a:p>
            <a:pPr marL="0" indent="0">
              <a:buNone/>
            </a:pPr>
            <a:r>
              <a:rPr lang="en-US" dirty="0"/>
              <a:t>%s: string.</a:t>
            </a:r>
          </a:p>
          <a:p>
            <a:pPr marL="0" indent="0">
              <a:buNone/>
            </a:pPr>
            <a:r>
              <a:rPr lang="en-US" dirty="0"/>
              <a:t>%d: integer.</a:t>
            </a:r>
          </a:p>
          <a:p>
            <a:pPr marL="0" indent="0">
              <a:buNone/>
            </a:pPr>
            <a:r>
              <a:rPr lang="en-US" dirty="0"/>
              <a:t>%o: octal.</a:t>
            </a:r>
          </a:p>
          <a:p>
            <a:pPr marL="0" indent="0">
              <a:buNone/>
            </a:pPr>
            <a:r>
              <a:rPr lang="en-US" dirty="0"/>
              <a:t>%x: </a:t>
            </a:r>
            <a:r>
              <a:rPr lang="en-US" dirty="0" err="1"/>
              <a:t>hexacimal</a:t>
            </a:r>
            <a:r>
              <a:rPr lang="en-US" dirty="0"/>
              <a:t>.</a:t>
            </a:r>
          </a:p>
          <a:p>
            <a:pPr marL="0" indent="0">
              <a:buNone/>
            </a:pPr>
            <a:r>
              <a:rPr lang="en-US" dirty="0"/>
              <a:t>%f: real.</a:t>
            </a:r>
          </a:p>
          <a:p>
            <a:pPr marL="0" indent="0">
              <a:buNone/>
            </a:pPr>
            <a:r>
              <a:rPr lang="en-US" dirty="0"/>
              <a:t>%e: real exponential.</a:t>
            </a:r>
          </a:p>
          <a:p>
            <a:pPr marL="0" indent="0">
              <a:buNone/>
            </a:pPr>
            <a:r>
              <a:rPr lang="en-US" dirty="0"/>
              <a:t>%%: percent sign.</a:t>
            </a:r>
            <a:endParaRPr lang="en-US" dirty="0" smtClean="0"/>
          </a:p>
        </p:txBody>
      </p:sp>
      <p:graphicFrame>
        <p:nvGraphicFramePr>
          <p:cNvPr id="7" name="Object 6"/>
          <p:cNvGraphicFramePr>
            <a:graphicFrameLocks noChangeAspect="1"/>
          </p:cNvGraphicFramePr>
          <p:nvPr>
            <p:extLst>
              <p:ext uri="{D42A27DB-BD31-4B8C-83A1-F6EECF244321}">
                <p14:modId xmlns:p14="http://schemas.microsoft.com/office/powerpoint/2010/main" val="2156776489"/>
              </p:ext>
            </p:extLst>
          </p:nvPr>
        </p:nvGraphicFramePr>
        <p:xfrm>
          <a:off x="4101415" y="4183379"/>
          <a:ext cx="4977664" cy="869883"/>
        </p:xfrm>
        <a:graphic>
          <a:graphicData uri="http://schemas.openxmlformats.org/presentationml/2006/ole">
            <mc:AlternateContent xmlns:mc="http://schemas.openxmlformats.org/markup-compatibility/2006">
              <mc:Choice xmlns:v="urn:schemas-microsoft-com:vml" Requires="v">
                <p:oleObj spid="_x0000_s20493" name="Bitmap Image" r:id="rId4" imgW="2943360" imgH="514440" progId="Paint.Picture">
                  <p:embed/>
                </p:oleObj>
              </mc:Choice>
              <mc:Fallback>
                <p:oleObj name="Bitmap Image" r:id="rId4" imgW="2943360" imgH="514440" progId="Paint.Picture">
                  <p:embed/>
                  <p:pic>
                    <p:nvPicPr>
                      <p:cNvPr id="0" name=""/>
                      <p:cNvPicPr/>
                      <p:nvPr/>
                    </p:nvPicPr>
                    <p:blipFill>
                      <a:blip r:embed="rId5"/>
                      <a:stretch>
                        <a:fillRect/>
                      </a:stretch>
                    </p:blipFill>
                    <p:spPr>
                      <a:xfrm>
                        <a:off x="4101415" y="4183379"/>
                        <a:ext cx="4977664" cy="869883"/>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4101415" y="5414611"/>
            <a:ext cx="5042586" cy="851346"/>
          </a:xfrm>
          <a:prstGeom prst="rect">
            <a:avLst/>
          </a:prstGeom>
        </p:spPr>
      </p:pic>
    </p:spTree>
    <p:extLst>
      <p:ext uri="{BB962C8B-B14F-4D97-AF65-F5344CB8AC3E}">
        <p14:creationId xmlns:p14="http://schemas.microsoft.com/office/powerpoint/2010/main" val="2060131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000" dirty="0" smtClean="0"/>
              <a:t>Applications: Web Development</a:t>
            </a:r>
            <a:r>
              <a:rPr lang="en-US" sz="3000" dirty="0"/>
              <a:t/>
            </a:r>
            <a:br>
              <a:rPr lang="en-US" sz="3000" dirty="0"/>
            </a:br>
            <a:endParaRPr lang="en-US" sz="3000" dirty="0" smtClean="0"/>
          </a:p>
          <a:p>
            <a:r>
              <a:rPr lang="en-US" sz="3000" dirty="0" smtClean="0"/>
              <a:t>Frameworks such as </a:t>
            </a:r>
            <a:r>
              <a:rPr lang="en-US" sz="3000" b="1" dirty="0" smtClean="0"/>
              <a:t>Django</a:t>
            </a:r>
            <a:r>
              <a:rPr lang="en-US" sz="3000" dirty="0" smtClean="0"/>
              <a:t> and </a:t>
            </a:r>
            <a:r>
              <a:rPr lang="en-US" sz="3000" b="1" dirty="0" smtClean="0"/>
              <a:t>Pyramid</a:t>
            </a:r>
            <a:endParaRPr lang="en-US" sz="3000" dirty="0"/>
          </a:p>
          <a:p>
            <a:r>
              <a:rPr lang="en-US" sz="3000" dirty="0" smtClean="0"/>
              <a:t>Python’s standard library supports: HTML, XML, JSON, FTP, IMAP, etc. </a:t>
            </a:r>
            <a:endParaRPr lang="en-US" sz="3000" dirty="0"/>
          </a:p>
          <a:p>
            <a:r>
              <a:rPr lang="en-US" sz="3000" dirty="0" err="1" smtClean="0"/>
              <a:t>BeautifulSoup</a:t>
            </a:r>
            <a:r>
              <a:rPr lang="en-US" sz="3000" dirty="0" smtClean="0"/>
              <a:t>: HTML parser that can handle all sorts of HTML</a:t>
            </a:r>
          </a:p>
          <a:p>
            <a:r>
              <a:rPr lang="en-US" sz="3000" dirty="0" err="1" smtClean="0"/>
              <a:t>FeedParser</a:t>
            </a:r>
            <a:r>
              <a:rPr lang="en-US" sz="3000" dirty="0" smtClean="0"/>
              <a:t>:  parsing RSS/Atom Feeds</a:t>
            </a:r>
          </a:p>
          <a:p>
            <a:endParaRPr lang="en-US" sz="3000" dirty="0"/>
          </a:p>
          <a:p>
            <a:endParaRPr lang="en-US" sz="3000" dirty="0" smtClean="0"/>
          </a:p>
        </p:txBody>
      </p:sp>
    </p:spTree>
    <p:extLst>
      <p:ext uri="{BB962C8B-B14F-4D97-AF65-F5344CB8AC3E}">
        <p14:creationId xmlns:p14="http://schemas.microsoft.com/office/powerpoint/2010/main" val="27324856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166360"/>
          </a:xfrm>
        </p:spPr>
        <p:txBody>
          <a:bodyPr>
            <a:normAutofit/>
          </a:bodyPr>
          <a:lstStyle/>
          <a:p>
            <a:pPr marL="0" indent="0">
              <a:buNone/>
            </a:pPr>
            <a:r>
              <a:rPr lang="en-US" dirty="0" smtClean="0"/>
              <a:t>Strings-operators</a:t>
            </a:r>
          </a:p>
        </p:txBody>
      </p:sp>
      <p:pic>
        <p:nvPicPr>
          <p:cNvPr id="2" name="Picture 1"/>
          <p:cNvPicPr>
            <a:picLocks noChangeAspect="1"/>
          </p:cNvPicPr>
          <p:nvPr/>
        </p:nvPicPr>
        <p:blipFill>
          <a:blip r:embed="rId3"/>
          <a:stretch>
            <a:fillRect/>
          </a:stretch>
        </p:blipFill>
        <p:spPr>
          <a:xfrm>
            <a:off x="2547988" y="3082641"/>
            <a:ext cx="2899911" cy="714471"/>
          </a:xfrm>
          <a:prstGeom prst="rect">
            <a:avLst/>
          </a:prstGeom>
        </p:spPr>
      </p:pic>
    </p:spTree>
    <p:extLst>
      <p:ext uri="{BB962C8B-B14F-4D97-AF65-F5344CB8AC3E}">
        <p14:creationId xmlns:p14="http://schemas.microsoft.com/office/powerpoint/2010/main" val="4074074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Lists (array)</a:t>
            </a:r>
          </a:p>
          <a:p>
            <a:pPr marL="0" indent="0">
              <a:buNone/>
            </a:pPr>
            <a:r>
              <a:rPr lang="en-US" dirty="0"/>
              <a:t>Lists are collections of heterogeneous objects, which can be of any type, including other lists</a:t>
            </a:r>
            <a:r>
              <a:rPr lang="en-US" dirty="0" smtClean="0"/>
              <a:t>.</a:t>
            </a:r>
          </a:p>
          <a:p>
            <a:pPr marL="0" indent="0">
              <a:buNone/>
            </a:pPr>
            <a:r>
              <a:rPr lang="pl-PL" dirty="0"/>
              <a:t>Syntax:</a:t>
            </a:r>
          </a:p>
          <a:p>
            <a:pPr marL="0" indent="0">
              <a:buNone/>
            </a:pPr>
            <a:endParaRPr lang="pl-PL" dirty="0"/>
          </a:p>
          <a:p>
            <a:pPr marL="0" indent="0">
              <a:buNone/>
            </a:pPr>
            <a:r>
              <a:rPr lang="pl-PL" dirty="0"/>
              <a:t>list = [a, b, ..., z]</a:t>
            </a:r>
          </a:p>
          <a:p>
            <a:pPr marL="0" indent="0">
              <a:buNone/>
            </a:pPr>
            <a:endParaRPr lang="en-US" dirty="0" smtClean="0"/>
          </a:p>
        </p:txBody>
      </p:sp>
    </p:spTree>
    <p:extLst>
      <p:ext uri="{BB962C8B-B14F-4D97-AF65-F5344CB8AC3E}">
        <p14:creationId xmlns:p14="http://schemas.microsoft.com/office/powerpoint/2010/main" val="1665205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Lists (array)</a:t>
            </a:r>
          </a:p>
          <a:p>
            <a:pPr marL="0" indent="0">
              <a:buNone/>
            </a:pPr>
            <a:endParaRPr lang="en-US" dirty="0" smtClean="0"/>
          </a:p>
        </p:txBody>
      </p:sp>
      <p:pic>
        <p:nvPicPr>
          <p:cNvPr id="2" name="Picture 1"/>
          <p:cNvPicPr>
            <a:picLocks noChangeAspect="1"/>
          </p:cNvPicPr>
          <p:nvPr/>
        </p:nvPicPr>
        <p:blipFill>
          <a:blip r:embed="rId2"/>
          <a:stretch>
            <a:fillRect/>
          </a:stretch>
        </p:blipFill>
        <p:spPr>
          <a:xfrm>
            <a:off x="0" y="3064284"/>
            <a:ext cx="9336062" cy="2062271"/>
          </a:xfrm>
          <a:prstGeom prst="rect">
            <a:avLst/>
          </a:prstGeom>
        </p:spPr>
      </p:pic>
    </p:spTree>
    <p:extLst>
      <p:ext uri="{BB962C8B-B14F-4D97-AF65-F5344CB8AC3E}">
        <p14:creationId xmlns:p14="http://schemas.microsoft.com/office/powerpoint/2010/main" val="2517067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Lists (array)</a:t>
            </a:r>
          </a:p>
          <a:p>
            <a:pPr marL="0" indent="0">
              <a:buNone/>
            </a:pPr>
            <a:endParaRPr lang="en-US" dirty="0" smtClean="0"/>
          </a:p>
        </p:txBody>
      </p:sp>
      <p:pic>
        <p:nvPicPr>
          <p:cNvPr id="4" name="Picture 3"/>
          <p:cNvPicPr>
            <a:picLocks noChangeAspect="1"/>
          </p:cNvPicPr>
          <p:nvPr/>
        </p:nvPicPr>
        <p:blipFill rotWithShape="1">
          <a:blip r:embed="rId2"/>
          <a:srcRect b="23623"/>
          <a:stretch/>
        </p:blipFill>
        <p:spPr>
          <a:xfrm>
            <a:off x="3080084" y="1289853"/>
            <a:ext cx="5463025" cy="5226450"/>
          </a:xfrm>
          <a:prstGeom prst="rect">
            <a:avLst/>
          </a:prstGeom>
        </p:spPr>
      </p:pic>
    </p:spTree>
    <p:extLst>
      <p:ext uri="{BB962C8B-B14F-4D97-AF65-F5344CB8AC3E}">
        <p14:creationId xmlns:p14="http://schemas.microsoft.com/office/powerpoint/2010/main" val="34537308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Control Flow</a:t>
            </a:r>
            <a:endParaRPr lang="en-US" dirty="0"/>
          </a:p>
        </p:txBody>
      </p:sp>
      <p:sp>
        <p:nvSpPr>
          <p:cNvPr id="4" name="Subtitle 3"/>
          <p:cNvSpPr>
            <a:spLocks noGrp="1"/>
          </p:cNvSpPr>
          <p:nvPr>
            <p:ph type="subTitle" idx="1"/>
          </p:nvPr>
        </p:nvSpPr>
        <p:spPr/>
        <p:txBody>
          <a:bodyPr/>
          <a:lstStyle/>
          <a:p>
            <a:endParaRPr lang="en-US" dirty="0"/>
          </a:p>
        </p:txBody>
      </p:sp>
      <p:pic>
        <p:nvPicPr>
          <p:cNvPr id="5" name="Picture 4"/>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699963" y="4038600"/>
            <a:ext cx="2870447" cy="2286000"/>
          </a:xfrm>
          <a:prstGeom prst="rect">
            <a:avLst/>
          </a:prstGeom>
        </p:spPr>
      </p:pic>
      <p:sp>
        <p:nvSpPr>
          <p:cNvPr id="6" name="TextBox 5"/>
          <p:cNvSpPr txBox="1"/>
          <p:nvPr>
            <p:custDataLst>
              <p:tags r:id="rId2"/>
            </p:custDataLst>
          </p:nvPr>
        </p:nvSpPr>
        <p:spPr>
          <a:xfrm>
            <a:off x="673650" y="3585056"/>
            <a:ext cx="3052439" cy="584775"/>
          </a:xfrm>
          <a:prstGeom prst="rect">
            <a:avLst/>
          </a:prstGeom>
          <a:noFill/>
        </p:spPr>
        <p:txBody>
          <a:bodyPr wrap="none" rtlCol="0">
            <a:spAutoFit/>
          </a:bodyPr>
          <a:lstStyle/>
          <a:p>
            <a:r>
              <a:rPr lang="en-US" sz="3200" dirty="0" smtClean="0"/>
              <a:t>Making decisions</a:t>
            </a:r>
            <a:endParaRPr lang="en-US" sz="3200" dirty="0"/>
          </a:p>
        </p:txBody>
      </p:sp>
    </p:spTree>
    <p:extLst>
      <p:ext uri="{BB962C8B-B14F-4D97-AF65-F5344CB8AC3E}">
        <p14:creationId xmlns:p14="http://schemas.microsoft.com/office/powerpoint/2010/main" val="17995553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endParaRPr lang="en-US" dirty="0" smtClean="0"/>
          </a:p>
        </p:txBody>
      </p:sp>
      <p:pic>
        <p:nvPicPr>
          <p:cNvPr id="38914" name="Picture 2" descr="Loo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03" y="1239085"/>
            <a:ext cx="8745393" cy="561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847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52499"/>
            <a:ext cx="7391400" cy="647701"/>
          </a:xfrm>
        </p:spPr>
        <p:txBody>
          <a:bodyPr>
            <a:normAutofit fontScale="90000"/>
          </a:bodyPr>
          <a:lstStyle/>
          <a:p>
            <a:r>
              <a:rPr lang="en-US" dirty="0"/>
              <a:t>Temperature conversion chart</a:t>
            </a:r>
          </a:p>
        </p:txBody>
      </p:sp>
      <p:sp>
        <p:nvSpPr>
          <p:cNvPr id="3" name="Content Placeholder 2"/>
          <p:cNvSpPr>
            <a:spLocks noGrp="1"/>
          </p:cNvSpPr>
          <p:nvPr>
            <p:ph idx="1"/>
            <p:custDataLst>
              <p:tags r:id="rId2"/>
            </p:custDataLst>
          </p:nvPr>
        </p:nvSpPr>
        <p:spPr>
          <a:xfrm>
            <a:off x="457200" y="1600200"/>
            <a:ext cx="8229600" cy="5142369"/>
          </a:xfrm>
        </p:spPr>
        <p:txBody>
          <a:bodyPr>
            <a:normAutofit fontScale="62500" lnSpcReduction="20000"/>
          </a:bodyPr>
          <a:lstStyle/>
          <a:p>
            <a:pPr marL="0" lvl="0" indent="0">
              <a:buNone/>
            </a:pPr>
            <a:r>
              <a:rPr lang="en-US" b="1" dirty="0" err="1" smtClean="0">
                <a:solidFill>
                  <a:prstClr val="black"/>
                </a:solidFill>
                <a:latin typeface="Courier New" pitchFamily="49" charset="0"/>
                <a:cs typeface="Courier New" pitchFamily="49" charset="0"/>
              </a:rPr>
              <a:t>fahr</a:t>
            </a:r>
            <a:r>
              <a:rPr lang="en-US" b="1" dirty="0" smtClean="0">
                <a:solidFill>
                  <a:prstClr val="black"/>
                </a:solidFill>
                <a:latin typeface="Courier New" pitchFamily="49" charset="0"/>
                <a:cs typeface="Courier New" pitchFamily="49" charset="0"/>
              </a:rPr>
              <a:t> </a:t>
            </a:r>
            <a:r>
              <a:rPr lang="en-US" b="1" dirty="0">
                <a:solidFill>
                  <a:prstClr val="black"/>
                </a:solidFill>
                <a:latin typeface="Courier New" pitchFamily="49" charset="0"/>
                <a:cs typeface="Courier New" pitchFamily="49" charset="0"/>
              </a:rPr>
              <a:t>= </a:t>
            </a:r>
            <a:r>
              <a:rPr lang="en-US" b="1" dirty="0">
                <a:solidFill>
                  <a:srgbClr val="FF0000"/>
                </a:solidFill>
                <a:latin typeface="Courier New" pitchFamily="49" charset="0"/>
                <a:cs typeface="Courier New" pitchFamily="49" charset="0"/>
              </a:rPr>
              <a:t>30</a:t>
            </a:r>
          </a:p>
          <a:p>
            <a:pPr marL="0" lvl="0" indent="0">
              <a:buNone/>
            </a:pPr>
            <a:r>
              <a:rPr lang="en-US" b="1" dirty="0">
                <a:solidFill>
                  <a:prstClr val="black"/>
                </a:solidFill>
                <a:latin typeface="Courier New" pitchFamily="49" charset="0"/>
                <a:cs typeface="Courier New" pitchFamily="49" charset="0"/>
              </a:rPr>
              <a:t>cent =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a:t>
            </a:r>
            <a:r>
              <a:rPr lang="en-US" b="1" dirty="0" smtClean="0">
                <a:solidFill>
                  <a:prstClr val="black"/>
                </a:solidFill>
                <a:latin typeface="Courier New" pitchFamily="49" charset="0"/>
                <a:cs typeface="Courier New" pitchFamily="49" charset="0"/>
              </a:rPr>
              <a:t>- 32) / 9.0 * 5</a:t>
            </a:r>
            <a:endParaRPr lang="en-US" b="1" dirty="0">
              <a:solidFill>
                <a:prstClr val="black"/>
              </a:solidFill>
              <a:latin typeface="Courier New" pitchFamily="49" charset="0"/>
              <a:cs typeface="Courier New" pitchFamily="49" charset="0"/>
            </a:endParaRPr>
          </a:p>
          <a:p>
            <a:pPr marL="0" lvl="0" indent="0">
              <a:buNone/>
            </a:pPr>
            <a:r>
              <a:rPr lang="en-US" b="1" dirty="0">
                <a:solidFill>
                  <a:prstClr val="black"/>
                </a:solidFill>
                <a:latin typeface="Courier New" pitchFamily="49" charset="0"/>
                <a:cs typeface="Courier New" pitchFamily="49" charset="0"/>
              </a:rPr>
              <a:t>print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cent</a:t>
            </a:r>
          </a:p>
          <a:p>
            <a:pPr marL="0" lvl="0" indent="0">
              <a:buNone/>
            </a:pP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a:t>
            </a:r>
            <a:r>
              <a:rPr lang="en-US" b="1" dirty="0" smtClean="0">
                <a:solidFill>
                  <a:srgbClr val="FF0000"/>
                </a:solidFill>
                <a:latin typeface="Courier New" pitchFamily="49" charset="0"/>
                <a:cs typeface="Courier New" pitchFamily="49" charset="0"/>
              </a:rPr>
              <a:t>40</a:t>
            </a:r>
            <a:endParaRPr lang="en-US" b="1" dirty="0">
              <a:solidFill>
                <a:srgbClr val="FF0000"/>
              </a:solidFill>
              <a:latin typeface="Courier New" pitchFamily="49" charset="0"/>
              <a:cs typeface="Courier New" pitchFamily="49" charset="0"/>
            </a:endParaRPr>
          </a:p>
          <a:p>
            <a:pPr marL="0" indent="0">
              <a:buNone/>
            </a:pPr>
            <a:r>
              <a:rPr lang="en-US" b="1" dirty="0">
                <a:solidFill>
                  <a:prstClr val="black"/>
                </a:solidFill>
                <a:latin typeface="Courier New" pitchFamily="49" charset="0"/>
                <a:cs typeface="Courier New" pitchFamily="49" charset="0"/>
              </a:rPr>
              <a:t>cent =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- 32) / 9.0 * 5</a:t>
            </a:r>
          </a:p>
          <a:p>
            <a:pPr marL="0" lvl="0" indent="0">
              <a:buNone/>
            </a:pPr>
            <a:r>
              <a:rPr lang="en-US" b="1" dirty="0" smtClean="0">
                <a:solidFill>
                  <a:prstClr val="black"/>
                </a:solidFill>
                <a:latin typeface="Courier New" pitchFamily="49" charset="0"/>
                <a:cs typeface="Courier New" pitchFamily="49" charset="0"/>
              </a:rPr>
              <a:t>print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cent</a:t>
            </a:r>
          </a:p>
          <a:p>
            <a:pPr marL="0" lvl="0" indent="0">
              <a:buNone/>
            </a:pP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a:t>
            </a:r>
            <a:r>
              <a:rPr lang="en-US" b="1" dirty="0" smtClean="0">
                <a:solidFill>
                  <a:srgbClr val="FF0000"/>
                </a:solidFill>
                <a:latin typeface="Courier New" pitchFamily="49" charset="0"/>
                <a:cs typeface="Courier New" pitchFamily="49" charset="0"/>
              </a:rPr>
              <a:t>50</a:t>
            </a:r>
            <a:endParaRPr lang="en-US" b="1" dirty="0">
              <a:solidFill>
                <a:srgbClr val="FF0000"/>
              </a:solidFill>
              <a:latin typeface="Courier New" pitchFamily="49" charset="0"/>
              <a:cs typeface="Courier New" pitchFamily="49" charset="0"/>
            </a:endParaRPr>
          </a:p>
          <a:p>
            <a:pPr marL="0" lvl="0" indent="0">
              <a:buNone/>
            </a:pPr>
            <a:r>
              <a:rPr lang="en-US" b="1" dirty="0">
                <a:solidFill>
                  <a:prstClr val="black"/>
                </a:solidFill>
                <a:latin typeface="Courier New" pitchFamily="49" charset="0"/>
                <a:cs typeface="Courier New" pitchFamily="49" charset="0"/>
              </a:rPr>
              <a:t>cent =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- 32) / 9.0 * 5</a:t>
            </a:r>
          </a:p>
          <a:p>
            <a:pPr marL="0" lvl="0" indent="0">
              <a:buNone/>
            </a:pPr>
            <a:r>
              <a:rPr lang="en-US" b="1" dirty="0" smtClean="0">
                <a:solidFill>
                  <a:prstClr val="black"/>
                </a:solidFill>
                <a:latin typeface="Courier New" pitchFamily="49" charset="0"/>
                <a:cs typeface="Courier New" pitchFamily="49" charset="0"/>
              </a:rPr>
              <a:t>print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cent</a:t>
            </a:r>
          </a:p>
          <a:p>
            <a:pPr marL="0" lvl="0" indent="0">
              <a:buNone/>
            </a:pP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a:t>
            </a:r>
            <a:r>
              <a:rPr lang="en-US" b="1" dirty="0" smtClean="0">
                <a:solidFill>
                  <a:srgbClr val="FF0000"/>
                </a:solidFill>
                <a:latin typeface="Courier New" pitchFamily="49" charset="0"/>
                <a:cs typeface="Courier New" pitchFamily="49" charset="0"/>
              </a:rPr>
              <a:t>60</a:t>
            </a:r>
            <a:endParaRPr lang="en-US" b="1" dirty="0">
              <a:solidFill>
                <a:srgbClr val="FF0000"/>
              </a:solidFill>
              <a:latin typeface="Courier New" pitchFamily="49" charset="0"/>
              <a:cs typeface="Courier New" pitchFamily="49" charset="0"/>
            </a:endParaRPr>
          </a:p>
          <a:p>
            <a:pPr marL="0" indent="0">
              <a:buNone/>
            </a:pPr>
            <a:r>
              <a:rPr lang="en-US" b="1" dirty="0">
                <a:solidFill>
                  <a:prstClr val="black"/>
                </a:solidFill>
                <a:latin typeface="Courier New" pitchFamily="49" charset="0"/>
                <a:cs typeface="Courier New" pitchFamily="49" charset="0"/>
              </a:rPr>
              <a:t>cent =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- 32) / 9.0 * </a:t>
            </a:r>
            <a:r>
              <a:rPr lang="en-US" b="1" dirty="0" smtClean="0">
                <a:solidFill>
                  <a:prstClr val="black"/>
                </a:solidFill>
                <a:latin typeface="Courier New" pitchFamily="49" charset="0"/>
                <a:cs typeface="Courier New" pitchFamily="49" charset="0"/>
              </a:rPr>
              <a:t>5</a:t>
            </a:r>
            <a:endParaRPr lang="en-US" b="1" dirty="0">
              <a:solidFill>
                <a:prstClr val="black"/>
              </a:solidFill>
              <a:latin typeface="Courier New" pitchFamily="49" charset="0"/>
              <a:cs typeface="Courier New" pitchFamily="49" charset="0"/>
            </a:endParaRPr>
          </a:p>
          <a:p>
            <a:pPr marL="0" lvl="0" indent="0">
              <a:buNone/>
            </a:pPr>
            <a:r>
              <a:rPr lang="en-US" b="1" dirty="0">
                <a:solidFill>
                  <a:prstClr val="black"/>
                </a:solidFill>
                <a:latin typeface="Courier New" pitchFamily="49" charset="0"/>
                <a:cs typeface="Courier New" pitchFamily="49" charset="0"/>
              </a:rPr>
              <a:t>print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cent</a:t>
            </a:r>
          </a:p>
          <a:p>
            <a:pPr marL="0" lvl="0" indent="0">
              <a:buNone/>
            </a:pP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a:t>
            </a:r>
            <a:r>
              <a:rPr lang="en-US" b="1" dirty="0" smtClean="0">
                <a:solidFill>
                  <a:srgbClr val="FF0000"/>
                </a:solidFill>
                <a:latin typeface="Courier New" pitchFamily="49" charset="0"/>
                <a:cs typeface="Courier New" pitchFamily="49" charset="0"/>
              </a:rPr>
              <a:t>70</a:t>
            </a:r>
            <a:endParaRPr lang="en-US" b="1" dirty="0">
              <a:solidFill>
                <a:srgbClr val="FF0000"/>
              </a:solidFill>
              <a:latin typeface="Courier New" pitchFamily="49" charset="0"/>
              <a:cs typeface="Courier New" pitchFamily="49" charset="0"/>
            </a:endParaRPr>
          </a:p>
          <a:p>
            <a:pPr marL="0" indent="0">
              <a:buNone/>
            </a:pPr>
            <a:r>
              <a:rPr lang="en-US" b="1" dirty="0">
                <a:solidFill>
                  <a:prstClr val="black"/>
                </a:solidFill>
                <a:latin typeface="Courier New" pitchFamily="49" charset="0"/>
                <a:cs typeface="Courier New" pitchFamily="49" charset="0"/>
              </a:rPr>
              <a:t>cent =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- 32) / 9.0 * </a:t>
            </a:r>
            <a:r>
              <a:rPr lang="en-US" b="1" dirty="0" smtClean="0">
                <a:solidFill>
                  <a:prstClr val="black"/>
                </a:solidFill>
                <a:latin typeface="Courier New" pitchFamily="49" charset="0"/>
                <a:cs typeface="Courier New" pitchFamily="49" charset="0"/>
              </a:rPr>
              <a:t>5</a:t>
            </a:r>
            <a:endParaRPr lang="en-US" b="1" dirty="0">
              <a:solidFill>
                <a:prstClr val="black"/>
              </a:solidFill>
              <a:latin typeface="Courier New" pitchFamily="49" charset="0"/>
              <a:cs typeface="Courier New" pitchFamily="49" charset="0"/>
            </a:endParaRPr>
          </a:p>
          <a:p>
            <a:pPr marL="0" lvl="0" indent="0">
              <a:buNone/>
            </a:pPr>
            <a:r>
              <a:rPr lang="en-US" b="1" dirty="0">
                <a:solidFill>
                  <a:prstClr val="black"/>
                </a:solidFill>
                <a:latin typeface="Courier New" pitchFamily="49" charset="0"/>
                <a:cs typeface="Courier New" pitchFamily="49" charset="0"/>
              </a:rPr>
              <a:t>print </a:t>
            </a:r>
            <a:r>
              <a:rPr lang="en-US" b="1" dirty="0" err="1">
                <a:solidFill>
                  <a:prstClr val="black"/>
                </a:solidFill>
                <a:latin typeface="Courier New" pitchFamily="49" charset="0"/>
                <a:cs typeface="Courier New" pitchFamily="49" charset="0"/>
              </a:rPr>
              <a:t>fahr</a:t>
            </a:r>
            <a:r>
              <a:rPr lang="en-US" b="1" dirty="0">
                <a:solidFill>
                  <a:prstClr val="black"/>
                </a:solidFill>
                <a:latin typeface="Courier New" pitchFamily="49" charset="0"/>
                <a:cs typeface="Courier New" pitchFamily="49" charset="0"/>
              </a:rPr>
              <a:t>, cent</a:t>
            </a:r>
          </a:p>
          <a:p>
            <a:pPr marL="0" lvl="0" indent="0">
              <a:buNone/>
            </a:pPr>
            <a:r>
              <a:rPr lang="en-US" b="1" dirty="0">
                <a:solidFill>
                  <a:prstClr val="black"/>
                </a:solidFill>
                <a:latin typeface="Courier New" pitchFamily="49" charset="0"/>
                <a:cs typeface="Courier New" pitchFamily="49" charset="0"/>
              </a:rPr>
              <a:t>print </a:t>
            </a:r>
            <a:r>
              <a:rPr lang="en-US" b="1" dirty="0" smtClean="0">
                <a:solidFill>
                  <a:prstClr val="black"/>
                </a:solidFill>
                <a:latin typeface="Courier New" pitchFamily="49" charset="0"/>
                <a:cs typeface="Courier New" pitchFamily="49" charset="0"/>
              </a:rPr>
              <a:t>"All done"</a:t>
            </a:r>
            <a:endParaRPr lang="en-US" b="1" dirty="0">
              <a:solidFill>
                <a:prstClr val="black"/>
              </a:solidFill>
              <a:latin typeface="Courier New" pitchFamily="49" charset="0"/>
              <a:cs typeface="Courier New" pitchFamily="49" charset="0"/>
            </a:endParaRPr>
          </a:p>
          <a:p>
            <a:pPr marL="0" indent="0">
              <a:buNone/>
            </a:pPr>
            <a:endParaRPr lang="en-US" dirty="0"/>
          </a:p>
        </p:txBody>
      </p:sp>
      <p:sp>
        <p:nvSpPr>
          <p:cNvPr id="5" name="TextBox 4"/>
          <p:cNvSpPr txBox="1"/>
          <p:nvPr>
            <p:custDataLst>
              <p:tags r:id="rId3"/>
            </p:custDataLst>
          </p:nvPr>
        </p:nvSpPr>
        <p:spPr>
          <a:xfrm>
            <a:off x="7315200" y="4495800"/>
            <a:ext cx="1114777" cy="2246769"/>
          </a:xfrm>
          <a:prstGeom prst="rect">
            <a:avLst/>
          </a:prstGeom>
          <a:noFill/>
        </p:spPr>
        <p:txBody>
          <a:bodyPr wrap="square" rtlCol="0">
            <a:spAutoFit/>
          </a:bodyPr>
          <a:lstStyle/>
          <a:p>
            <a:r>
              <a:rPr lang="en-US" sz="2000" u="sng" dirty="0" smtClean="0"/>
              <a:t>Output:</a:t>
            </a:r>
          </a:p>
          <a:p>
            <a:r>
              <a:rPr lang="en-US" sz="2000" dirty="0" smtClean="0"/>
              <a:t>30 </a:t>
            </a:r>
            <a:r>
              <a:rPr lang="en-US" sz="2000" dirty="0"/>
              <a:t>-</a:t>
            </a:r>
            <a:r>
              <a:rPr lang="en-US" sz="2000" dirty="0" smtClean="0"/>
              <a:t>1.11</a:t>
            </a:r>
            <a:endParaRPr lang="en-US" sz="2000" dirty="0"/>
          </a:p>
          <a:p>
            <a:r>
              <a:rPr lang="en-US" sz="2000" dirty="0"/>
              <a:t>40 </a:t>
            </a:r>
            <a:r>
              <a:rPr lang="en-US" sz="2000" dirty="0" smtClean="0"/>
              <a:t>4.44</a:t>
            </a:r>
            <a:endParaRPr lang="en-US" sz="2000" dirty="0"/>
          </a:p>
          <a:p>
            <a:r>
              <a:rPr lang="en-US" sz="2000" dirty="0"/>
              <a:t>50 10.0</a:t>
            </a:r>
          </a:p>
          <a:p>
            <a:r>
              <a:rPr lang="en-US" sz="2000" dirty="0"/>
              <a:t>60 </a:t>
            </a:r>
            <a:r>
              <a:rPr lang="en-US" sz="2000" dirty="0" smtClean="0"/>
              <a:t>15.56</a:t>
            </a:r>
            <a:endParaRPr lang="en-US" sz="2000" dirty="0"/>
          </a:p>
          <a:p>
            <a:r>
              <a:rPr lang="en-US" sz="2000" dirty="0"/>
              <a:t>70 </a:t>
            </a:r>
            <a:r>
              <a:rPr lang="en-US" sz="2000" dirty="0" smtClean="0"/>
              <a:t>21.11</a:t>
            </a:r>
          </a:p>
          <a:p>
            <a:r>
              <a:rPr lang="en-US" sz="2000" dirty="0" smtClean="0"/>
              <a:t>All done</a:t>
            </a:r>
            <a:endParaRPr lang="en-US" sz="2000" dirty="0"/>
          </a:p>
        </p:txBody>
      </p:sp>
      <p:sp>
        <p:nvSpPr>
          <p:cNvPr id="6" name="Slide Number Placeholder 5"/>
          <p:cNvSpPr>
            <a:spLocks noGrp="1"/>
          </p:cNvSpPr>
          <p:nvPr>
            <p:ph type="sldNum" sz="quarter" idx="12"/>
            <p:custDataLst>
              <p:tags r:id="rId4"/>
            </p:custDataLst>
          </p:nvPr>
        </p:nvSpPr>
        <p:spPr/>
        <p:txBody>
          <a:bodyPr/>
          <a:lstStyle/>
          <a:p>
            <a:fld id="{788CE558-C476-4373-B415-9E6F3874DDF1}" type="slidenum">
              <a:rPr lang="en-US" smtClean="0"/>
              <a:t>56</a:t>
            </a:fld>
            <a:endParaRPr lang="en-US"/>
          </a:p>
        </p:txBody>
      </p:sp>
    </p:spTree>
    <p:extLst>
      <p:ext uri="{BB962C8B-B14F-4D97-AF65-F5344CB8AC3E}">
        <p14:creationId xmlns:p14="http://schemas.microsoft.com/office/powerpoint/2010/main" val="188044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normAutofit/>
          </a:bodyPr>
          <a:lstStyle/>
          <a:p>
            <a:pPr marL="0" indent="0">
              <a:buNone/>
            </a:pPr>
            <a:r>
              <a:rPr lang="en-US" dirty="0" smtClean="0"/>
              <a:t>A better way to repeat yourself:</a:t>
            </a:r>
          </a:p>
        </p:txBody>
      </p:sp>
      <p:sp>
        <p:nvSpPr>
          <p:cNvPr id="5" name="Rectangle 4"/>
          <p:cNvSpPr/>
          <p:nvPr>
            <p:custDataLst>
              <p:tags r:id="rId2"/>
            </p:custDataLst>
          </p:nvPr>
        </p:nvSpPr>
        <p:spPr>
          <a:xfrm>
            <a:off x="2362200" y="3200400"/>
            <a:ext cx="6629400" cy="1766637"/>
          </a:xfrm>
          <a:prstGeom prst="rect">
            <a:avLst/>
          </a:prstGeom>
        </p:spPr>
        <p:txBody>
          <a:bodyPr wrap="square">
            <a:spAutoFit/>
          </a:bodyPr>
          <a:lstStyle/>
          <a:p>
            <a:pPr lvl="0">
              <a:spcBef>
                <a:spcPct val="20000"/>
              </a:spcBef>
            </a:pPr>
            <a:r>
              <a:rPr lang="en-US" sz="3200" b="1" dirty="0">
                <a:solidFill>
                  <a:prstClr val="black"/>
                </a:solidFill>
                <a:latin typeface="Courier New" pitchFamily="49" charset="0"/>
                <a:cs typeface="Courier New" pitchFamily="49" charset="0"/>
              </a:rPr>
              <a:t>for f in </a:t>
            </a:r>
            <a:r>
              <a:rPr lang="en-US" sz="3200" b="1" dirty="0" smtClean="0">
                <a:solidFill>
                  <a:prstClr val="black"/>
                </a:solidFill>
                <a:latin typeface="Courier New" pitchFamily="49" charset="0"/>
                <a:cs typeface="Courier New" pitchFamily="49" charset="0"/>
              </a:rPr>
              <a:t>[30,40,50,60,70]:</a:t>
            </a:r>
            <a:endParaRPr lang="en-US" sz="3200" b="1" dirty="0">
              <a:solidFill>
                <a:prstClr val="black"/>
              </a:solidFill>
              <a:latin typeface="Courier New" pitchFamily="49" charset="0"/>
              <a:cs typeface="Courier New" pitchFamily="49" charset="0"/>
            </a:endParaRPr>
          </a:p>
          <a:p>
            <a:pPr lvl="0">
              <a:spcBef>
                <a:spcPct val="20000"/>
              </a:spcBef>
            </a:pPr>
            <a:r>
              <a:rPr lang="en-US" sz="3200" b="1" dirty="0">
                <a:solidFill>
                  <a:prstClr val="black"/>
                </a:solidFill>
                <a:latin typeface="Courier New" pitchFamily="49" charset="0"/>
                <a:cs typeface="Courier New" pitchFamily="49" charset="0"/>
              </a:rPr>
              <a:t>    print f, (f-32)/</a:t>
            </a:r>
            <a:r>
              <a:rPr lang="en-US" sz="3200" b="1" dirty="0" smtClean="0">
                <a:solidFill>
                  <a:prstClr val="black"/>
                </a:solidFill>
                <a:latin typeface="Courier New" pitchFamily="49" charset="0"/>
                <a:cs typeface="Courier New" pitchFamily="49" charset="0"/>
              </a:rPr>
              <a:t>9.0*5</a:t>
            </a:r>
          </a:p>
          <a:p>
            <a:pPr lvl="0">
              <a:spcBef>
                <a:spcPct val="20000"/>
              </a:spcBef>
            </a:pPr>
            <a:r>
              <a:rPr lang="en-US" sz="3200" b="1" dirty="0" smtClean="0">
                <a:solidFill>
                  <a:prstClr val="black"/>
                </a:solidFill>
                <a:latin typeface="Courier New" pitchFamily="49" charset="0"/>
                <a:cs typeface="Courier New" pitchFamily="49" charset="0"/>
              </a:rPr>
              <a:t>print "All done"</a:t>
            </a:r>
            <a:endParaRPr lang="en-US" sz="3200" b="1" dirty="0">
              <a:solidFill>
                <a:prstClr val="black"/>
              </a:solidFill>
              <a:latin typeface="Courier New" pitchFamily="49" charset="0"/>
              <a:cs typeface="Courier New" pitchFamily="49" charset="0"/>
            </a:endParaRPr>
          </a:p>
        </p:txBody>
      </p:sp>
      <p:sp>
        <p:nvSpPr>
          <p:cNvPr id="7" name="Rectangular Callout 6"/>
          <p:cNvSpPr/>
          <p:nvPr>
            <p:custDataLst>
              <p:tags r:id="rId3"/>
            </p:custDataLst>
          </p:nvPr>
        </p:nvSpPr>
        <p:spPr>
          <a:xfrm>
            <a:off x="685800" y="3164746"/>
            <a:ext cx="1219200" cy="612648"/>
          </a:xfrm>
          <a:prstGeom prst="wedgeRectCallout">
            <a:avLst>
              <a:gd name="adj1" fmla="val 166708"/>
              <a:gd name="adj2" fmla="val 819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Loop </a:t>
            </a:r>
            <a:r>
              <a:rPr lang="en-US" i="1" dirty="0" smtClean="0">
                <a:solidFill>
                  <a:schemeClr val="tx1"/>
                </a:solidFill>
              </a:rPr>
              <a:t>body</a:t>
            </a:r>
            <a:br>
              <a:rPr lang="en-US" i="1" dirty="0" smtClean="0">
                <a:solidFill>
                  <a:schemeClr val="tx1"/>
                </a:solidFill>
              </a:rPr>
            </a:br>
            <a:r>
              <a:rPr lang="en-US" dirty="0" smtClean="0">
                <a:solidFill>
                  <a:schemeClr val="tx1"/>
                </a:solidFill>
              </a:rPr>
              <a:t>is indented</a:t>
            </a:r>
            <a:endParaRPr lang="en-US" dirty="0">
              <a:solidFill>
                <a:schemeClr val="tx1"/>
              </a:solidFill>
            </a:endParaRPr>
          </a:p>
        </p:txBody>
      </p:sp>
      <p:sp>
        <p:nvSpPr>
          <p:cNvPr id="9" name="Rectangular Callout 8"/>
          <p:cNvSpPr/>
          <p:nvPr>
            <p:custDataLst>
              <p:tags r:id="rId4"/>
            </p:custDataLst>
          </p:nvPr>
        </p:nvSpPr>
        <p:spPr>
          <a:xfrm>
            <a:off x="4953000" y="2578036"/>
            <a:ext cx="723900" cy="320612"/>
          </a:xfrm>
          <a:prstGeom prst="wedgeRectCallout">
            <a:avLst>
              <a:gd name="adj1" fmla="val -66611"/>
              <a:gd name="adj2" fmla="val 16005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list</a:t>
            </a:r>
            <a:endParaRPr lang="en-US" dirty="0">
              <a:solidFill>
                <a:schemeClr val="tx1"/>
              </a:solidFill>
            </a:endParaRPr>
          </a:p>
        </p:txBody>
      </p:sp>
      <p:sp>
        <p:nvSpPr>
          <p:cNvPr id="10" name="Rectangular Callout 9"/>
          <p:cNvSpPr/>
          <p:nvPr>
            <p:custDataLst>
              <p:tags r:id="rId5"/>
            </p:custDataLst>
          </p:nvPr>
        </p:nvSpPr>
        <p:spPr>
          <a:xfrm>
            <a:off x="2590800" y="5981700"/>
            <a:ext cx="1371600" cy="612648"/>
          </a:xfrm>
          <a:prstGeom prst="wedgeRectCallout">
            <a:avLst>
              <a:gd name="adj1" fmla="val -58678"/>
              <a:gd name="adj2" fmla="val -22886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Indentation</a:t>
            </a:r>
            <a:br>
              <a:rPr lang="en-US" dirty="0" smtClean="0">
                <a:solidFill>
                  <a:schemeClr val="tx1"/>
                </a:solidFill>
              </a:rPr>
            </a:br>
            <a:r>
              <a:rPr lang="en-US" dirty="0" smtClean="0">
                <a:solidFill>
                  <a:schemeClr val="tx1"/>
                </a:solidFill>
              </a:rPr>
              <a:t>is significant</a:t>
            </a:r>
            <a:endParaRPr lang="en-US" dirty="0">
              <a:solidFill>
                <a:schemeClr val="tx1"/>
              </a:solidFill>
            </a:endParaRPr>
          </a:p>
        </p:txBody>
      </p:sp>
      <p:sp>
        <p:nvSpPr>
          <p:cNvPr id="11" name="Rectangular Callout 10"/>
          <p:cNvSpPr/>
          <p:nvPr>
            <p:custDataLst>
              <p:tags r:id="rId6"/>
            </p:custDataLst>
          </p:nvPr>
        </p:nvSpPr>
        <p:spPr>
          <a:xfrm>
            <a:off x="733426" y="2514600"/>
            <a:ext cx="1143000" cy="369760"/>
          </a:xfrm>
          <a:prstGeom prst="wedgeRectCallout">
            <a:avLst>
              <a:gd name="adj1" fmla="val 100034"/>
              <a:gd name="adj2" fmla="val 16624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ourier New" pitchFamily="49" charset="0"/>
                <a:cs typeface="Courier New" pitchFamily="49" charset="0"/>
              </a:rPr>
              <a:t>for</a:t>
            </a:r>
            <a:r>
              <a:rPr lang="en-US" dirty="0" smtClean="0">
                <a:solidFill>
                  <a:schemeClr val="tx1"/>
                </a:solidFill>
              </a:rPr>
              <a:t> loop</a:t>
            </a:r>
            <a:endParaRPr lang="en-US" dirty="0">
              <a:solidFill>
                <a:schemeClr val="tx1"/>
              </a:solidFill>
            </a:endParaRPr>
          </a:p>
        </p:txBody>
      </p:sp>
      <p:sp>
        <p:nvSpPr>
          <p:cNvPr id="8" name="Rectangular Callout 7"/>
          <p:cNvSpPr/>
          <p:nvPr>
            <p:custDataLst>
              <p:tags r:id="rId7"/>
            </p:custDataLst>
          </p:nvPr>
        </p:nvSpPr>
        <p:spPr>
          <a:xfrm>
            <a:off x="152400" y="3886200"/>
            <a:ext cx="2181225" cy="1534860"/>
          </a:xfrm>
          <a:prstGeom prst="wedgeRectCallout">
            <a:avLst>
              <a:gd name="adj1" fmla="val 96693"/>
              <a:gd name="adj2" fmla="val -3356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Execute the body</a:t>
            </a:r>
            <a:br>
              <a:rPr lang="en-US" dirty="0" smtClean="0">
                <a:solidFill>
                  <a:schemeClr val="tx1"/>
                </a:solidFill>
              </a:rPr>
            </a:br>
            <a:r>
              <a:rPr lang="en-US" dirty="0" smtClean="0">
                <a:solidFill>
                  <a:srgbClr val="FF0000"/>
                </a:solidFill>
              </a:rPr>
              <a:t>5 times</a:t>
            </a:r>
            <a:r>
              <a:rPr lang="en-US" dirty="0" smtClean="0">
                <a:solidFill>
                  <a:schemeClr val="tx1"/>
                </a:solidFill>
              </a:rPr>
              <a:t>:</a:t>
            </a:r>
          </a:p>
          <a:p>
            <a:pPr marL="285750" indent="-285750">
              <a:buFont typeface="Arial" pitchFamily="34" charset="0"/>
              <a:buChar char="•"/>
            </a:pPr>
            <a:r>
              <a:rPr lang="en-US" dirty="0" smtClean="0">
                <a:solidFill>
                  <a:schemeClr val="tx1"/>
                </a:solidFill>
              </a:rPr>
              <a:t>once with f = 30</a:t>
            </a:r>
          </a:p>
          <a:p>
            <a:pPr marL="285750" indent="-285750">
              <a:buFont typeface="Arial" pitchFamily="34" charset="0"/>
              <a:buChar char="•"/>
            </a:pPr>
            <a:r>
              <a:rPr lang="en-US" dirty="0" smtClean="0">
                <a:solidFill>
                  <a:schemeClr val="tx1"/>
                </a:solidFill>
              </a:rPr>
              <a:t>once with f = 40</a:t>
            </a:r>
          </a:p>
          <a:p>
            <a:pPr marL="285750" indent="-285750">
              <a:buFont typeface="Arial" pitchFamily="34" charset="0"/>
              <a:buChar char="•"/>
            </a:pPr>
            <a:r>
              <a:rPr lang="en-US" dirty="0" smtClean="0">
                <a:solidFill>
                  <a:schemeClr val="tx1"/>
                </a:solidFill>
              </a:rPr>
              <a:t>…</a:t>
            </a:r>
            <a:endParaRPr lang="en-US" dirty="0">
              <a:solidFill>
                <a:schemeClr val="tx1"/>
              </a:solidFill>
            </a:endParaRPr>
          </a:p>
        </p:txBody>
      </p:sp>
      <p:sp>
        <p:nvSpPr>
          <p:cNvPr id="13" name="Rectangular Callout 12"/>
          <p:cNvSpPr/>
          <p:nvPr>
            <p:custDataLst>
              <p:tags r:id="rId8"/>
            </p:custDataLst>
          </p:nvPr>
        </p:nvSpPr>
        <p:spPr>
          <a:xfrm>
            <a:off x="2324100" y="2186050"/>
            <a:ext cx="1905000" cy="685800"/>
          </a:xfrm>
          <a:prstGeom prst="wedgeRectCallout">
            <a:avLst>
              <a:gd name="adj1" fmla="val 15497"/>
              <a:gd name="adj2" fmla="val 10901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loop variable or</a:t>
            </a:r>
          </a:p>
          <a:p>
            <a:pPr algn="ctr"/>
            <a:r>
              <a:rPr lang="en-US" dirty="0" smtClean="0">
                <a:solidFill>
                  <a:schemeClr val="tx1"/>
                </a:solidFill>
              </a:rPr>
              <a:t>iteration variable</a:t>
            </a:r>
            <a:endParaRPr lang="en-US" dirty="0">
              <a:solidFill>
                <a:schemeClr val="tx1"/>
              </a:solidFill>
            </a:endParaRPr>
          </a:p>
        </p:txBody>
      </p:sp>
      <p:sp>
        <p:nvSpPr>
          <p:cNvPr id="4" name="TextBox 3"/>
          <p:cNvSpPr txBox="1"/>
          <p:nvPr>
            <p:custDataLst>
              <p:tags r:id="rId9"/>
            </p:custDataLst>
          </p:nvPr>
        </p:nvSpPr>
        <p:spPr>
          <a:xfrm>
            <a:off x="7315200" y="4495800"/>
            <a:ext cx="1114777" cy="2246769"/>
          </a:xfrm>
          <a:prstGeom prst="rect">
            <a:avLst/>
          </a:prstGeom>
          <a:noFill/>
        </p:spPr>
        <p:txBody>
          <a:bodyPr wrap="square" rtlCol="0">
            <a:spAutoFit/>
          </a:bodyPr>
          <a:lstStyle/>
          <a:p>
            <a:r>
              <a:rPr lang="en-US" sz="2000" u="sng" dirty="0" smtClean="0"/>
              <a:t>Output:</a:t>
            </a:r>
          </a:p>
          <a:p>
            <a:r>
              <a:rPr lang="en-US" sz="2000" dirty="0" smtClean="0"/>
              <a:t>30 </a:t>
            </a:r>
            <a:r>
              <a:rPr lang="en-US" sz="2000" dirty="0"/>
              <a:t>-</a:t>
            </a:r>
            <a:r>
              <a:rPr lang="en-US" sz="2000" dirty="0" smtClean="0"/>
              <a:t>1.11</a:t>
            </a:r>
            <a:endParaRPr lang="en-US" sz="2000" dirty="0"/>
          </a:p>
          <a:p>
            <a:r>
              <a:rPr lang="en-US" sz="2000" dirty="0"/>
              <a:t>40 </a:t>
            </a:r>
            <a:r>
              <a:rPr lang="en-US" sz="2000" dirty="0" smtClean="0"/>
              <a:t>4.44</a:t>
            </a:r>
            <a:endParaRPr lang="en-US" sz="2000" dirty="0"/>
          </a:p>
          <a:p>
            <a:r>
              <a:rPr lang="en-US" sz="2000" dirty="0"/>
              <a:t>50 10.0</a:t>
            </a:r>
          </a:p>
          <a:p>
            <a:r>
              <a:rPr lang="en-US" sz="2000" dirty="0"/>
              <a:t>60 </a:t>
            </a:r>
            <a:r>
              <a:rPr lang="en-US" sz="2000" dirty="0" smtClean="0"/>
              <a:t>15.56</a:t>
            </a:r>
            <a:endParaRPr lang="en-US" sz="2000" dirty="0"/>
          </a:p>
          <a:p>
            <a:r>
              <a:rPr lang="en-US" sz="2000" dirty="0"/>
              <a:t>70 </a:t>
            </a:r>
            <a:r>
              <a:rPr lang="en-US" sz="2000" dirty="0" smtClean="0"/>
              <a:t>21.11</a:t>
            </a:r>
          </a:p>
          <a:p>
            <a:r>
              <a:rPr lang="en-US" sz="2000" dirty="0" smtClean="0"/>
              <a:t>All done</a:t>
            </a:r>
            <a:endParaRPr lang="en-US" sz="2000" dirty="0"/>
          </a:p>
        </p:txBody>
      </p:sp>
      <p:sp>
        <p:nvSpPr>
          <p:cNvPr id="14" name="Rectangular Callout 13"/>
          <p:cNvSpPr/>
          <p:nvPr>
            <p:custDataLst>
              <p:tags r:id="rId10"/>
            </p:custDataLst>
          </p:nvPr>
        </p:nvSpPr>
        <p:spPr>
          <a:xfrm>
            <a:off x="8001000" y="2286000"/>
            <a:ext cx="990599" cy="612648"/>
          </a:xfrm>
          <a:prstGeom prst="wedgeRectCallout">
            <a:avLst>
              <a:gd name="adj1" fmla="val 21693"/>
              <a:gd name="adj2" fmla="val 11877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Colon is required</a:t>
            </a:r>
            <a:endParaRPr lang="en-US" dirty="0">
              <a:solidFill>
                <a:schemeClr val="tx1"/>
              </a:solidFill>
            </a:endParaRPr>
          </a:p>
        </p:txBody>
      </p:sp>
      <p:sp>
        <p:nvSpPr>
          <p:cNvPr id="6" name="Slide Number Placeholder 5"/>
          <p:cNvSpPr>
            <a:spLocks noGrp="1"/>
          </p:cNvSpPr>
          <p:nvPr>
            <p:ph type="sldNum" sz="quarter" idx="12"/>
            <p:custDataLst>
              <p:tags r:id="rId11"/>
            </p:custDataLst>
          </p:nvPr>
        </p:nvSpPr>
        <p:spPr/>
        <p:txBody>
          <a:bodyPr/>
          <a:lstStyle/>
          <a:p>
            <a:fld id="{788CE558-C476-4373-B415-9E6F3874DDF1}" type="slidenum">
              <a:rPr lang="en-US" smtClean="0"/>
              <a:t>57</a:t>
            </a:fld>
            <a:endParaRPr lang="en-US"/>
          </a:p>
        </p:txBody>
      </p:sp>
      <p:sp>
        <p:nvSpPr>
          <p:cNvPr id="15" name="Title 14"/>
          <p:cNvSpPr>
            <a:spLocks noGrp="1"/>
          </p:cNvSpPr>
          <p:nvPr>
            <p:ph type="title"/>
          </p:nvPr>
        </p:nvSpPr>
        <p:spPr/>
        <p:txBody>
          <a:bodyPr/>
          <a:lstStyle/>
          <a:p>
            <a:endParaRPr lang="en-US"/>
          </a:p>
        </p:txBody>
      </p:sp>
    </p:spTree>
    <p:extLst>
      <p:ext uri="{BB962C8B-B14F-4D97-AF65-F5344CB8AC3E}">
        <p14:creationId xmlns:p14="http://schemas.microsoft.com/office/powerpoint/2010/main" val="312075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8" grpId="0" animBg="1"/>
      <p:bldP spid="13" grpId="0" animBg="1"/>
      <p:bldP spid="4" grpId="0"/>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a:xfrm>
            <a:off x="3914370" y="4555986"/>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custDataLst>
              <p:tags r:id="rId2"/>
            </p:custDataLst>
          </p:nvPr>
        </p:nvSpPr>
        <p:spPr>
          <a:xfrm>
            <a:off x="3914369" y="5791200"/>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custDataLst>
              <p:tags r:id="rId3"/>
            </p:custDataLst>
          </p:nvPr>
        </p:nvSpPr>
        <p:spPr>
          <a:xfrm>
            <a:off x="3914371" y="6141035"/>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4"/>
            </p:custDataLst>
          </p:nvPr>
        </p:nvSpPr>
        <p:spPr>
          <a:xfrm>
            <a:off x="3914372" y="5486400"/>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custDataLst>
              <p:tags r:id="rId5"/>
            </p:custDataLst>
          </p:nvPr>
        </p:nvSpPr>
        <p:spPr>
          <a:xfrm>
            <a:off x="3914373" y="4904829"/>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custDataLst>
              <p:tags r:id="rId6"/>
            </p:custDataLst>
          </p:nvPr>
        </p:nvSpPr>
        <p:spPr>
          <a:xfrm>
            <a:off x="3914373" y="5210950"/>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custDataLst>
              <p:tags r:id="rId7"/>
            </p:custDataLst>
          </p:nvPr>
        </p:nvSpPr>
        <p:spPr>
          <a:xfrm>
            <a:off x="3840540" y="4572000"/>
            <a:ext cx="1261884" cy="1938992"/>
          </a:xfrm>
          <a:prstGeom prst="rect">
            <a:avLst/>
          </a:prstGeom>
          <a:noFill/>
        </p:spPr>
        <p:txBody>
          <a:bodyPr wrap="none" rtlCol="0">
            <a:spAutoFit/>
          </a:bodyPr>
          <a:lstStyle/>
          <a:p>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 1</a:t>
            </a:r>
          </a:p>
          <a:p>
            <a:r>
              <a:rPr lang="en-US" sz="2000" b="1" dirty="0" smtClean="0">
                <a:latin typeface="Courier New" pitchFamily="49" charset="0"/>
                <a:cs typeface="Courier New" pitchFamily="49" charset="0"/>
              </a:rPr>
              <a:t>print </a:t>
            </a:r>
            <a:r>
              <a:rPr lang="en-US" sz="2000" b="1" dirty="0" err="1" smtClean="0">
                <a:latin typeface="Courier New" pitchFamily="49" charset="0"/>
                <a:cs typeface="Courier New" pitchFamily="49" charset="0"/>
              </a:rPr>
              <a:t>i</a:t>
            </a:r>
            <a:endParaRPr lang="en-US" sz="2000" b="1" dirty="0" smtClean="0">
              <a:latin typeface="Courier New" pitchFamily="49" charset="0"/>
              <a:cs typeface="Courier New" pitchFamily="49" charset="0"/>
            </a:endParaRPr>
          </a:p>
          <a:p>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 4</a:t>
            </a:r>
          </a:p>
          <a:p>
            <a:r>
              <a:rPr lang="en-US" sz="2000" b="1" dirty="0" smtClean="0">
                <a:latin typeface="Courier New" pitchFamily="49" charset="0"/>
                <a:cs typeface="Courier New" pitchFamily="49" charset="0"/>
              </a:rPr>
              <a:t>print </a:t>
            </a:r>
            <a:r>
              <a:rPr lang="en-US" sz="2000" b="1" dirty="0" err="1" smtClean="0">
                <a:latin typeface="Courier New" pitchFamily="49" charset="0"/>
                <a:cs typeface="Courier New" pitchFamily="49" charset="0"/>
              </a:rPr>
              <a:t>i</a:t>
            </a:r>
            <a:endParaRPr lang="en-US" sz="2000" b="1" dirty="0" smtClean="0">
              <a:latin typeface="Courier New" pitchFamily="49" charset="0"/>
              <a:cs typeface="Courier New" pitchFamily="49" charset="0"/>
            </a:endParaRPr>
          </a:p>
          <a:p>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 9</a:t>
            </a:r>
          </a:p>
          <a:p>
            <a:r>
              <a:rPr lang="en-US" sz="2000" b="1" dirty="0" smtClean="0">
                <a:latin typeface="Courier New" pitchFamily="49" charset="0"/>
                <a:cs typeface="Courier New" pitchFamily="49" charset="0"/>
              </a:rPr>
              <a:t>print </a:t>
            </a:r>
            <a:r>
              <a:rPr lang="en-US" sz="2000" b="1" dirty="0" err="1" smtClean="0">
                <a:latin typeface="Courier New" pitchFamily="49" charset="0"/>
                <a:cs typeface="Courier New" pitchFamily="49" charset="0"/>
              </a:rPr>
              <a:t>i</a:t>
            </a:r>
            <a:endParaRPr lang="en-US" sz="2000" b="1" dirty="0">
              <a:latin typeface="Courier New" pitchFamily="49" charset="0"/>
              <a:cs typeface="Courier New" pitchFamily="49" charset="0"/>
            </a:endParaRPr>
          </a:p>
        </p:txBody>
      </p:sp>
      <p:sp>
        <p:nvSpPr>
          <p:cNvPr id="10" name="Rectangle 9"/>
          <p:cNvSpPr/>
          <p:nvPr>
            <p:custDataLst>
              <p:tags r:id="rId8"/>
            </p:custDataLst>
          </p:nvPr>
        </p:nvSpPr>
        <p:spPr>
          <a:xfrm>
            <a:off x="457200" y="3363843"/>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custDataLst>
              <p:tags r:id="rId9"/>
            </p:custDataLst>
          </p:nvPr>
        </p:nvSpPr>
        <p:spPr>
          <a:xfrm>
            <a:off x="457200" y="3897243"/>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10"/>
            </p:custDataLst>
          </p:nvPr>
        </p:nvSpPr>
        <p:spPr>
          <a:xfrm>
            <a:off x="457200" y="2133600"/>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11"/>
            </p:custDataLst>
          </p:nvPr>
        </p:nvSpPr>
        <p:spPr>
          <a:xfrm>
            <a:off x="485983" y="5157900"/>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custDataLst>
              <p:tags r:id="rId12"/>
            </p:custDataLst>
          </p:nvPr>
        </p:nvSpPr>
        <p:spPr>
          <a:xfrm>
            <a:off x="457201" y="2449443"/>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custDataLst>
              <p:tags r:id="rId13"/>
            </p:custDataLst>
          </p:nvPr>
        </p:nvSpPr>
        <p:spPr>
          <a:xfrm>
            <a:off x="1600200" y="4854714"/>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custDataLst>
              <p:tags r:id="rId14"/>
            </p:custDataLst>
          </p:nvPr>
        </p:nvSpPr>
        <p:spPr>
          <a:xfrm>
            <a:off x="2895600" y="5007114"/>
            <a:ext cx="856833" cy="435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15"/>
            </p:custDataLst>
          </p:nvPr>
        </p:nvSpPr>
        <p:spPr>
          <a:xfrm>
            <a:off x="762001" y="4854714"/>
            <a:ext cx="281090"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custDataLst>
              <p:tags r:id="rId16"/>
            </p:custDataLst>
          </p:nvPr>
        </p:nvSpPr>
        <p:spPr>
          <a:xfrm>
            <a:off x="152400" y="4854714"/>
            <a:ext cx="2800767" cy="707886"/>
          </a:xfrm>
          <a:prstGeom prst="rect">
            <a:avLst/>
          </a:prstGeom>
          <a:noFill/>
        </p:spPr>
        <p:txBody>
          <a:bodyPr wrap="none" rtlCol="0">
            <a:spAutoFit/>
          </a:bodyPr>
          <a:lstStyle/>
          <a:p>
            <a:r>
              <a:rPr lang="en-US" sz="2000" b="1" dirty="0" smtClean="0">
                <a:latin typeface="Courier New" pitchFamily="49" charset="0"/>
                <a:cs typeface="Courier New" pitchFamily="49" charset="0"/>
              </a:rPr>
              <a:t>for </a:t>
            </a:r>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in [1,4,9]:</a:t>
            </a:r>
          </a:p>
          <a:p>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a:t>
            </a:r>
            <a:r>
              <a:rPr lang="en-US" sz="2000" b="1" dirty="0" err="1" smtClean="0">
                <a:latin typeface="Courier New" pitchFamily="49" charset="0"/>
                <a:cs typeface="Courier New" pitchFamily="49" charset="0"/>
              </a:rPr>
              <a:t>i</a:t>
            </a:r>
            <a:endParaRPr lang="en-US" sz="2000" b="1" dirty="0">
              <a:latin typeface="Courier New" pitchFamily="49" charset="0"/>
              <a:cs typeface="Courier New" pitchFamily="49" charset="0"/>
            </a:endParaRPr>
          </a:p>
        </p:txBody>
      </p:sp>
      <p:sp>
        <p:nvSpPr>
          <p:cNvPr id="32" name="TextBox 31"/>
          <p:cNvSpPr txBox="1"/>
          <p:nvPr>
            <p:custDataLst>
              <p:tags r:id="rId17"/>
            </p:custDataLst>
          </p:nvPr>
        </p:nvSpPr>
        <p:spPr>
          <a:xfrm>
            <a:off x="5519937" y="4153487"/>
            <a:ext cx="1275286" cy="646331"/>
          </a:xfrm>
          <a:prstGeom prst="rect">
            <a:avLst/>
          </a:prstGeom>
          <a:noFill/>
        </p:spPr>
        <p:txBody>
          <a:bodyPr wrap="none" rtlCol="0">
            <a:spAutoFit/>
          </a:bodyPr>
          <a:lstStyle/>
          <a:p>
            <a:r>
              <a:rPr lang="en-US" dirty="0" smtClean="0"/>
              <a:t>State of the</a:t>
            </a:r>
            <a:br>
              <a:rPr lang="en-US" dirty="0" smtClean="0"/>
            </a:br>
            <a:r>
              <a:rPr lang="en-US" dirty="0" smtClean="0"/>
              <a:t>computer:</a:t>
            </a:r>
            <a:endParaRPr lang="en-US" dirty="0"/>
          </a:p>
        </p:txBody>
      </p:sp>
      <p:sp>
        <p:nvSpPr>
          <p:cNvPr id="33" name="Rectangle 32"/>
          <p:cNvSpPr/>
          <p:nvPr>
            <p:custDataLst>
              <p:tags r:id="rId18"/>
            </p:custDataLst>
          </p:nvPr>
        </p:nvSpPr>
        <p:spPr>
          <a:xfrm>
            <a:off x="5519937" y="4788932"/>
            <a:ext cx="1261863" cy="1339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custDataLst>
              <p:tags r:id="rId19"/>
            </p:custDataLst>
          </p:nvPr>
        </p:nvSpPr>
        <p:spPr>
          <a:xfrm>
            <a:off x="7370999" y="4419600"/>
            <a:ext cx="1624355" cy="369332"/>
          </a:xfrm>
          <a:prstGeom prst="rect">
            <a:avLst/>
          </a:prstGeom>
          <a:noFill/>
        </p:spPr>
        <p:txBody>
          <a:bodyPr wrap="none" rtlCol="0">
            <a:spAutoFit/>
          </a:bodyPr>
          <a:lstStyle/>
          <a:p>
            <a:r>
              <a:rPr lang="en-US" dirty="0" smtClean="0"/>
              <a:t>Printed output:</a:t>
            </a:r>
            <a:endParaRPr lang="en-US" dirty="0"/>
          </a:p>
        </p:txBody>
      </p:sp>
      <p:sp>
        <p:nvSpPr>
          <p:cNvPr id="35" name="Rectangle 34"/>
          <p:cNvSpPr/>
          <p:nvPr>
            <p:custDataLst>
              <p:tags r:id="rId20"/>
            </p:custDataLst>
          </p:nvPr>
        </p:nvSpPr>
        <p:spPr>
          <a:xfrm>
            <a:off x="7370999" y="4788932"/>
            <a:ext cx="1624355" cy="1339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dirty="0" smtClean="0">
                <a:solidFill>
                  <a:schemeClr val="tx1"/>
                </a:solidFill>
              </a:rPr>
              <a:t>1</a:t>
            </a:r>
          </a:p>
          <a:p>
            <a:r>
              <a:rPr lang="en-US" sz="2800" dirty="0">
                <a:solidFill>
                  <a:schemeClr val="tx1"/>
                </a:solidFill>
              </a:rPr>
              <a:t>4</a:t>
            </a:r>
            <a:endParaRPr lang="en-US" sz="2800" dirty="0" smtClean="0">
              <a:solidFill>
                <a:schemeClr val="tx1"/>
              </a:solidFill>
            </a:endParaRPr>
          </a:p>
          <a:p>
            <a:r>
              <a:rPr lang="en-US" sz="2800" dirty="0" smtClean="0">
                <a:solidFill>
                  <a:schemeClr val="tx1"/>
                </a:solidFill>
              </a:rPr>
              <a:t>9</a:t>
            </a:r>
          </a:p>
        </p:txBody>
      </p:sp>
      <p:sp>
        <p:nvSpPr>
          <p:cNvPr id="36" name="TextBox 35"/>
          <p:cNvSpPr txBox="1"/>
          <p:nvPr>
            <p:custDataLst>
              <p:tags r:id="rId21"/>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1</a:t>
            </a:r>
          </a:p>
        </p:txBody>
      </p:sp>
      <p:sp>
        <p:nvSpPr>
          <p:cNvPr id="37" name="TextBox 36"/>
          <p:cNvSpPr txBox="1"/>
          <p:nvPr>
            <p:custDataLst>
              <p:tags r:id="rId22"/>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4</a:t>
            </a:r>
          </a:p>
        </p:txBody>
      </p:sp>
      <p:sp>
        <p:nvSpPr>
          <p:cNvPr id="38" name="TextBox 37"/>
          <p:cNvSpPr txBox="1"/>
          <p:nvPr>
            <p:custDataLst>
              <p:tags r:id="rId23"/>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9</a:t>
            </a:r>
          </a:p>
        </p:txBody>
      </p:sp>
      <p:sp>
        <p:nvSpPr>
          <p:cNvPr id="39" name="TextBox 38"/>
          <p:cNvSpPr txBox="1"/>
          <p:nvPr>
            <p:custDataLst>
              <p:tags r:id="rId24"/>
            </p:custDataLst>
          </p:nvPr>
        </p:nvSpPr>
        <p:spPr>
          <a:xfrm>
            <a:off x="381000" y="1524000"/>
            <a:ext cx="7800084" cy="430887"/>
          </a:xfrm>
          <a:prstGeom prst="rect">
            <a:avLst/>
          </a:prstGeom>
          <a:noFill/>
          <a:ln>
            <a:solidFill>
              <a:schemeClr val="tx1"/>
            </a:solidFill>
          </a:ln>
        </p:spPr>
        <p:txBody>
          <a:bodyPr wrap="none" rtlCol="0">
            <a:spAutoFit/>
          </a:bodyPr>
          <a:lstStyle/>
          <a:p>
            <a:r>
              <a:rPr lang="en-US" sz="2200" dirty="0" smtClean="0"/>
              <a:t>Idea:  convert a </a:t>
            </a:r>
            <a:r>
              <a:rPr lang="en-US" sz="2200" b="1" dirty="0" smtClean="0">
                <a:latin typeface="Courier New" pitchFamily="49" charset="0"/>
                <a:cs typeface="Courier New" pitchFamily="49" charset="0"/>
              </a:rPr>
              <a:t>for</a:t>
            </a:r>
            <a:r>
              <a:rPr lang="en-US" sz="2200" dirty="0" smtClean="0"/>
              <a:t> loop into something we know how to execute</a:t>
            </a:r>
            <a:endParaRPr lang="en-US" sz="2200" dirty="0"/>
          </a:p>
        </p:txBody>
      </p:sp>
      <p:sp>
        <p:nvSpPr>
          <p:cNvPr id="3" name="Content Placeholder 2"/>
          <p:cNvSpPr>
            <a:spLocks noGrp="1"/>
          </p:cNvSpPr>
          <p:nvPr>
            <p:ph sz="half" idx="1"/>
            <p:custDataLst>
              <p:tags r:id="rId25"/>
            </p:custDataLst>
          </p:nvPr>
        </p:nvSpPr>
        <p:spPr>
          <a:xfrm>
            <a:off x="457200" y="2133600"/>
            <a:ext cx="4645224" cy="2895600"/>
          </a:xfrm>
        </p:spPr>
        <p:txBody>
          <a:bodyPr>
            <a:normAutofit fontScale="77500" lnSpcReduction="20000"/>
          </a:bodyPr>
          <a:lstStyle/>
          <a:p>
            <a:pPr marL="514350" indent="-514350">
              <a:buFont typeface="+mj-lt"/>
              <a:buAutoNum type="arabicPeriod"/>
            </a:pPr>
            <a:r>
              <a:rPr lang="en-US" dirty="0" smtClean="0"/>
              <a:t>Evaluate the sequence </a:t>
            </a:r>
            <a:r>
              <a:rPr lang="en-US" dirty="0"/>
              <a:t>expression</a:t>
            </a:r>
          </a:p>
          <a:p>
            <a:pPr marL="514350" indent="-514350">
              <a:buFont typeface="+mj-lt"/>
              <a:buAutoNum type="arabicPeriod"/>
            </a:pPr>
            <a:r>
              <a:rPr lang="en-US" dirty="0"/>
              <a:t>Write an assignment to the loop </a:t>
            </a:r>
            <a:r>
              <a:rPr lang="en-US" dirty="0" smtClean="0"/>
              <a:t>variable, </a:t>
            </a:r>
            <a:r>
              <a:rPr lang="en-US" dirty="0"/>
              <a:t>for each sequence element</a:t>
            </a:r>
          </a:p>
          <a:p>
            <a:pPr marL="514350" indent="-514350">
              <a:buFont typeface="+mj-lt"/>
              <a:buAutoNum type="arabicPeriod"/>
            </a:pPr>
            <a:r>
              <a:rPr lang="en-US" dirty="0"/>
              <a:t>Write a copy of the loop after each </a:t>
            </a:r>
            <a:r>
              <a:rPr lang="en-US" dirty="0" smtClean="0"/>
              <a:t>assignment</a:t>
            </a:r>
          </a:p>
          <a:p>
            <a:pPr marL="514350" indent="-514350">
              <a:buFont typeface="+mj-lt"/>
              <a:buAutoNum type="arabicPeriod"/>
            </a:pPr>
            <a:r>
              <a:rPr lang="en-US" dirty="0" smtClean="0"/>
              <a:t>Execute the resulting statements</a:t>
            </a:r>
            <a:endParaRPr lang="en-US" dirty="0"/>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custDataLst>
              <p:tags r:id="rId26"/>
            </p:custDataLst>
          </p:nvPr>
        </p:nvSpPr>
        <p:spPr/>
        <p:txBody>
          <a:bodyPr/>
          <a:lstStyle/>
          <a:p>
            <a:fld id="{788CE558-C476-4373-B415-9E6F3874DDF1}" type="slidenum">
              <a:rPr lang="en-US" smtClean="0"/>
              <a:t>58</a:t>
            </a:fld>
            <a:endParaRPr lang="en-US"/>
          </a:p>
        </p:txBody>
      </p:sp>
      <p:sp>
        <p:nvSpPr>
          <p:cNvPr id="21" name="Title 20"/>
          <p:cNvSpPr>
            <a:spLocks noGrp="1"/>
          </p:cNvSpPr>
          <p:nvPr>
            <p:ph type="title"/>
          </p:nvPr>
        </p:nvSpPr>
        <p:spPr/>
        <p:txBody>
          <a:bodyPr/>
          <a:lstStyle/>
          <a:p>
            <a:endParaRPr lang="en-US"/>
          </a:p>
        </p:txBody>
      </p:sp>
    </p:spTree>
    <p:extLst>
      <p:ext uri="{BB962C8B-B14F-4D97-AF65-F5344CB8AC3E}">
        <p14:creationId xmlns:p14="http://schemas.microsoft.com/office/powerpoint/2010/main" val="34168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42" presetClass="path" presetSubtype="0" accel="50000" decel="50000" fill="hold" grpId="0" nodeType="afterEffect">
                                  <p:stCondLst>
                                    <p:cond delay="0"/>
                                  </p:stCondLst>
                                  <p:childTnLst>
                                    <p:animMotion origin="layout" path="M 4.72222E-6 -0.05088 L 4.72222E-6 -3.31175E-6 " pathEditMode="relative" rAng="0" ptsTypes="AA">
                                      <p:cBhvr>
                                        <p:cTn id="19" dur="2000" fill="hold"/>
                                        <p:tgtEl>
                                          <p:spTgt spid="9"/>
                                        </p:tgtEl>
                                        <p:attrNameLst>
                                          <p:attrName>ppt_x</p:attrName>
                                          <p:attrName>ppt_y</p:attrName>
                                        </p:attrNameLst>
                                      </p:cBhvr>
                                      <p:rCtr x="0" y="2544"/>
                                    </p:animMotion>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42" presetClass="path" presetSubtype="0" accel="50000" decel="50000" fill="hold" grpId="2" nodeType="withEffect">
                                  <p:stCondLst>
                                    <p:cond delay="0"/>
                                  </p:stCondLst>
                                  <p:childTnLst>
                                    <p:animMotion origin="layout" path="M 4.72222E-6 0 L 4.72222E-6 0.12708 " pathEditMode="relative" rAng="0" ptsTypes="AA">
                                      <p:cBhvr>
                                        <p:cTn id="48" dur="2000" fill="hold"/>
                                        <p:tgtEl>
                                          <p:spTgt spid="9"/>
                                        </p:tgtEl>
                                        <p:attrNameLst>
                                          <p:attrName>ppt_x</p:attrName>
                                          <p:attrName>ppt_y</p:attrName>
                                        </p:attrNameLst>
                                      </p:cBhvr>
                                      <p:rCtr x="0" y="6343"/>
                                    </p:animMotion>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6">
                                            <p:txEl>
                                              <p:pRg st="5" end="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3" nodeType="clickEffect">
                                  <p:stCondLst>
                                    <p:cond delay="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42" presetClass="path" presetSubtype="0" accel="50000" decel="50000" fill="hold" grpId="1" nodeType="withEffect">
                                  <p:stCondLst>
                                    <p:cond delay="0"/>
                                  </p:stCondLst>
                                  <p:childTnLst>
                                    <p:animMotion origin="layout" path="M 4.72222E-6 -0.00625 L 4.72222E-6 0.08264 " pathEditMode="relative" rAng="0" ptsTypes="AA">
                                      <p:cBhvr>
                                        <p:cTn id="82" dur="2000" fill="hold"/>
                                        <p:tgtEl>
                                          <p:spTgt spid="10"/>
                                        </p:tgtEl>
                                        <p:attrNameLst>
                                          <p:attrName>ppt_x</p:attrName>
                                          <p:attrName>ppt_y</p:attrName>
                                        </p:attrNameLst>
                                      </p:cBhvr>
                                      <p:rCtr x="0" y="4444"/>
                                    </p:animMotion>
                                  </p:childTnLst>
                                </p:cTn>
                              </p:par>
                            </p:childTnLst>
                          </p:cTn>
                        </p:par>
                        <p:par>
                          <p:cTn id="83" fill="hold">
                            <p:stCondLst>
                              <p:cond delay="2000"/>
                            </p:stCondLst>
                            <p:childTnLst>
                              <p:par>
                                <p:cTn id="84" presetID="1" presetClass="entr" presetSubtype="0" fill="hold" grpId="0" nodeType="afterEffect">
                                  <p:stCondLst>
                                    <p:cond delay="0"/>
                                  </p:stCondLst>
                                  <p:childTnLst>
                                    <p:set>
                                      <p:cBhvr>
                                        <p:cTn id="85" dur="1" fill="hold">
                                          <p:stCondLst>
                                            <p:cond delay="0"/>
                                          </p:stCondLst>
                                        </p:cTn>
                                        <p:tgtEl>
                                          <p:spTgt spid="11"/>
                                        </p:tgtEl>
                                        <p:attrNameLst>
                                          <p:attrName>style.visibility</p:attrName>
                                        </p:attrNameLst>
                                      </p:cBhvr>
                                      <p:to>
                                        <p:strVal val="visible"/>
                                      </p:to>
                                    </p:set>
                                  </p:childTnLst>
                                </p:cTn>
                              </p:par>
                              <p:par>
                                <p:cTn id="86" presetID="1" presetClass="entr" presetSubtype="0" fill="hold" grpId="2" nodeType="withEffect">
                                  <p:stCondLst>
                                    <p:cond delay="0"/>
                                  </p:stCondLst>
                                  <p:childTnLst>
                                    <p:set>
                                      <p:cBhvr>
                                        <p:cTn id="87" dur="1" fill="hold">
                                          <p:stCondLst>
                                            <p:cond delay="0"/>
                                          </p:stCondLst>
                                        </p:cTn>
                                        <p:tgtEl>
                                          <p:spTgt spid="19"/>
                                        </p:tgtEl>
                                        <p:attrNameLst>
                                          <p:attrName>style.visibility</p:attrName>
                                        </p:attrNameLst>
                                      </p:cBhvr>
                                      <p:to>
                                        <p:strVal val="visible"/>
                                      </p:to>
                                    </p:set>
                                  </p:childTnLst>
                                </p:cTn>
                              </p:par>
                              <p:par>
                                <p:cTn id="88" presetID="1" presetClass="entr" presetSubtype="0" fill="hold" grpId="2" nodeType="withEffect">
                                  <p:stCondLst>
                                    <p:cond delay="0"/>
                                  </p:stCondLst>
                                  <p:childTnLst>
                                    <p:set>
                                      <p:cBhvr>
                                        <p:cTn id="89" dur="1" fill="hold">
                                          <p:stCondLst>
                                            <p:cond delay="0"/>
                                          </p:stCondLst>
                                        </p:cTn>
                                        <p:tgtEl>
                                          <p:spTgt spid="18"/>
                                        </p:tgtEl>
                                        <p:attrNameLst>
                                          <p:attrName>style.visibility</p:attrName>
                                        </p:attrNameLst>
                                      </p:cBhvr>
                                      <p:to>
                                        <p:strVal val="visible"/>
                                      </p:to>
                                    </p:set>
                                  </p:childTnLst>
                                </p:cTn>
                              </p:par>
                              <p:par>
                                <p:cTn id="90" presetID="1" presetClass="entr" presetSubtype="0" fill="hold" grpId="2" nodeType="withEffect">
                                  <p:stCondLst>
                                    <p:cond delay="0"/>
                                  </p:stCondLst>
                                  <p:childTnLst>
                                    <p:set>
                                      <p:cBhvr>
                                        <p:cTn id="91" dur="1" fill="hold">
                                          <p:stCondLst>
                                            <p:cond delay="0"/>
                                          </p:stCondLst>
                                        </p:cTn>
                                        <p:tgtEl>
                                          <p:spTgt spid="17"/>
                                        </p:tgtEl>
                                        <p:attrNameLst>
                                          <p:attrName>style.visibility</p:attrName>
                                        </p:attrNameLst>
                                      </p:cBhvr>
                                      <p:to>
                                        <p:strVal val="visible"/>
                                      </p:to>
                                    </p:set>
                                  </p:childTnLst>
                                </p:cTn>
                              </p:par>
                              <p:par>
                                <p:cTn id="92" presetID="1" presetClass="entr" presetSubtype="0" fill="hold" grpId="2" nodeType="withEffect">
                                  <p:stCondLst>
                                    <p:cond delay="0"/>
                                  </p:stCondLst>
                                  <p:childTnLst>
                                    <p:set>
                                      <p:cBhvr>
                                        <p:cTn id="93" dur="1" fill="hold">
                                          <p:stCondLst>
                                            <p:cond delay="0"/>
                                          </p:stCondLst>
                                        </p:cTn>
                                        <p:tgtEl>
                                          <p:spTgt spid="16"/>
                                        </p:tgtEl>
                                        <p:attrNameLst>
                                          <p:attrName>style.visibility</p:attrName>
                                        </p:attrNameLst>
                                      </p:cBhvr>
                                      <p:to>
                                        <p:strVal val="visible"/>
                                      </p:to>
                                    </p:set>
                                  </p:childTnLst>
                                </p:cTn>
                              </p:par>
                              <p:par>
                                <p:cTn id="94" presetID="1" presetClass="entr" presetSubtype="0" fill="hold" grpId="2" nodeType="withEffect">
                                  <p:stCondLst>
                                    <p:cond delay="0"/>
                                  </p:stCondLst>
                                  <p:childTnLst>
                                    <p:set>
                                      <p:cBhvr>
                                        <p:cTn id="95" dur="1" fill="hold">
                                          <p:stCondLst>
                                            <p:cond delay="0"/>
                                          </p:stCondLst>
                                        </p:cTn>
                                        <p:tgtEl>
                                          <p:spTgt spid="15"/>
                                        </p:tgtEl>
                                        <p:attrNameLst>
                                          <p:attrName>style.visibility</p:attrName>
                                        </p:attrNameLst>
                                      </p:cBhvr>
                                      <p:to>
                                        <p:strVal val="visible"/>
                                      </p:to>
                                    </p:set>
                                  </p:childTnLst>
                                </p:cTn>
                              </p:par>
                              <p:par>
                                <p:cTn id="96" presetID="1" presetClass="entr" presetSubtype="0" fill="hold" grpId="2" nodeType="withEffect">
                                  <p:stCondLst>
                                    <p:cond delay="0"/>
                                  </p:stCondLst>
                                  <p:childTnLst>
                                    <p:set>
                                      <p:cBhvr>
                                        <p:cTn id="97" dur="1" fill="hold">
                                          <p:stCondLst>
                                            <p:cond delay="0"/>
                                          </p:stCondLst>
                                        </p:cTn>
                                        <p:tgtEl>
                                          <p:spTgt spid="14"/>
                                        </p:tgtEl>
                                        <p:attrNameLst>
                                          <p:attrName>style.visibility</p:attrName>
                                        </p:attrNameLst>
                                      </p:cBhvr>
                                      <p:to>
                                        <p:strVal val="visible"/>
                                      </p:to>
                                    </p:set>
                                  </p:childTnLst>
                                </p:cTn>
                              </p:par>
                              <p:par>
                                <p:cTn id="98" presetID="1" presetClass="exit" presetSubtype="0" fill="hold" grpId="2" nodeType="withEffect">
                                  <p:stCondLst>
                                    <p:cond delay="0"/>
                                  </p:stCondLst>
                                  <p:childTnLst>
                                    <p:set>
                                      <p:cBhvr>
                                        <p:cTn id="99" dur="1" fill="hold">
                                          <p:stCondLst>
                                            <p:cond delay="0"/>
                                          </p:stCondLst>
                                        </p:cTn>
                                        <p:tgtEl>
                                          <p:spTgt spid="1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5">
                                            <p:bg/>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3" nodeType="clickEffect">
                                  <p:stCondLst>
                                    <p:cond delay="0"/>
                                  </p:stCondLst>
                                  <p:childTnLst>
                                    <p:set>
                                      <p:cBhvr>
                                        <p:cTn id="113" dur="1" fill="hold">
                                          <p:stCondLst>
                                            <p:cond delay="0"/>
                                          </p:stCondLst>
                                        </p:cTn>
                                        <p:tgtEl>
                                          <p:spTgt spid="18"/>
                                        </p:tgtEl>
                                        <p:attrNameLst>
                                          <p:attrName>style.visibility</p:attrName>
                                        </p:attrNameLst>
                                      </p:cBhvr>
                                      <p:to>
                                        <p:strVal val="hidden"/>
                                      </p:to>
                                    </p:set>
                                  </p:childTnLst>
                                </p:cTn>
                              </p:par>
                              <p:par>
                                <p:cTn id="114" presetID="1" presetClass="exit" presetSubtype="0" fill="hold" grpId="3" nodeType="withEffect">
                                  <p:stCondLst>
                                    <p:cond delay="0"/>
                                  </p:stCondLst>
                                  <p:childTnLst>
                                    <p:set>
                                      <p:cBhvr>
                                        <p:cTn id="115" dur="1" fill="hold">
                                          <p:stCondLst>
                                            <p:cond delay="0"/>
                                          </p:stCondLst>
                                        </p:cTn>
                                        <p:tgtEl>
                                          <p:spTgt spid="17"/>
                                        </p:tgtEl>
                                        <p:attrNameLst>
                                          <p:attrName>style.visibility</p:attrName>
                                        </p:attrNameLst>
                                      </p:cBhvr>
                                      <p:to>
                                        <p:strVal val="hidden"/>
                                      </p:to>
                                    </p:set>
                                  </p:childTnLst>
                                </p:cTn>
                              </p:par>
                              <p:par>
                                <p:cTn id="116" presetID="1" presetClass="exit" presetSubtype="0" fill="hold" grpId="3" nodeType="withEffect">
                                  <p:stCondLst>
                                    <p:cond delay="0"/>
                                  </p:stCondLst>
                                  <p:childTnLst>
                                    <p:set>
                                      <p:cBhvr>
                                        <p:cTn id="117" dur="1" fill="hold">
                                          <p:stCondLst>
                                            <p:cond delay="0"/>
                                          </p:stCondLst>
                                        </p:cTn>
                                        <p:tgtEl>
                                          <p:spTgt spid="16"/>
                                        </p:tgtEl>
                                        <p:attrNameLst>
                                          <p:attrName>style.visibility</p:attrName>
                                        </p:attrNameLst>
                                      </p:cBhvr>
                                      <p:to>
                                        <p:strVal val="hidden"/>
                                      </p:to>
                                    </p:set>
                                  </p:childTnLst>
                                </p:cTn>
                              </p:par>
                              <p:par>
                                <p:cTn id="118" presetID="1" presetClass="exit" presetSubtype="0" fill="hold" grpId="3" nodeType="withEffect">
                                  <p:stCondLst>
                                    <p:cond delay="0"/>
                                  </p:stCondLst>
                                  <p:childTnLst>
                                    <p:set>
                                      <p:cBhvr>
                                        <p:cTn id="119" dur="1" fill="hold">
                                          <p:stCondLst>
                                            <p:cond delay="0"/>
                                          </p:stCondLst>
                                        </p:cTn>
                                        <p:tgtEl>
                                          <p:spTgt spid="15"/>
                                        </p:tgtEl>
                                        <p:attrNameLst>
                                          <p:attrName>style.visibility</p:attrName>
                                        </p:attrNameLst>
                                      </p:cBhvr>
                                      <p:to>
                                        <p:strVal val="hidden"/>
                                      </p:to>
                                    </p:set>
                                  </p:childTnLst>
                                </p:cTn>
                              </p:par>
                              <p:par>
                                <p:cTn id="120" presetID="1" presetClass="exit" presetSubtype="0" fill="hold" grpId="3" nodeType="withEffect">
                                  <p:stCondLst>
                                    <p:cond delay="0"/>
                                  </p:stCondLst>
                                  <p:childTnLst>
                                    <p:set>
                                      <p:cBhvr>
                                        <p:cTn id="121" dur="1" fill="hold">
                                          <p:stCondLst>
                                            <p:cond delay="0"/>
                                          </p:stCondLst>
                                        </p:cTn>
                                        <p:tgtEl>
                                          <p:spTgt spid="14"/>
                                        </p:tgtEl>
                                        <p:attrNameLst>
                                          <p:attrName>style.visibility</p:attrName>
                                        </p:attrNameLst>
                                      </p:cBhvr>
                                      <p:to>
                                        <p:strVal val="hidden"/>
                                      </p:to>
                                    </p:set>
                                  </p:childTnLst>
                                </p:cTn>
                              </p:par>
                              <p:par>
                                <p:cTn id="122" presetID="1" presetClass="entr" presetSubtype="0" fill="hold" grpId="0" nodeType="withEffect">
                                  <p:stCondLst>
                                    <p:cond delay="0"/>
                                  </p:stCondLst>
                                  <p:childTnLst>
                                    <p:set>
                                      <p:cBhvr>
                                        <p:cTn id="123" dur="1" fill="hold">
                                          <p:stCondLst>
                                            <p:cond delay="0"/>
                                          </p:stCondLst>
                                        </p:cTn>
                                        <p:tgtEl>
                                          <p:spTgt spid="3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childTnLst>
                                </p:cTn>
                              </p:par>
                              <p:par>
                                <p:cTn id="128" presetID="1" presetClass="entr" presetSubtype="0" fill="hold" grpId="4" nodeType="withEffect">
                                  <p:stCondLst>
                                    <p:cond delay="0"/>
                                  </p:stCondLst>
                                  <p:childTnLst>
                                    <p:set>
                                      <p:cBhvr>
                                        <p:cTn id="129" dur="1" fill="hold">
                                          <p:stCondLst>
                                            <p:cond delay="0"/>
                                          </p:stCondLst>
                                        </p:cTn>
                                        <p:tgtEl>
                                          <p:spTgt spid="16"/>
                                        </p:tgtEl>
                                        <p:attrNameLst>
                                          <p:attrName>style.visibility</p:attrName>
                                        </p:attrNameLst>
                                      </p:cBhvr>
                                      <p:to>
                                        <p:strVal val="visible"/>
                                      </p:to>
                                    </p:set>
                                  </p:childTnLst>
                                </p:cTn>
                              </p:par>
                              <p:par>
                                <p:cTn id="130" presetID="1" presetClass="exit" presetSubtype="0" fill="hold" grpId="3" nodeType="withEffect">
                                  <p:stCondLst>
                                    <p:cond delay="0"/>
                                  </p:stCondLst>
                                  <p:childTnLst>
                                    <p:set>
                                      <p:cBhvr>
                                        <p:cTn id="131" dur="1" fill="hold">
                                          <p:stCondLst>
                                            <p:cond delay="0"/>
                                          </p:stCondLst>
                                        </p:cTn>
                                        <p:tgtEl>
                                          <p:spTgt spid="1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childTnLst>
                          </p:cTn>
                        </p:par>
                        <p:par>
                          <p:cTn id="136" fill="hold">
                            <p:stCondLst>
                              <p:cond delay="0"/>
                            </p:stCondLst>
                            <p:childTnLst>
                              <p:par>
                                <p:cTn id="137" presetID="1" presetClass="entr" presetSubtype="0" fill="hold" grpId="0" nodeType="afterEffect">
                                  <p:stCondLst>
                                    <p:cond delay="0"/>
                                  </p:stCondLst>
                                  <p:childTnLst>
                                    <p:set>
                                      <p:cBhvr>
                                        <p:cTn id="138" dur="1" fill="hold">
                                          <p:stCondLst>
                                            <p:cond delay="0"/>
                                          </p:stCondLst>
                                        </p:cTn>
                                        <p:tgtEl>
                                          <p:spTgt spid="37"/>
                                        </p:tgtEl>
                                        <p:attrNameLst>
                                          <p:attrName>style.visibility</p:attrName>
                                        </p:attrNameLst>
                                      </p:cBhvr>
                                      <p:to>
                                        <p:strVal val="visible"/>
                                      </p:to>
                                    </p:set>
                                  </p:childTnLst>
                                </p:cTn>
                              </p:par>
                              <p:par>
                                <p:cTn id="139" presetID="1" presetClass="entr" presetSubtype="0" fill="hold" grpId="4" nodeType="withEffect">
                                  <p:stCondLst>
                                    <p:cond delay="0"/>
                                  </p:stCondLst>
                                  <p:childTnLst>
                                    <p:set>
                                      <p:cBhvr>
                                        <p:cTn id="140" dur="1" fill="hold">
                                          <p:stCondLst>
                                            <p:cond delay="0"/>
                                          </p:stCondLst>
                                        </p:cTn>
                                        <p:tgtEl>
                                          <p:spTgt spid="18"/>
                                        </p:tgtEl>
                                        <p:attrNameLst>
                                          <p:attrName>style.visibility</p:attrName>
                                        </p:attrNameLst>
                                      </p:cBhvr>
                                      <p:to>
                                        <p:strVal val="visible"/>
                                      </p:to>
                                    </p:set>
                                  </p:childTnLst>
                                </p:cTn>
                              </p:par>
                              <p:par>
                                <p:cTn id="141" presetID="1" presetClass="exit" presetSubtype="0" fill="hold" grpId="5"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5">
                                            <p:txEl>
                                              <p:pRg st="1" end="1"/>
                                            </p:txEl>
                                          </p:spTgt>
                                        </p:tgtEl>
                                        <p:attrNameLst>
                                          <p:attrName>style.visibility</p:attrName>
                                        </p:attrNameLst>
                                      </p:cBhvr>
                                      <p:to>
                                        <p:strVal val="visible"/>
                                      </p:to>
                                    </p:set>
                                  </p:childTnLst>
                                </p:cTn>
                              </p:par>
                              <p:par>
                                <p:cTn id="147" presetID="1" presetClass="entr" presetSubtype="0" fill="hold" grpId="4" nodeType="withEffect">
                                  <p:stCondLst>
                                    <p:cond delay="0"/>
                                  </p:stCondLst>
                                  <p:childTnLst>
                                    <p:set>
                                      <p:cBhvr>
                                        <p:cTn id="148" dur="1" fill="hold">
                                          <p:stCondLst>
                                            <p:cond delay="0"/>
                                          </p:stCondLst>
                                        </p:cTn>
                                        <p:tgtEl>
                                          <p:spTgt spid="15"/>
                                        </p:tgtEl>
                                        <p:attrNameLst>
                                          <p:attrName>style.visibility</p:attrName>
                                        </p:attrNameLst>
                                      </p:cBhvr>
                                      <p:to>
                                        <p:strVal val="visible"/>
                                      </p:to>
                                    </p:set>
                                  </p:childTnLst>
                                </p:cTn>
                              </p:par>
                              <p:par>
                                <p:cTn id="149" presetID="1" presetClass="exit" presetSubtype="0" fill="hold" grpId="5" nodeType="withEffect">
                                  <p:stCondLst>
                                    <p:cond delay="0"/>
                                  </p:stCondLst>
                                  <p:childTnLst>
                                    <p:set>
                                      <p:cBhvr>
                                        <p:cTn id="150" dur="1" fill="hold">
                                          <p:stCondLst>
                                            <p:cond delay="0"/>
                                          </p:stCondLst>
                                        </p:cTn>
                                        <p:tgtEl>
                                          <p:spTgt spid="1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7"/>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38"/>
                                        </p:tgtEl>
                                        <p:attrNameLst>
                                          <p:attrName>style.visibility</p:attrName>
                                        </p:attrNameLst>
                                      </p:cBhvr>
                                      <p:to>
                                        <p:strVal val="visible"/>
                                      </p:to>
                                    </p:set>
                                  </p:childTnLst>
                                </p:cTn>
                              </p:par>
                              <p:par>
                                <p:cTn id="157" presetID="1" presetClass="entr" presetSubtype="0" fill="hold" grpId="4" nodeType="withEffect">
                                  <p:stCondLst>
                                    <p:cond delay="0"/>
                                  </p:stCondLst>
                                  <p:childTnLst>
                                    <p:set>
                                      <p:cBhvr>
                                        <p:cTn id="158" dur="1" fill="hold">
                                          <p:stCondLst>
                                            <p:cond delay="0"/>
                                          </p:stCondLst>
                                        </p:cTn>
                                        <p:tgtEl>
                                          <p:spTgt spid="17"/>
                                        </p:tgtEl>
                                        <p:attrNameLst>
                                          <p:attrName>style.visibility</p:attrName>
                                        </p:attrNameLst>
                                      </p:cBhvr>
                                      <p:to>
                                        <p:strVal val="visible"/>
                                      </p:to>
                                    </p:set>
                                  </p:childTnLst>
                                </p:cTn>
                              </p:par>
                              <p:par>
                                <p:cTn id="159" presetID="1" presetClass="exit" presetSubtype="0" fill="hold" grpId="5" nodeType="withEffect">
                                  <p:stCondLst>
                                    <p:cond delay="0"/>
                                  </p:stCondLst>
                                  <p:childTnLst>
                                    <p:set>
                                      <p:cBhvr>
                                        <p:cTn id="160" dur="1" fill="hold">
                                          <p:stCondLst>
                                            <p:cond delay="0"/>
                                          </p:stCondLst>
                                        </p:cTn>
                                        <p:tgtEl>
                                          <p:spTgt spid="1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35">
                                            <p:txEl>
                                              <p:pRg st="2" end="2"/>
                                            </p:txEl>
                                          </p:spTgt>
                                        </p:tgtEl>
                                        <p:attrNameLst>
                                          <p:attrName>style.visibility</p:attrName>
                                        </p:attrNameLst>
                                      </p:cBhvr>
                                      <p:to>
                                        <p:strVal val="visible"/>
                                      </p:to>
                                    </p:set>
                                  </p:childTnLst>
                                </p:cTn>
                              </p:par>
                              <p:par>
                                <p:cTn id="165" presetID="1" presetClass="entr" presetSubtype="0" fill="hold" grpId="4" nodeType="withEffect">
                                  <p:stCondLst>
                                    <p:cond delay="0"/>
                                  </p:stCondLst>
                                  <p:childTnLst>
                                    <p:set>
                                      <p:cBhvr>
                                        <p:cTn id="166" dur="1" fill="hold">
                                          <p:stCondLst>
                                            <p:cond delay="0"/>
                                          </p:stCondLst>
                                        </p:cTn>
                                        <p:tgtEl>
                                          <p:spTgt spid="14"/>
                                        </p:tgtEl>
                                        <p:attrNameLst>
                                          <p:attrName>style.visibility</p:attrName>
                                        </p:attrNameLst>
                                      </p:cBhvr>
                                      <p:to>
                                        <p:strVal val="visible"/>
                                      </p:to>
                                    </p:set>
                                  </p:childTnLst>
                                </p:cTn>
                              </p:par>
                              <p:par>
                                <p:cTn id="167" presetID="1" presetClass="exit" presetSubtype="0" fill="hold" grpId="5" nodeType="withEffect">
                                  <p:stCondLst>
                                    <p:cond delay="0"/>
                                  </p:stCondLst>
                                  <p:childTnLst>
                                    <p:set>
                                      <p:cBhvr>
                                        <p:cTn id="168" dur="1" fill="hold">
                                          <p:stCondLst>
                                            <p:cond delay="0"/>
                                          </p:stCondLst>
                                        </p:cTn>
                                        <p:tgtEl>
                                          <p:spTgt spid="1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11"/>
                                        </p:tgtEl>
                                        <p:attrNameLst>
                                          <p:attrName>style.visibility</p:attrName>
                                        </p:attrNameLst>
                                      </p:cBhvr>
                                      <p:to>
                                        <p:strVal val="hidden"/>
                                      </p:to>
                                    </p:set>
                                  </p:childTnLst>
                                </p:cTn>
                              </p:par>
                              <p:par>
                                <p:cTn id="173" presetID="1" presetClass="exit" presetSubtype="0" fill="hold" grpId="5" nodeType="withEffect">
                                  <p:stCondLst>
                                    <p:cond delay="0"/>
                                  </p:stCondLst>
                                  <p:childTnLst>
                                    <p:set>
                                      <p:cBhvr>
                                        <p:cTn id="17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17" grpId="0" animBg="1"/>
      <p:bldP spid="17" grpId="1" animBg="1"/>
      <p:bldP spid="17" grpId="2" animBg="1"/>
      <p:bldP spid="17" grpId="3" animBg="1"/>
      <p:bldP spid="17" grpId="4" animBg="1"/>
      <p:bldP spid="17" grpId="5" animBg="1"/>
      <p:bldP spid="14" grpId="0" animBg="1"/>
      <p:bldP spid="14" grpId="1" animBg="1"/>
      <p:bldP spid="14" grpId="2" animBg="1"/>
      <p:bldP spid="14" grpId="3" animBg="1"/>
      <p:bldP spid="14" grpId="4" animBg="1"/>
      <p:bldP spid="14" grpId="5" animBg="1"/>
      <p:bldP spid="15" grpId="0" animBg="1"/>
      <p:bldP spid="15" grpId="1" animBg="1"/>
      <p:bldP spid="15" grpId="2" animBg="1"/>
      <p:bldP spid="15" grpId="3" animBg="1"/>
      <p:bldP spid="15" grpId="4" animBg="1"/>
      <p:bldP spid="15" grpId="5" animBg="1"/>
      <p:bldP spid="16" grpId="0" animBg="1"/>
      <p:bldP spid="16" grpId="1" animBg="1"/>
      <p:bldP spid="16" grpId="2" animBg="1"/>
      <p:bldP spid="16" grpId="3" animBg="1"/>
      <p:bldP spid="16" grpId="4" animBg="1"/>
      <p:bldP spid="16" grpId="5" animBg="1"/>
      <p:bldP spid="18" grpId="0" animBg="1"/>
      <p:bldP spid="18" grpId="1" animBg="1"/>
      <p:bldP spid="18" grpId="2" animBg="1"/>
      <p:bldP spid="18" grpId="3" animBg="1"/>
      <p:bldP spid="18" grpId="4" animBg="1"/>
      <p:bldP spid="18" grpId="5" animBg="1"/>
      <p:bldP spid="10" grpId="0" animBg="1"/>
      <p:bldP spid="10" grpId="1" animBg="1"/>
      <p:bldP spid="10" grpId="2" animBg="1"/>
      <p:bldP spid="11" grpId="0" animBg="1"/>
      <p:bldP spid="11" grpId="1" animBg="1"/>
      <p:bldP spid="12" grpId="0" animBg="1"/>
      <p:bldP spid="12" grpId="1" animBg="1"/>
      <p:bldP spid="13" grpId="0" animBg="1"/>
      <p:bldP spid="13" grpId="1" animBg="1"/>
      <p:bldP spid="9" grpId="0" animBg="1"/>
      <p:bldP spid="9" grpId="1" animBg="1"/>
      <p:bldP spid="9" grpId="2" animBg="1"/>
      <p:bldP spid="9" grpId="3" animBg="1"/>
      <p:bldP spid="8" grpId="0" animBg="1"/>
      <p:bldP spid="8" grpId="1" animBg="1"/>
      <p:bldP spid="20" grpId="0" animBg="1"/>
      <p:bldP spid="20" grpId="1" animBg="1"/>
      <p:bldP spid="32" grpId="0"/>
      <p:bldP spid="33" grpId="0" animBg="1"/>
      <p:bldP spid="34" grpId="0"/>
      <p:bldP spid="35" grpId="0" build="allAtOnce" animBg="1"/>
      <p:bldP spid="36" grpId="0"/>
      <p:bldP spid="36" grpId="1"/>
      <p:bldP spid="37" grpId="0"/>
      <p:bldP spid="37" grpId="1"/>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custDataLst>
              <p:tags r:id="rId1"/>
            </p:custDataLst>
          </p:nvPr>
        </p:nvSpPr>
        <p:spPr>
          <a:xfrm>
            <a:off x="1600200" y="4506843"/>
            <a:ext cx="192642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custDataLst>
              <p:tags r:id="rId2"/>
            </p:custDataLst>
          </p:nvPr>
        </p:nvSpPr>
        <p:spPr>
          <a:xfrm>
            <a:off x="823809" y="2754243"/>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custDataLst>
              <p:tags r:id="rId3"/>
            </p:custDataLst>
          </p:nvPr>
        </p:nvSpPr>
        <p:spPr>
          <a:xfrm>
            <a:off x="823809" y="3429000"/>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custDataLst>
              <p:tags r:id="rId4"/>
            </p:custDataLst>
          </p:nvPr>
        </p:nvSpPr>
        <p:spPr>
          <a:xfrm>
            <a:off x="457200" y="1600200"/>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custDataLst>
              <p:tags r:id="rId5"/>
            </p:custDataLst>
          </p:nvPr>
        </p:nvSpPr>
        <p:spPr>
          <a:xfrm>
            <a:off x="457201" y="1992243"/>
            <a:ext cx="366608"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custDataLst>
              <p:tags r:id="rId6"/>
            </p:custDataLst>
          </p:nvPr>
        </p:nvSpPr>
        <p:spPr>
          <a:xfrm>
            <a:off x="1600200" y="4854714"/>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custDataLst>
              <p:tags r:id="rId7"/>
            </p:custDataLst>
          </p:nvPr>
        </p:nvSpPr>
        <p:spPr>
          <a:xfrm>
            <a:off x="762001" y="4854714"/>
            <a:ext cx="281090"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8"/>
            </p:custDataLst>
          </p:nvPr>
        </p:nvSpPr>
        <p:spPr>
          <a:xfrm>
            <a:off x="485983" y="5157900"/>
            <a:ext cx="1114217" cy="3699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custDataLst>
              <p:tags r:id="rId9"/>
            </p:custDataLst>
          </p:nvPr>
        </p:nvSpPr>
        <p:spPr>
          <a:xfrm>
            <a:off x="152400" y="4854714"/>
            <a:ext cx="2800767" cy="707886"/>
          </a:xfrm>
          <a:prstGeom prst="rect">
            <a:avLst/>
          </a:prstGeom>
          <a:noFill/>
        </p:spPr>
        <p:txBody>
          <a:bodyPr wrap="none" rtlCol="0">
            <a:spAutoFit/>
          </a:bodyPr>
          <a:lstStyle/>
          <a:p>
            <a:r>
              <a:rPr lang="en-US" sz="2000" b="1" dirty="0" smtClean="0">
                <a:latin typeface="Courier New" pitchFamily="49" charset="0"/>
                <a:cs typeface="Courier New" pitchFamily="49" charset="0"/>
              </a:rPr>
              <a:t>for </a:t>
            </a:r>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in [1,4,9]:</a:t>
            </a:r>
          </a:p>
          <a:p>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a:t>
            </a:r>
            <a:r>
              <a:rPr lang="en-US" sz="2000" b="1" dirty="0" err="1" smtClean="0">
                <a:latin typeface="Courier New" pitchFamily="49" charset="0"/>
                <a:cs typeface="Courier New" pitchFamily="49" charset="0"/>
              </a:rPr>
              <a:t>i</a:t>
            </a:r>
            <a:endParaRPr lang="en-US" sz="2000" b="1" dirty="0">
              <a:latin typeface="Courier New" pitchFamily="49" charset="0"/>
              <a:cs typeface="Courier New" pitchFamily="49" charset="0"/>
            </a:endParaRPr>
          </a:p>
        </p:txBody>
      </p:sp>
      <p:sp>
        <p:nvSpPr>
          <p:cNvPr id="27" name="TextBox 26"/>
          <p:cNvSpPr txBox="1"/>
          <p:nvPr>
            <p:custDataLst>
              <p:tags r:id="rId10"/>
            </p:custDataLst>
          </p:nvPr>
        </p:nvSpPr>
        <p:spPr>
          <a:xfrm>
            <a:off x="7370999" y="4419600"/>
            <a:ext cx="1624355" cy="369332"/>
          </a:xfrm>
          <a:prstGeom prst="rect">
            <a:avLst/>
          </a:prstGeom>
          <a:noFill/>
        </p:spPr>
        <p:txBody>
          <a:bodyPr wrap="none" rtlCol="0">
            <a:spAutoFit/>
          </a:bodyPr>
          <a:lstStyle/>
          <a:p>
            <a:r>
              <a:rPr lang="en-US" dirty="0" smtClean="0"/>
              <a:t>Printed output:</a:t>
            </a:r>
            <a:endParaRPr lang="en-US" dirty="0"/>
          </a:p>
        </p:txBody>
      </p:sp>
      <p:sp>
        <p:nvSpPr>
          <p:cNvPr id="28" name="Rectangle 27"/>
          <p:cNvSpPr/>
          <p:nvPr>
            <p:custDataLst>
              <p:tags r:id="rId11"/>
            </p:custDataLst>
          </p:nvPr>
        </p:nvSpPr>
        <p:spPr>
          <a:xfrm>
            <a:off x="7370999" y="4788932"/>
            <a:ext cx="1624355" cy="1339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dirty="0" smtClean="0">
                <a:solidFill>
                  <a:schemeClr val="tx1"/>
                </a:solidFill>
              </a:rPr>
              <a:t>1</a:t>
            </a:r>
          </a:p>
          <a:p>
            <a:r>
              <a:rPr lang="en-US" sz="2800" dirty="0">
                <a:solidFill>
                  <a:schemeClr val="tx1"/>
                </a:solidFill>
              </a:rPr>
              <a:t>4</a:t>
            </a:r>
            <a:endParaRPr lang="en-US" sz="2800" dirty="0" smtClean="0">
              <a:solidFill>
                <a:schemeClr val="tx1"/>
              </a:solidFill>
            </a:endParaRPr>
          </a:p>
          <a:p>
            <a:r>
              <a:rPr lang="en-US" sz="2800" dirty="0" smtClean="0">
                <a:solidFill>
                  <a:schemeClr val="tx1"/>
                </a:solidFill>
              </a:rPr>
              <a:t>9</a:t>
            </a:r>
          </a:p>
        </p:txBody>
      </p:sp>
      <p:sp>
        <p:nvSpPr>
          <p:cNvPr id="29" name="TextBox 28"/>
          <p:cNvSpPr txBox="1"/>
          <p:nvPr>
            <p:custDataLst>
              <p:tags r:id="rId12"/>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1</a:t>
            </a:r>
          </a:p>
        </p:txBody>
      </p:sp>
      <p:sp>
        <p:nvSpPr>
          <p:cNvPr id="30" name="TextBox 29"/>
          <p:cNvSpPr txBox="1"/>
          <p:nvPr>
            <p:custDataLst>
              <p:tags r:id="rId13"/>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4</a:t>
            </a:r>
          </a:p>
        </p:txBody>
      </p:sp>
      <p:sp>
        <p:nvSpPr>
          <p:cNvPr id="31" name="TextBox 30"/>
          <p:cNvSpPr txBox="1"/>
          <p:nvPr>
            <p:custDataLst>
              <p:tags r:id="rId14"/>
            </p:custDataLst>
          </p:nvPr>
        </p:nvSpPr>
        <p:spPr>
          <a:xfrm>
            <a:off x="5773705" y="4953000"/>
            <a:ext cx="627095" cy="523220"/>
          </a:xfrm>
          <a:prstGeom prst="rect">
            <a:avLst/>
          </a:prstGeom>
          <a:noFill/>
        </p:spPr>
        <p:txBody>
          <a:bodyPr wrap="none" rtlCol="0">
            <a:spAutoFit/>
          </a:bodyPr>
          <a:lstStyle/>
          <a:p>
            <a:r>
              <a:rPr lang="en-US" sz="2800" dirty="0"/>
              <a:t>i</a:t>
            </a:r>
            <a:r>
              <a:rPr lang="en-US" sz="2800" dirty="0" smtClean="0"/>
              <a:t>: </a:t>
            </a:r>
            <a:r>
              <a:rPr lang="en-US" sz="2800" dirty="0"/>
              <a:t>9</a:t>
            </a:r>
          </a:p>
        </p:txBody>
      </p:sp>
      <p:grpSp>
        <p:nvGrpSpPr>
          <p:cNvPr id="38" name="Group 37"/>
          <p:cNvGrpSpPr/>
          <p:nvPr>
            <p:custDataLst>
              <p:tags r:id="rId15"/>
            </p:custDataLst>
          </p:nvPr>
        </p:nvGrpSpPr>
        <p:grpSpPr>
          <a:xfrm>
            <a:off x="1676400" y="4485063"/>
            <a:ext cx="1850227" cy="381135"/>
            <a:chOff x="1676400" y="4485063"/>
            <a:chExt cx="1850227" cy="381135"/>
          </a:xfrm>
        </p:grpSpPr>
        <p:sp>
          <p:nvSpPr>
            <p:cNvPr id="35" name="Down Arrow 34"/>
            <p:cNvSpPr/>
            <p:nvPr>
              <p:custDataLst>
                <p:tags r:id="rId20"/>
              </p:custDataLst>
            </p:nvPr>
          </p:nvSpPr>
          <p:spPr>
            <a:xfrm>
              <a:off x="1676400" y="4604588"/>
              <a:ext cx="104983" cy="261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custDataLst>
                <p:tags r:id="rId21"/>
              </p:custDataLst>
            </p:nvPr>
          </p:nvSpPr>
          <p:spPr>
            <a:xfrm>
              <a:off x="1728891" y="4485063"/>
              <a:ext cx="1797736" cy="307777"/>
            </a:xfrm>
            <a:prstGeom prst="rect">
              <a:avLst/>
            </a:prstGeom>
            <a:noFill/>
          </p:spPr>
          <p:txBody>
            <a:bodyPr wrap="none" rtlCol="0">
              <a:spAutoFit/>
            </a:bodyPr>
            <a:lstStyle/>
            <a:p>
              <a:r>
                <a:rPr lang="en-US" sz="1400" dirty="0" smtClean="0"/>
                <a:t>Current location in list</a:t>
              </a:r>
              <a:endParaRPr lang="en-US" sz="1400" dirty="0"/>
            </a:p>
          </p:txBody>
        </p:sp>
      </p:grpSp>
      <p:sp>
        <p:nvSpPr>
          <p:cNvPr id="39" name="TextBox 38"/>
          <p:cNvSpPr txBox="1"/>
          <p:nvPr>
            <p:custDataLst>
              <p:tags r:id="rId16"/>
            </p:custDataLst>
          </p:nvPr>
        </p:nvSpPr>
        <p:spPr>
          <a:xfrm>
            <a:off x="5519937" y="4153487"/>
            <a:ext cx="1275286" cy="646331"/>
          </a:xfrm>
          <a:prstGeom prst="rect">
            <a:avLst/>
          </a:prstGeom>
          <a:noFill/>
        </p:spPr>
        <p:txBody>
          <a:bodyPr wrap="none" rtlCol="0">
            <a:spAutoFit/>
          </a:bodyPr>
          <a:lstStyle/>
          <a:p>
            <a:r>
              <a:rPr lang="en-US" dirty="0" smtClean="0"/>
              <a:t>State of the</a:t>
            </a:r>
            <a:br>
              <a:rPr lang="en-US" dirty="0" smtClean="0"/>
            </a:br>
            <a:r>
              <a:rPr lang="en-US" dirty="0" smtClean="0"/>
              <a:t>computer:</a:t>
            </a:r>
            <a:endParaRPr lang="en-US" dirty="0"/>
          </a:p>
        </p:txBody>
      </p:sp>
      <p:sp>
        <p:nvSpPr>
          <p:cNvPr id="40" name="Rectangle 39"/>
          <p:cNvSpPr/>
          <p:nvPr>
            <p:custDataLst>
              <p:tags r:id="rId17"/>
            </p:custDataLst>
          </p:nvPr>
        </p:nvSpPr>
        <p:spPr>
          <a:xfrm>
            <a:off x="5519937" y="4788932"/>
            <a:ext cx="1261863" cy="1339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half" idx="2"/>
            <p:custDataLst>
              <p:tags r:id="rId18"/>
            </p:custDataLst>
          </p:nvPr>
        </p:nvSpPr>
        <p:spPr>
          <a:xfrm>
            <a:off x="457200" y="1524000"/>
            <a:ext cx="4876800" cy="4525963"/>
          </a:xfrm>
        </p:spPr>
        <p:txBody>
          <a:bodyPr>
            <a:normAutofit/>
          </a:bodyPr>
          <a:lstStyle/>
          <a:p>
            <a:pPr marL="514350" indent="-514350">
              <a:buFont typeface="+mj-lt"/>
              <a:buAutoNum type="arabicPeriod"/>
            </a:pPr>
            <a:r>
              <a:rPr lang="en-US" sz="2400" dirty="0" smtClean="0"/>
              <a:t>Evaluate the sequence expression</a:t>
            </a:r>
          </a:p>
          <a:p>
            <a:pPr marL="514350" indent="-514350">
              <a:buFont typeface="+mj-lt"/>
              <a:buAutoNum type="arabicPeriod"/>
            </a:pPr>
            <a:r>
              <a:rPr lang="en-US" sz="2400" dirty="0" smtClean="0"/>
              <a:t>While there are sequence elements left:</a:t>
            </a:r>
          </a:p>
          <a:p>
            <a:pPr marL="914400" lvl="1" indent="-514350">
              <a:buFont typeface="+mj-lt"/>
              <a:buAutoNum type="alphaLcParenR"/>
            </a:pPr>
            <a:r>
              <a:rPr lang="en-US" sz="2000" dirty="0" smtClean="0"/>
              <a:t>Assign the loop variable to the next remaining sequence element</a:t>
            </a:r>
          </a:p>
          <a:p>
            <a:pPr marL="914400" lvl="1" indent="-514350">
              <a:buFont typeface="+mj-lt"/>
              <a:buAutoNum type="alphaLcParenR"/>
            </a:pPr>
            <a:r>
              <a:rPr lang="en-US" sz="2000" dirty="0" smtClean="0"/>
              <a:t>Execute the loop body</a:t>
            </a:r>
          </a:p>
          <a:p>
            <a:endParaRPr lang="en-US" sz="2400" dirty="0"/>
          </a:p>
        </p:txBody>
      </p:sp>
      <p:sp>
        <p:nvSpPr>
          <p:cNvPr id="3" name="Slide Number Placeholder 2"/>
          <p:cNvSpPr>
            <a:spLocks noGrp="1"/>
          </p:cNvSpPr>
          <p:nvPr>
            <p:ph type="sldNum" sz="quarter" idx="12"/>
            <p:custDataLst>
              <p:tags r:id="rId19"/>
            </p:custDataLst>
          </p:nvPr>
        </p:nvSpPr>
        <p:spPr/>
        <p:txBody>
          <a:bodyPr/>
          <a:lstStyle/>
          <a:p>
            <a:fld id="{788CE558-C476-4373-B415-9E6F3874DDF1}" type="slidenum">
              <a:rPr lang="en-US" smtClean="0"/>
              <a:t>59</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5841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1.66667E-6 2.22222E-6 L 0.03438 2.22222E-6 " pathEditMode="relative" rAng="0" ptsTypes="AA">
                                      <p:cBhvr>
                                        <p:cTn id="35" dur="2000" fill="hold"/>
                                        <p:tgtEl>
                                          <p:spTgt spid="38"/>
                                        </p:tgtEl>
                                        <p:attrNameLst>
                                          <p:attrName>ppt_x</p:attrName>
                                          <p:attrName>ppt_y</p:attrName>
                                        </p:attrNameLst>
                                      </p:cBhvr>
                                      <p:rCtr x="1719" y="0"/>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20"/>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4"/>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par>
                                <p:cTn id="54" presetID="1" presetClass="entr" presetSubtype="0" fill="hold" grpId="2" nodeType="with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3" nodeType="clickEffect">
                                  <p:stCondLst>
                                    <p:cond delay="0"/>
                                  </p:stCondLst>
                                  <p:childTnLst>
                                    <p:set>
                                      <p:cBhvr>
                                        <p:cTn id="59" dur="1" fill="hold">
                                          <p:stCondLst>
                                            <p:cond delay="0"/>
                                          </p:stCondLst>
                                        </p:cTn>
                                        <p:tgtEl>
                                          <p:spTgt spid="9"/>
                                        </p:tgtEl>
                                        <p:attrNameLst>
                                          <p:attrName>style.visibility</p:attrName>
                                        </p:attrNameLst>
                                      </p:cBhvr>
                                      <p:to>
                                        <p:strVal val="hidden"/>
                                      </p:to>
                                    </p:set>
                                  </p:childTnLst>
                                </p:cTn>
                              </p:par>
                              <p:par>
                                <p:cTn id="60" presetID="1" presetClass="entr" presetSubtype="0" fill="hold" grpId="2"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par>
                                <p:cTn id="62" presetID="1" presetClass="entr" presetSubtype="0" fill="hold" grpId="2"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par>
                          <p:cTn id="64" fill="hold">
                            <p:stCondLst>
                              <p:cond delay="0"/>
                            </p:stCondLst>
                            <p:childTnLst>
                              <p:par>
                                <p:cTn id="65" presetID="1" presetClass="exit" presetSubtype="0" fill="hold" grpId="1" nodeType="after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03438 2.22222E-6 L 0.06146 2.22222E-6 " pathEditMode="relative" rAng="0" ptsTypes="AA">
                                      <p:cBhvr>
                                        <p:cTn id="71" dur="2000" fill="hold"/>
                                        <p:tgtEl>
                                          <p:spTgt spid="38"/>
                                        </p:tgtEl>
                                        <p:attrNameLst>
                                          <p:attrName>ppt_x</p:attrName>
                                          <p:attrName>ppt_y</p:attrName>
                                        </p:attrNameLst>
                                      </p:cBhvr>
                                      <p:rCtr x="1354" y="0"/>
                                    </p:animMotion>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2"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par>
                                <p:cTn id="76" presetID="1" presetClass="exit" presetSubtype="0" fill="hold" grpId="3" nodeType="withEffect">
                                  <p:stCondLst>
                                    <p:cond delay="0"/>
                                  </p:stCondLst>
                                  <p:childTnLst>
                                    <p:set>
                                      <p:cBhvr>
                                        <p:cTn id="77" dur="1" fill="hold">
                                          <p:stCondLst>
                                            <p:cond delay="0"/>
                                          </p:stCondLst>
                                        </p:cTn>
                                        <p:tgtEl>
                                          <p:spTgt spid="20"/>
                                        </p:tgtEl>
                                        <p:attrNameLst>
                                          <p:attrName>style.visibility</p:attrName>
                                        </p:attrNameLst>
                                      </p:cBhvr>
                                      <p:to>
                                        <p:strVal val="hidden"/>
                                      </p:to>
                                    </p:set>
                                  </p:childTnLst>
                                </p:cTn>
                              </p:par>
                              <p:par>
                                <p:cTn id="78" presetID="1" presetClass="exit" presetSubtype="0" fill="hold" grpId="3" nodeType="withEffect">
                                  <p:stCondLst>
                                    <p:cond delay="0"/>
                                  </p:stCondLst>
                                  <p:childTnLst>
                                    <p:set>
                                      <p:cBhvr>
                                        <p:cTn id="79" dur="1" fill="hold">
                                          <p:stCondLst>
                                            <p:cond delay="0"/>
                                          </p:stCondLst>
                                        </p:cTn>
                                        <p:tgtEl>
                                          <p:spTgt spid="34"/>
                                        </p:tgtEl>
                                        <p:attrNameLst>
                                          <p:attrName>style.visibility</p:attrName>
                                        </p:attrNameLst>
                                      </p:cBhvr>
                                      <p:to>
                                        <p:strVal val="hidden"/>
                                      </p:to>
                                    </p:set>
                                  </p:childTnLst>
                                </p:cTn>
                              </p:par>
                              <p:par>
                                <p:cTn id="80" presetID="1" presetClass="entr" presetSubtype="0" fill="hold" grpId="2" nodeType="with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3" nodeType="clickEffect">
                                  <p:stCondLst>
                                    <p:cond delay="0"/>
                                  </p:stCondLst>
                                  <p:childTnLst>
                                    <p:set>
                                      <p:cBhvr>
                                        <p:cTn id="87" dur="1" fill="hold">
                                          <p:stCondLst>
                                            <p:cond delay="0"/>
                                          </p:stCondLst>
                                        </p:cTn>
                                        <p:tgtEl>
                                          <p:spTgt spid="13"/>
                                        </p:tgtEl>
                                        <p:attrNameLst>
                                          <p:attrName>style.visibility</p:attrName>
                                        </p:attrNameLst>
                                      </p:cBhvr>
                                      <p:to>
                                        <p:strVal val="hidden"/>
                                      </p:to>
                                    </p:set>
                                  </p:childTnLst>
                                </p:cTn>
                              </p:par>
                              <p:par>
                                <p:cTn id="88" presetID="1" presetClass="exit" presetSubtype="0" fill="hold" grpId="3" nodeType="withEffect">
                                  <p:stCondLst>
                                    <p:cond delay="0"/>
                                  </p:stCondLst>
                                  <p:childTnLst>
                                    <p:set>
                                      <p:cBhvr>
                                        <p:cTn id="89" dur="1" fill="hold">
                                          <p:stCondLst>
                                            <p:cond delay="0"/>
                                          </p:stCondLst>
                                        </p:cTn>
                                        <p:tgtEl>
                                          <p:spTgt spid="33"/>
                                        </p:tgtEl>
                                        <p:attrNameLst>
                                          <p:attrName>style.visibility</p:attrName>
                                        </p:attrNameLst>
                                      </p:cBhvr>
                                      <p:to>
                                        <p:strVal val="hidden"/>
                                      </p:to>
                                    </p:set>
                                  </p:childTnLst>
                                </p:cTn>
                              </p:par>
                              <p:par>
                                <p:cTn id="90" presetID="1" presetClass="entr" presetSubtype="0" fill="hold" grpId="4" nodeType="withEffect">
                                  <p:stCondLst>
                                    <p:cond delay="0"/>
                                  </p:stCondLst>
                                  <p:childTnLst>
                                    <p:set>
                                      <p:cBhvr>
                                        <p:cTn id="91" dur="1" fill="hold">
                                          <p:stCondLst>
                                            <p:cond delay="0"/>
                                          </p:stCondLst>
                                        </p:cTn>
                                        <p:tgtEl>
                                          <p:spTgt spid="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5" nodeType="clickEffect">
                                  <p:stCondLst>
                                    <p:cond delay="0"/>
                                  </p:stCondLst>
                                  <p:childTnLst>
                                    <p:set>
                                      <p:cBhvr>
                                        <p:cTn id="95" dur="1" fill="hold">
                                          <p:stCondLst>
                                            <p:cond delay="0"/>
                                          </p:stCondLst>
                                        </p:cTn>
                                        <p:tgtEl>
                                          <p:spTgt spid="9"/>
                                        </p:tgtEl>
                                        <p:attrNameLst>
                                          <p:attrName>style.visibility</p:attrName>
                                        </p:attrNameLst>
                                      </p:cBhvr>
                                      <p:to>
                                        <p:strVal val="hidden"/>
                                      </p:to>
                                    </p:set>
                                  </p:childTnLst>
                                </p:cTn>
                              </p:par>
                              <p:par>
                                <p:cTn id="96" presetID="1" presetClass="entr" presetSubtype="0" fill="hold" grpId="4" nodeType="withEffect">
                                  <p:stCondLst>
                                    <p:cond delay="0"/>
                                  </p:stCondLst>
                                  <p:childTnLst>
                                    <p:set>
                                      <p:cBhvr>
                                        <p:cTn id="97" dur="1" fill="hold">
                                          <p:stCondLst>
                                            <p:cond delay="0"/>
                                          </p:stCondLst>
                                        </p:cTn>
                                        <p:tgtEl>
                                          <p:spTgt spid="20"/>
                                        </p:tgtEl>
                                        <p:attrNameLst>
                                          <p:attrName>style.visibility</p:attrName>
                                        </p:attrNameLst>
                                      </p:cBhvr>
                                      <p:to>
                                        <p:strVal val="visible"/>
                                      </p:to>
                                    </p:set>
                                  </p:childTnLst>
                                </p:cTn>
                              </p:par>
                              <p:par>
                                <p:cTn id="98" presetID="1" presetClass="entr" presetSubtype="0" fill="hold" grpId="4" nodeType="withEffect">
                                  <p:stCondLst>
                                    <p:cond delay="0"/>
                                  </p:stCondLst>
                                  <p:childTnLst>
                                    <p:set>
                                      <p:cBhvr>
                                        <p:cTn id="99" dur="1" fill="hold">
                                          <p:stCondLst>
                                            <p:cond delay="0"/>
                                          </p:stCondLst>
                                        </p:cTn>
                                        <p:tgtEl>
                                          <p:spTgt spid="34"/>
                                        </p:tgtEl>
                                        <p:attrNameLst>
                                          <p:attrName>style.visibility</p:attrName>
                                        </p:attrNameLst>
                                      </p:cBhvr>
                                      <p:to>
                                        <p:strVal val="visible"/>
                                      </p:to>
                                    </p:set>
                                  </p:childTnLst>
                                </p:cTn>
                              </p:par>
                              <p:par>
                                <p:cTn id="100" presetID="1" presetClass="exit" presetSubtype="0" fill="hold" grpId="1" nodeType="withEffect">
                                  <p:stCondLst>
                                    <p:cond delay="0"/>
                                  </p:stCondLst>
                                  <p:childTnLst>
                                    <p:set>
                                      <p:cBhvr>
                                        <p:cTn id="101" dur="1" fill="hold">
                                          <p:stCondLst>
                                            <p:cond delay="0"/>
                                          </p:stCondLst>
                                        </p:cTn>
                                        <p:tgtEl>
                                          <p:spTgt spid="30"/>
                                        </p:tgtEl>
                                        <p:attrNameLst>
                                          <p:attrName>style.visibility</p:attrName>
                                        </p:attrNameLst>
                                      </p:cBhvr>
                                      <p:to>
                                        <p:strVal val="hidden"/>
                                      </p:to>
                                    </p:set>
                                  </p:childTnLst>
                                </p:cTn>
                              </p:par>
                              <p:par>
                                <p:cTn id="102" presetID="1" presetClass="entr" presetSubtype="0" fill="hold" grpId="1" nodeType="withEffect">
                                  <p:stCondLst>
                                    <p:cond delay="0"/>
                                  </p:stCondLst>
                                  <p:childTnLst>
                                    <p:set>
                                      <p:cBhvr>
                                        <p:cTn id="103" dur="1" fill="hold">
                                          <p:stCondLst>
                                            <p:cond delay="0"/>
                                          </p:stCondLst>
                                        </p:cTn>
                                        <p:tgtEl>
                                          <p:spTgt spid="31"/>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0.06146 2.22222E-6 L 0.09063 0.00069 " pathEditMode="relative" rAng="0" ptsTypes="AA">
                                      <p:cBhvr>
                                        <p:cTn id="105" dur="2000" fill="hold"/>
                                        <p:tgtEl>
                                          <p:spTgt spid="38"/>
                                        </p:tgtEl>
                                        <p:attrNameLst>
                                          <p:attrName>ppt_x</p:attrName>
                                          <p:attrName>ppt_y</p:attrName>
                                        </p:attrNameLst>
                                      </p:cBhvr>
                                      <p:rCtr x="1458" y="23"/>
                                    </p:animMotion>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4" nodeType="clickEffect">
                                  <p:stCondLst>
                                    <p:cond delay="0"/>
                                  </p:stCondLst>
                                  <p:childTnLst>
                                    <p:set>
                                      <p:cBhvr>
                                        <p:cTn id="109" dur="1" fill="hold">
                                          <p:stCondLst>
                                            <p:cond delay="0"/>
                                          </p:stCondLst>
                                        </p:cTn>
                                        <p:tgtEl>
                                          <p:spTgt spid="13"/>
                                        </p:tgtEl>
                                        <p:attrNameLst>
                                          <p:attrName>style.visibility</p:attrName>
                                        </p:attrNameLst>
                                      </p:cBhvr>
                                      <p:to>
                                        <p:strVal val="visible"/>
                                      </p:to>
                                    </p:set>
                                  </p:childTnLst>
                                </p:cTn>
                              </p:par>
                              <p:par>
                                <p:cTn id="110" presetID="1" presetClass="exit" presetSubtype="0" fill="hold" grpId="5" nodeType="withEffect">
                                  <p:stCondLst>
                                    <p:cond delay="0"/>
                                  </p:stCondLst>
                                  <p:childTnLst>
                                    <p:set>
                                      <p:cBhvr>
                                        <p:cTn id="111" dur="1" fill="hold">
                                          <p:stCondLst>
                                            <p:cond delay="0"/>
                                          </p:stCondLst>
                                        </p:cTn>
                                        <p:tgtEl>
                                          <p:spTgt spid="20"/>
                                        </p:tgtEl>
                                        <p:attrNameLst>
                                          <p:attrName>style.visibility</p:attrName>
                                        </p:attrNameLst>
                                      </p:cBhvr>
                                      <p:to>
                                        <p:strVal val="hidden"/>
                                      </p:to>
                                    </p:set>
                                  </p:childTnLst>
                                </p:cTn>
                              </p:par>
                              <p:par>
                                <p:cTn id="112" presetID="1" presetClass="exit" presetSubtype="0" fill="hold" grpId="5" nodeType="withEffect">
                                  <p:stCondLst>
                                    <p:cond delay="0"/>
                                  </p:stCondLst>
                                  <p:childTnLst>
                                    <p:set>
                                      <p:cBhvr>
                                        <p:cTn id="113" dur="1" fill="hold">
                                          <p:stCondLst>
                                            <p:cond delay="0"/>
                                          </p:stCondLst>
                                        </p:cTn>
                                        <p:tgtEl>
                                          <p:spTgt spid="34"/>
                                        </p:tgtEl>
                                        <p:attrNameLst>
                                          <p:attrName>style.visibility</p:attrName>
                                        </p:attrNameLst>
                                      </p:cBhvr>
                                      <p:to>
                                        <p:strVal val="hidden"/>
                                      </p:to>
                                    </p:set>
                                  </p:childTnLst>
                                </p:cTn>
                              </p:par>
                              <p:par>
                                <p:cTn id="114" presetID="1" presetClass="entr" presetSubtype="0" fill="hold" grpId="4" nodeType="withEffect">
                                  <p:stCondLst>
                                    <p:cond delay="0"/>
                                  </p:stCondLst>
                                  <p:childTnLst>
                                    <p:set>
                                      <p:cBhvr>
                                        <p:cTn id="115" dur="1" fill="hold">
                                          <p:stCondLst>
                                            <p:cond delay="0"/>
                                          </p:stCondLst>
                                        </p:cTn>
                                        <p:tgtEl>
                                          <p:spTgt spid="33"/>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8">
                                            <p:txEl>
                                              <p:pRg st="2" end="2"/>
                                            </p:txEl>
                                          </p:spTgt>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5" nodeType="clickEffect">
                                  <p:stCondLst>
                                    <p:cond delay="0"/>
                                  </p:stCondLst>
                                  <p:childTnLst>
                                    <p:set>
                                      <p:cBhvr>
                                        <p:cTn id="124" dur="1" fill="hold">
                                          <p:stCondLst>
                                            <p:cond delay="0"/>
                                          </p:stCondLst>
                                        </p:cTn>
                                        <p:tgtEl>
                                          <p:spTgt spid="13"/>
                                        </p:tgtEl>
                                        <p:attrNameLst>
                                          <p:attrName>style.visibility</p:attrName>
                                        </p:attrNameLst>
                                      </p:cBhvr>
                                      <p:to>
                                        <p:strVal val="hidden"/>
                                      </p:to>
                                    </p:set>
                                  </p:childTnLst>
                                </p:cTn>
                              </p:par>
                              <p:par>
                                <p:cTn id="125" presetID="1" presetClass="exit" presetSubtype="0" fill="hold" grpId="5" nodeType="withEffect">
                                  <p:stCondLst>
                                    <p:cond delay="0"/>
                                  </p:stCondLst>
                                  <p:childTnLst>
                                    <p:set>
                                      <p:cBhvr>
                                        <p:cTn id="126" dur="1" fill="hold">
                                          <p:stCondLst>
                                            <p:cond delay="0"/>
                                          </p:stCondLst>
                                        </p:cTn>
                                        <p:tgtEl>
                                          <p:spTgt spid="33"/>
                                        </p:tgtEl>
                                        <p:attrNameLst>
                                          <p:attrName>style.visibility</p:attrName>
                                        </p:attrNameLst>
                                      </p:cBhvr>
                                      <p:to>
                                        <p:strVal val="hidden"/>
                                      </p:to>
                                    </p:set>
                                  </p:childTnLst>
                                </p:cTn>
                              </p:par>
                              <p:par>
                                <p:cTn id="127" presetID="1" presetClass="entr" presetSubtype="0" fill="hold" grpId="6" nodeType="withEffect">
                                  <p:stCondLst>
                                    <p:cond delay="0"/>
                                  </p:stCondLst>
                                  <p:childTnLst>
                                    <p:set>
                                      <p:cBhvr>
                                        <p:cTn id="128" dur="1" fill="hold">
                                          <p:stCondLst>
                                            <p:cond delay="0"/>
                                          </p:stCondLst>
                                        </p:cTn>
                                        <p:tgtEl>
                                          <p:spTgt spid="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7" nodeType="clickEffect">
                                  <p:stCondLst>
                                    <p:cond delay="0"/>
                                  </p:stCondLst>
                                  <p:childTnLst>
                                    <p:set>
                                      <p:cBhvr>
                                        <p:cTn id="13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4" grpId="0" animBg="1"/>
      <p:bldP spid="34" grpId="1" animBg="1"/>
      <p:bldP spid="34" grpId="2" animBg="1"/>
      <p:bldP spid="34" grpId="3" animBg="1"/>
      <p:bldP spid="34" grpId="4" animBg="1"/>
      <p:bldP spid="34" grpId="5" animBg="1"/>
      <p:bldP spid="33" grpId="0" animBg="1"/>
      <p:bldP spid="33" grpId="1" animBg="1"/>
      <p:bldP spid="33" grpId="2" animBg="1"/>
      <p:bldP spid="33" grpId="3" animBg="1"/>
      <p:bldP spid="33" grpId="4" animBg="1"/>
      <p:bldP spid="33" grpId="5" animBg="1"/>
      <p:bldP spid="12" grpId="0" animBg="1"/>
      <p:bldP spid="12" grpId="1" animBg="1"/>
      <p:bldP spid="9" grpId="0" animBg="1"/>
      <p:bldP spid="9" grpId="1" animBg="1"/>
      <p:bldP spid="9" grpId="2" animBg="1"/>
      <p:bldP spid="9" grpId="3" animBg="1"/>
      <p:bldP spid="9" grpId="4" animBg="1"/>
      <p:bldP spid="9" grpId="5" animBg="1"/>
      <p:bldP spid="9" grpId="6" animBg="1"/>
      <p:bldP spid="9" grpId="7" animBg="1"/>
      <p:bldP spid="8" grpId="0" animBg="1"/>
      <p:bldP spid="8" grpId="1" animBg="1"/>
      <p:bldP spid="20" grpId="0" animBg="1"/>
      <p:bldP spid="20" grpId="1" animBg="1"/>
      <p:bldP spid="20" grpId="2" animBg="1"/>
      <p:bldP spid="20" grpId="3" animBg="1"/>
      <p:bldP spid="20" grpId="4" animBg="1"/>
      <p:bldP spid="20" grpId="5" animBg="1"/>
      <p:bldP spid="13" grpId="0" animBg="1"/>
      <p:bldP spid="13" grpId="1" animBg="1"/>
      <p:bldP spid="13" grpId="2" animBg="1"/>
      <p:bldP spid="13" grpId="3" animBg="1"/>
      <p:bldP spid="13" grpId="4" animBg="1"/>
      <p:bldP spid="13" grpId="5" animBg="1"/>
      <p:bldP spid="29" grpId="0"/>
      <p:bldP spid="29" grpId="1"/>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atue_big_data.jpg"/>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23446" y="-23446"/>
            <a:ext cx="3124200" cy="4137829"/>
          </a:xfrm>
          <a:prstGeom prst="rect">
            <a:avLst/>
          </a:prstGeom>
        </p:spPr>
      </p:pic>
      <p:pic>
        <p:nvPicPr>
          <p:cNvPr id="13" name="Picture 12" descr="51p1SVhovzL._SL500_AA300_.jpg"/>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5174582" y="152400"/>
            <a:ext cx="1828800" cy="1828800"/>
          </a:xfrm>
          <a:prstGeom prst="rect">
            <a:avLst/>
          </a:prstGeom>
        </p:spPr>
      </p:pic>
      <p:pic>
        <p:nvPicPr>
          <p:cNvPr id="14" name="Picture 13" descr="6287472-L.jpg"/>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6991350" y="140368"/>
            <a:ext cx="2152650" cy="2824999"/>
          </a:xfrm>
          <a:prstGeom prst="rect">
            <a:avLst/>
          </a:prstGeom>
        </p:spPr>
      </p:pic>
      <p:pic>
        <p:nvPicPr>
          <p:cNvPr id="8" name="Picture 7" descr="science2011-02.jpg"/>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1383792" y="1061828"/>
            <a:ext cx="2933700" cy="3733800"/>
          </a:xfrm>
          <a:prstGeom prst="rect">
            <a:avLst/>
          </a:prstGeom>
        </p:spPr>
      </p:pic>
      <p:pic>
        <p:nvPicPr>
          <p:cNvPr id="11" name="Picture 10" descr="the-data-deluge.jpg"/>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2991081" y="1860921"/>
            <a:ext cx="3467100" cy="3854630"/>
          </a:xfrm>
          <a:prstGeom prst="rect">
            <a:avLst/>
          </a:prstGeom>
        </p:spPr>
      </p:pic>
      <p:pic>
        <p:nvPicPr>
          <p:cNvPr id="12" name="Picture 11" descr="BigData.jpg"/>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4793051" y="3050648"/>
            <a:ext cx="2923471" cy="3180794"/>
          </a:xfrm>
          <a:prstGeom prst="rect">
            <a:avLst/>
          </a:prstGeom>
        </p:spPr>
      </p:pic>
      <p:sp>
        <p:nvSpPr>
          <p:cNvPr id="17" name="TextBox 16"/>
          <p:cNvSpPr txBox="1"/>
          <p:nvPr>
            <p:custDataLst>
              <p:tags r:id="rId7"/>
            </p:custDataLst>
          </p:nvPr>
        </p:nvSpPr>
        <p:spPr>
          <a:xfrm>
            <a:off x="914399" y="1073259"/>
            <a:ext cx="7285587" cy="1569660"/>
          </a:xfrm>
          <a:prstGeom prst="rect">
            <a:avLst/>
          </a:prstGeom>
          <a:solidFill>
            <a:schemeClr val="bg1"/>
          </a:solidFill>
          <a:ln w="38100">
            <a:solidFill>
              <a:schemeClr val="tx2"/>
            </a:solidFill>
          </a:ln>
        </p:spPr>
        <p:txBody>
          <a:bodyPr wrap="square" rtlCol="0">
            <a:spAutoFit/>
          </a:bodyPr>
          <a:lstStyle/>
          <a:p>
            <a:pPr algn="ctr"/>
            <a:endParaRPr lang="en-US" sz="2800" i="1" dirty="0" smtClean="0">
              <a:solidFill>
                <a:srgbClr val="FF0000"/>
              </a:solidFill>
            </a:endParaRPr>
          </a:p>
          <a:p>
            <a:pPr algn="ctr"/>
            <a:r>
              <a:rPr lang="en-US" sz="2800" i="1" dirty="0" smtClean="0">
                <a:solidFill>
                  <a:srgbClr val="FF0000"/>
                </a:solidFill>
              </a:rPr>
              <a:t>“It’s </a:t>
            </a:r>
            <a:r>
              <a:rPr lang="en-US" sz="2800" i="1" dirty="0">
                <a:solidFill>
                  <a:srgbClr val="FF0000"/>
                </a:solidFill>
              </a:rPr>
              <a:t>a great time to be a data </a:t>
            </a:r>
            <a:r>
              <a:rPr lang="en-US" sz="2800" i="1" dirty="0" smtClean="0">
                <a:solidFill>
                  <a:srgbClr val="FF0000"/>
                </a:solidFill>
              </a:rPr>
              <a:t>geek.”</a:t>
            </a:r>
          </a:p>
          <a:p>
            <a:pPr lvl="4" algn="ctr"/>
            <a:r>
              <a:rPr lang="en-US" sz="2000" i="1" dirty="0">
                <a:solidFill>
                  <a:srgbClr val="FF0000"/>
                </a:solidFill>
              </a:rPr>
              <a:t>-- </a:t>
            </a:r>
            <a:r>
              <a:rPr lang="en-US" sz="2000" i="1" dirty="0" smtClean="0">
                <a:solidFill>
                  <a:srgbClr val="FF0000"/>
                </a:solidFill>
              </a:rPr>
              <a:t>Roger </a:t>
            </a:r>
            <a:r>
              <a:rPr lang="en-US" sz="2000" i="1" dirty="0" err="1" smtClean="0">
                <a:solidFill>
                  <a:srgbClr val="FF0000"/>
                </a:solidFill>
              </a:rPr>
              <a:t>Barga</a:t>
            </a:r>
            <a:r>
              <a:rPr lang="en-US" sz="2000" i="1" dirty="0" smtClean="0">
                <a:solidFill>
                  <a:srgbClr val="FF0000"/>
                </a:solidFill>
              </a:rPr>
              <a:t>, Microsoft Research</a:t>
            </a:r>
          </a:p>
          <a:p>
            <a:pPr lvl="4" algn="ctr"/>
            <a:endParaRPr lang="en-US" sz="2000" i="1" dirty="0">
              <a:solidFill>
                <a:srgbClr val="FF0000"/>
              </a:solidFill>
            </a:endParaRPr>
          </a:p>
        </p:txBody>
      </p:sp>
      <p:pic>
        <p:nvPicPr>
          <p:cNvPr id="1026" name="Picture 2" descr="H:\class\140\13wi\handouts\images\mag_popscience.jpg"/>
          <p:cNvPicPr>
            <a:picLocks noChangeAspect="1" noChangeArrowheads="1"/>
          </p:cNvPicPr>
          <p:nvPr>
            <p:custDataLst>
              <p:tags r:id="rId8"/>
            </p:custDataLst>
          </p:nvPr>
        </p:nvPicPr>
        <p:blipFill>
          <a:blip r:embed="rId18">
            <a:extLst>
              <a:ext uri="{28A0092B-C50C-407E-A947-70E740481C1C}">
                <a14:useLocalDpi xmlns:a14="http://schemas.microsoft.com/office/drawing/2010/main" val="0"/>
              </a:ext>
            </a:extLst>
          </a:blip>
          <a:srcRect/>
          <a:stretch>
            <a:fillRect/>
          </a:stretch>
        </p:blipFill>
        <p:spPr bwMode="auto">
          <a:xfrm>
            <a:off x="6482158" y="3351862"/>
            <a:ext cx="2647188" cy="35295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custDataLst>
              <p:tags r:id="rId9"/>
            </p:custDataLst>
          </p:nvPr>
        </p:nvSpPr>
        <p:spPr/>
        <p:txBody>
          <a:bodyPr/>
          <a:lstStyle/>
          <a:p>
            <a:fld id="{5F7ED7C0-9AEA-4F4A-BC37-D84FB4BBF691}" type="slidenum">
              <a:rPr lang="en-US" smtClean="0"/>
              <a:t>6</a:t>
            </a:fld>
            <a:endParaRPr lang="en-US"/>
          </a:p>
        </p:txBody>
      </p:sp>
      <p:sp>
        <p:nvSpPr>
          <p:cNvPr id="18" name="TextBox 17"/>
          <p:cNvSpPr txBox="1"/>
          <p:nvPr>
            <p:custDataLst>
              <p:tags r:id="rId10"/>
            </p:custDataLst>
          </p:nvPr>
        </p:nvSpPr>
        <p:spPr>
          <a:xfrm>
            <a:off x="495300" y="3124200"/>
            <a:ext cx="8610600" cy="2154436"/>
          </a:xfrm>
          <a:prstGeom prst="rect">
            <a:avLst/>
          </a:prstGeom>
          <a:solidFill>
            <a:schemeClr val="bg1"/>
          </a:solidFill>
          <a:ln w="38100">
            <a:solidFill>
              <a:schemeClr val="tx2"/>
            </a:solidFill>
          </a:ln>
        </p:spPr>
        <p:txBody>
          <a:bodyPr wrap="square" rtlCol="0">
            <a:spAutoFit/>
          </a:bodyPr>
          <a:lstStyle>
            <a:defPPr>
              <a:defRPr lang="en-US"/>
            </a:defPPr>
            <a:lvl1pPr algn="ctr">
              <a:defRPr sz="2800" i="1">
                <a:solidFill>
                  <a:srgbClr val="FF0000"/>
                </a:solidFill>
              </a:defRPr>
            </a:lvl1pPr>
            <a:lvl5pPr lvl="4" algn="ctr">
              <a:defRPr sz="2000" i="1">
                <a:solidFill>
                  <a:srgbClr val="FF0000"/>
                </a:solidFill>
              </a:defRPr>
            </a:lvl5pPr>
          </a:lstStyle>
          <a:p>
            <a:endParaRPr lang="en-US" dirty="0" smtClean="0"/>
          </a:p>
          <a:p>
            <a:r>
              <a:rPr lang="en-US" dirty="0" smtClean="0"/>
              <a:t>“</a:t>
            </a:r>
            <a:r>
              <a:rPr lang="en-US" dirty="0"/>
              <a:t>The greatest minds of my generation are trying </a:t>
            </a:r>
            <a:endParaRPr lang="en-US" dirty="0" smtClean="0"/>
          </a:p>
          <a:p>
            <a:r>
              <a:rPr lang="en-US" dirty="0" smtClean="0"/>
              <a:t>to </a:t>
            </a:r>
            <a:r>
              <a:rPr lang="en-US" dirty="0"/>
              <a:t>figure out how to make people click on ads”</a:t>
            </a:r>
          </a:p>
          <a:p>
            <a:pPr lvl="4"/>
            <a:r>
              <a:rPr lang="en-US" sz="2200" i="1" dirty="0">
                <a:solidFill>
                  <a:srgbClr val="FF0000"/>
                </a:solidFill>
              </a:rPr>
              <a:t>-- Jeff </a:t>
            </a:r>
            <a:r>
              <a:rPr lang="en-US" sz="2200" i="1" dirty="0" err="1">
                <a:solidFill>
                  <a:srgbClr val="FF0000"/>
                </a:solidFill>
              </a:rPr>
              <a:t>Hammerbacher</a:t>
            </a:r>
            <a:r>
              <a:rPr lang="en-US" sz="2200" i="1" dirty="0">
                <a:solidFill>
                  <a:srgbClr val="FF0000"/>
                </a:solidFill>
              </a:rPr>
              <a:t>, co-founder, </a:t>
            </a:r>
            <a:r>
              <a:rPr lang="en-US" sz="2200" i="1" dirty="0" err="1">
                <a:solidFill>
                  <a:srgbClr val="FF0000"/>
                </a:solidFill>
              </a:rPr>
              <a:t>Cloudera</a:t>
            </a:r>
            <a:endParaRPr lang="en-US" sz="2200" i="1" dirty="0">
              <a:solidFill>
                <a:srgbClr val="FF0000"/>
              </a:solidFill>
            </a:endParaRPr>
          </a:p>
          <a:p>
            <a:r>
              <a:rPr lang="en-US" dirty="0"/>
              <a:t> </a:t>
            </a:r>
          </a:p>
        </p:txBody>
      </p:sp>
    </p:spTree>
    <p:extLst>
      <p:ext uri="{BB962C8B-B14F-4D97-AF65-F5344CB8AC3E}">
        <p14:creationId xmlns:p14="http://schemas.microsoft.com/office/powerpoint/2010/main" val="236784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5105400"/>
          </a:xfrm>
        </p:spPr>
        <p:txBody>
          <a:bodyPr>
            <a:normAutofit fontScale="70000" lnSpcReduction="20000"/>
          </a:bodyPr>
          <a:lstStyle/>
          <a:p>
            <a:pPr marL="0" indent="0">
              <a:buNone/>
            </a:pPr>
            <a:r>
              <a:rPr lang="en-US" dirty="0"/>
              <a:t>Execute whole body, then execute whole body again, etc.</a:t>
            </a:r>
          </a:p>
          <a:p>
            <a:pPr marL="0" indent="0">
              <a:buNone/>
            </a:pPr>
            <a:endParaRPr lang="en-US" b="1" dirty="0" smtClean="0">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for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in </a:t>
            </a:r>
            <a:r>
              <a:rPr lang="en-US" b="1" dirty="0" smtClean="0">
                <a:latin typeface="Courier New" pitchFamily="49" charset="0"/>
                <a:cs typeface="Courier New" pitchFamily="49" charset="0"/>
              </a:rPr>
              <a:t>[3,4,5]:</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print "Start body"</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print </a:t>
            </a:r>
            <a:r>
              <a:rPr lang="en-US" b="1" dirty="0" err="1" smtClean="0">
                <a:latin typeface="Courier New" pitchFamily="49" charset="0"/>
                <a:cs typeface="Courier New" pitchFamily="49" charset="0"/>
              </a:rPr>
              <a:t>i</a:t>
            </a:r>
            <a:endParaRPr lang="en-US" b="1" dirty="0">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  print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i</a:t>
            </a:r>
            <a:endParaRPr lang="en-US" b="1" dirty="0">
              <a:latin typeface="Courier New" pitchFamily="49" charset="0"/>
              <a:cs typeface="Courier New" pitchFamily="49" charset="0"/>
            </a:endParaRPr>
          </a:p>
          <a:p>
            <a:pPr marL="0" indent="0">
              <a:buNone/>
            </a:pPr>
            <a:endParaRPr lang="en-US" b="1" dirty="0" smtClean="0">
              <a:latin typeface="Courier New" pitchFamily="49" charset="0"/>
              <a:cs typeface="Courier New" pitchFamily="49" charset="0"/>
            </a:endParaRPr>
          </a:p>
          <a:p>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r>
              <a:rPr lang="en-US" dirty="0" smtClean="0"/>
              <a:t>Convention</a:t>
            </a:r>
            <a:r>
              <a:rPr lang="en-US" dirty="0"/>
              <a:t>:  often use </a:t>
            </a:r>
            <a:r>
              <a:rPr lang="en-US" dirty="0" err="1"/>
              <a:t>i</a:t>
            </a:r>
            <a:r>
              <a:rPr lang="en-US" dirty="0"/>
              <a:t> or j as loop </a:t>
            </a:r>
            <a:r>
              <a:rPr lang="en-US" dirty="0" smtClean="0"/>
              <a:t>variable if values are integers</a:t>
            </a:r>
            <a:endParaRPr lang="en-US" dirty="0"/>
          </a:p>
          <a:p>
            <a:pPr marL="457200" lvl="1" indent="0">
              <a:buNone/>
            </a:pPr>
            <a:r>
              <a:rPr lang="en-US" dirty="0" smtClean="0"/>
              <a:t>This is an exception </a:t>
            </a:r>
            <a:r>
              <a:rPr lang="en-US" dirty="0"/>
              <a:t>to </a:t>
            </a:r>
            <a:r>
              <a:rPr lang="en-US" dirty="0" smtClean="0"/>
              <a:t>the rule that</a:t>
            </a:r>
            <a:br>
              <a:rPr lang="en-US" dirty="0" smtClean="0"/>
            </a:br>
            <a:r>
              <a:rPr lang="en-US" dirty="0" smtClean="0"/>
              <a:t>variable </a:t>
            </a:r>
            <a:r>
              <a:rPr lang="en-US" dirty="0"/>
              <a:t>names should be descriptive</a:t>
            </a:r>
          </a:p>
          <a:p>
            <a:endParaRPr lang="en-US" dirty="0"/>
          </a:p>
          <a:p>
            <a:endParaRPr lang="en-US" dirty="0"/>
          </a:p>
        </p:txBody>
      </p:sp>
      <p:sp>
        <p:nvSpPr>
          <p:cNvPr id="8" name="Right Brace 7"/>
          <p:cNvSpPr/>
          <p:nvPr>
            <p:custDataLst>
              <p:tags r:id="rId2"/>
            </p:custDataLst>
          </p:nvPr>
        </p:nvSpPr>
        <p:spPr>
          <a:xfrm>
            <a:off x="3886200" y="2624078"/>
            <a:ext cx="223225"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custDataLst>
              <p:tags r:id="rId3"/>
            </p:custDataLst>
          </p:nvPr>
        </p:nvSpPr>
        <p:spPr>
          <a:xfrm>
            <a:off x="4093914" y="2796212"/>
            <a:ext cx="1400448" cy="646331"/>
          </a:xfrm>
          <a:prstGeom prst="rect">
            <a:avLst/>
          </a:prstGeom>
          <a:noFill/>
        </p:spPr>
        <p:txBody>
          <a:bodyPr wrap="none" rtlCol="0">
            <a:spAutoFit/>
          </a:bodyPr>
          <a:lstStyle/>
          <a:p>
            <a:r>
              <a:rPr lang="en-US" dirty="0" smtClean="0">
                <a:solidFill>
                  <a:srgbClr val="0070C0"/>
                </a:solidFill>
              </a:rPr>
              <a:t>loop body:</a:t>
            </a:r>
            <a:br>
              <a:rPr lang="en-US" dirty="0" smtClean="0">
                <a:solidFill>
                  <a:srgbClr val="0070C0"/>
                </a:solidFill>
              </a:rPr>
            </a:br>
            <a:r>
              <a:rPr lang="en-US" dirty="0" smtClean="0">
                <a:solidFill>
                  <a:srgbClr val="0070C0"/>
                </a:solidFill>
              </a:rPr>
              <a:t>3 statements</a:t>
            </a:r>
            <a:endParaRPr lang="en-US" dirty="0">
              <a:solidFill>
                <a:srgbClr val="0070C0"/>
              </a:solidFill>
            </a:endParaRPr>
          </a:p>
        </p:txBody>
      </p:sp>
      <p:sp>
        <p:nvSpPr>
          <p:cNvPr id="4" name="Slide Number Placeholder 3"/>
          <p:cNvSpPr>
            <a:spLocks noGrp="1"/>
          </p:cNvSpPr>
          <p:nvPr>
            <p:ph type="sldNum" sz="quarter" idx="12"/>
            <p:custDataLst>
              <p:tags r:id="rId4"/>
            </p:custDataLst>
          </p:nvPr>
        </p:nvSpPr>
        <p:spPr/>
        <p:txBody>
          <a:bodyPr/>
          <a:lstStyle/>
          <a:p>
            <a:fld id="{788CE558-C476-4373-B415-9E6F3874DDF1}" type="slidenum">
              <a:rPr lang="en-US" smtClean="0"/>
              <a:t>60</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259181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5105400"/>
          </a:xfrm>
        </p:spPr>
        <p:txBody>
          <a:bodyPr>
            <a:normAutofit fontScale="70000" lnSpcReduction="20000"/>
          </a:bodyPr>
          <a:lstStyle/>
          <a:p>
            <a:pPr marL="0" indent="0">
              <a:buNone/>
            </a:pPr>
            <a:r>
              <a:rPr lang="en-US" dirty="0"/>
              <a:t>Execute whole body, then execute whole body again, etc.</a:t>
            </a:r>
          </a:p>
          <a:p>
            <a:pPr marL="0" indent="0">
              <a:buNone/>
            </a:pPr>
            <a:endParaRPr lang="en-US" b="1" dirty="0" smtClean="0">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for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in </a:t>
            </a:r>
            <a:r>
              <a:rPr lang="en-US" b="1" dirty="0" smtClean="0">
                <a:latin typeface="Courier New" pitchFamily="49" charset="0"/>
                <a:cs typeface="Courier New" pitchFamily="49" charset="0"/>
              </a:rPr>
              <a:t>[3,4,5]:</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print "Start body"</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print </a:t>
            </a:r>
            <a:r>
              <a:rPr lang="en-US" b="1" dirty="0" err="1" smtClean="0">
                <a:latin typeface="Courier New" pitchFamily="49" charset="0"/>
                <a:cs typeface="Courier New" pitchFamily="49" charset="0"/>
              </a:rPr>
              <a:t>i</a:t>
            </a:r>
            <a:endParaRPr lang="en-US" b="1" dirty="0">
              <a:latin typeface="Courier New" pitchFamily="49" charset="0"/>
              <a:cs typeface="Courier New" pitchFamily="49" charset="0"/>
            </a:endParaRPr>
          </a:p>
          <a:p>
            <a:pPr marL="0" indent="0">
              <a:buNone/>
            </a:pPr>
            <a:r>
              <a:rPr lang="en-US" b="1" dirty="0" smtClean="0">
                <a:latin typeface="Courier New" pitchFamily="49" charset="0"/>
                <a:cs typeface="Courier New" pitchFamily="49" charset="0"/>
              </a:rPr>
              <a:t>  print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i</a:t>
            </a:r>
            <a:endParaRPr lang="en-US" b="1" dirty="0">
              <a:latin typeface="Courier New" pitchFamily="49" charset="0"/>
              <a:cs typeface="Courier New" pitchFamily="49" charset="0"/>
            </a:endParaRPr>
          </a:p>
          <a:p>
            <a:pPr marL="0" indent="0">
              <a:buNone/>
            </a:pPr>
            <a:endParaRPr lang="en-US" b="1" dirty="0" smtClean="0">
              <a:latin typeface="Courier New" pitchFamily="49" charset="0"/>
              <a:cs typeface="Courier New" pitchFamily="49" charset="0"/>
            </a:endParaRPr>
          </a:p>
          <a:p>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r>
              <a:rPr lang="en-US" dirty="0" smtClean="0"/>
              <a:t>Convention</a:t>
            </a:r>
            <a:r>
              <a:rPr lang="en-US" dirty="0"/>
              <a:t>:  often use </a:t>
            </a:r>
            <a:r>
              <a:rPr lang="en-US" dirty="0" err="1"/>
              <a:t>i</a:t>
            </a:r>
            <a:r>
              <a:rPr lang="en-US" dirty="0"/>
              <a:t> or j as loop </a:t>
            </a:r>
            <a:r>
              <a:rPr lang="en-US" dirty="0" smtClean="0"/>
              <a:t>variable if values are integers</a:t>
            </a:r>
            <a:endParaRPr lang="en-US" dirty="0"/>
          </a:p>
          <a:p>
            <a:pPr marL="457200" lvl="1" indent="0">
              <a:buNone/>
            </a:pPr>
            <a:r>
              <a:rPr lang="en-US" dirty="0" smtClean="0"/>
              <a:t>This is an exception </a:t>
            </a:r>
            <a:r>
              <a:rPr lang="en-US" dirty="0"/>
              <a:t>to </a:t>
            </a:r>
            <a:r>
              <a:rPr lang="en-US" dirty="0" smtClean="0"/>
              <a:t>the rule that</a:t>
            </a:r>
            <a:br>
              <a:rPr lang="en-US" dirty="0" smtClean="0"/>
            </a:br>
            <a:r>
              <a:rPr lang="en-US" dirty="0" smtClean="0"/>
              <a:t>variable </a:t>
            </a:r>
            <a:r>
              <a:rPr lang="en-US" dirty="0"/>
              <a:t>names should be descriptive</a:t>
            </a:r>
          </a:p>
          <a:p>
            <a:endParaRPr lang="en-US" dirty="0"/>
          </a:p>
          <a:p>
            <a:endParaRPr lang="en-US" dirty="0"/>
          </a:p>
        </p:txBody>
      </p:sp>
      <p:sp>
        <p:nvSpPr>
          <p:cNvPr id="6" name="Rectangle 5"/>
          <p:cNvSpPr/>
          <p:nvPr>
            <p:custDataLst>
              <p:tags r:id="rId2"/>
            </p:custDataLst>
          </p:nvPr>
        </p:nvSpPr>
        <p:spPr>
          <a:xfrm>
            <a:off x="6172200" y="2319278"/>
            <a:ext cx="1295400" cy="2862322"/>
          </a:xfrm>
          <a:prstGeom prst="rect">
            <a:avLst/>
          </a:prstGeom>
        </p:spPr>
        <p:txBody>
          <a:bodyPr wrap="square">
            <a:spAutoFit/>
          </a:bodyPr>
          <a:lstStyle/>
          <a:p>
            <a:r>
              <a:rPr lang="en-US" u="sng" dirty="0" smtClean="0"/>
              <a:t>Output:</a:t>
            </a:r>
          </a:p>
          <a:p>
            <a:r>
              <a:rPr lang="en-US" dirty="0" smtClean="0"/>
              <a:t>Start body</a:t>
            </a:r>
          </a:p>
          <a:p>
            <a:r>
              <a:rPr lang="en-US" dirty="0" smtClean="0"/>
              <a:t>3</a:t>
            </a:r>
          </a:p>
          <a:p>
            <a:r>
              <a:rPr lang="en-US" dirty="0" smtClean="0"/>
              <a:t>9</a:t>
            </a:r>
          </a:p>
          <a:p>
            <a:r>
              <a:rPr lang="en-US" dirty="0" smtClean="0"/>
              <a:t>Start body</a:t>
            </a:r>
          </a:p>
          <a:p>
            <a:r>
              <a:rPr lang="en-US" dirty="0" smtClean="0"/>
              <a:t>4</a:t>
            </a:r>
          </a:p>
          <a:p>
            <a:r>
              <a:rPr lang="en-US" dirty="0" smtClean="0"/>
              <a:t>16</a:t>
            </a:r>
          </a:p>
          <a:p>
            <a:r>
              <a:rPr lang="en-US" dirty="0" smtClean="0"/>
              <a:t>Start body</a:t>
            </a:r>
          </a:p>
          <a:p>
            <a:r>
              <a:rPr lang="en-US" dirty="0" smtClean="0"/>
              <a:t>5</a:t>
            </a:r>
          </a:p>
          <a:p>
            <a:r>
              <a:rPr lang="en-US" dirty="0" smtClean="0"/>
              <a:t>25</a:t>
            </a:r>
            <a:endParaRPr lang="en-US" dirty="0"/>
          </a:p>
        </p:txBody>
      </p:sp>
      <p:sp>
        <p:nvSpPr>
          <p:cNvPr id="7" name="Rectangle 6"/>
          <p:cNvSpPr/>
          <p:nvPr>
            <p:custDataLst>
              <p:tags r:id="rId3"/>
            </p:custDataLst>
          </p:nvPr>
        </p:nvSpPr>
        <p:spPr>
          <a:xfrm>
            <a:off x="7543800" y="2319278"/>
            <a:ext cx="1295400" cy="2862322"/>
          </a:xfrm>
          <a:prstGeom prst="rect">
            <a:avLst/>
          </a:prstGeom>
        </p:spPr>
        <p:txBody>
          <a:bodyPr wrap="square">
            <a:spAutoFit/>
          </a:bodyPr>
          <a:lstStyle/>
          <a:p>
            <a:r>
              <a:rPr lang="en-US" u="sng" dirty="0" smtClean="0"/>
              <a:t>NOT:</a:t>
            </a:r>
          </a:p>
          <a:p>
            <a:r>
              <a:rPr lang="en-US" dirty="0" smtClean="0"/>
              <a:t>Start body</a:t>
            </a:r>
          </a:p>
          <a:p>
            <a:r>
              <a:rPr lang="en-US" dirty="0" smtClean="0"/>
              <a:t>Start body</a:t>
            </a:r>
          </a:p>
          <a:p>
            <a:r>
              <a:rPr lang="en-US" dirty="0" smtClean="0"/>
              <a:t>Start body</a:t>
            </a:r>
          </a:p>
          <a:p>
            <a:r>
              <a:rPr lang="en-US" dirty="0" smtClean="0"/>
              <a:t>3</a:t>
            </a:r>
          </a:p>
          <a:p>
            <a:r>
              <a:rPr lang="en-US" dirty="0" smtClean="0"/>
              <a:t>4</a:t>
            </a:r>
          </a:p>
          <a:p>
            <a:r>
              <a:rPr lang="en-US" dirty="0" smtClean="0"/>
              <a:t>5</a:t>
            </a:r>
          </a:p>
          <a:p>
            <a:r>
              <a:rPr lang="en-US" dirty="0" smtClean="0"/>
              <a:t>9</a:t>
            </a:r>
          </a:p>
          <a:p>
            <a:r>
              <a:rPr lang="en-US" dirty="0" smtClean="0"/>
              <a:t>16</a:t>
            </a:r>
          </a:p>
          <a:p>
            <a:r>
              <a:rPr lang="en-US" dirty="0" smtClean="0"/>
              <a:t>25</a:t>
            </a:r>
            <a:endParaRPr lang="en-US" dirty="0"/>
          </a:p>
        </p:txBody>
      </p:sp>
      <p:sp>
        <p:nvSpPr>
          <p:cNvPr id="8" name="Right Brace 7"/>
          <p:cNvSpPr/>
          <p:nvPr>
            <p:custDataLst>
              <p:tags r:id="rId4"/>
            </p:custDataLst>
          </p:nvPr>
        </p:nvSpPr>
        <p:spPr>
          <a:xfrm>
            <a:off x="3886200" y="2624078"/>
            <a:ext cx="223225" cy="990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custDataLst>
              <p:tags r:id="rId5"/>
            </p:custDataLst>
          </p:nvPr>
        </p:nvSpPr>
        <p:spPr>
          <a:xfrm>
            <a:off x="4093914" y="2796212"/>
            <a:ext cx="1400448" cy="646331"/>
          </a:xfrm>
          <a:prstGeom prst="rect">
            <a:avLst/>
          </a:prstGeom>
          <a:noFill/>
        </p:spPr>
        <p:txBody>
          <a:bodyPr wrap="none" rtlCol="0">
            <a:spAutoFit/>
          </a:bodyPr>
          <a:lstStyle/>
          <a:p>
            <a:r>
              <a:rPr lang="en-US" dirty="0" smtClean="0">
                <a:solidFill>
                  <a:srgbClr val="0070C0"/>
                </a:solidFill>
              </a:rPr>
              <a:t>loop body:</a:t>
            </a:r>
            <a:br>
              <a:rPr lang="en-US" dirty="0" smtClean="0">
                <a:solidFill>
                  <a:srgbClr val="0070C0"/>
                </a:solidFill>
              </a:rPr>
            </a:br>
            <a:r>
              <a:rPr lang="en-US" dirty="0" smtClean="0">
                <a:solidFill>
                  <a:srgbClr val="0070C0"/>
                </a:solidFill>
              </a:rPr>
              <a:t>3 statements</a:t>
            </a:r>
            <a:endParaRPr lang="en-US" dirty="0">
              <a:solidFill>
                <a:srgbClr val="0070C0"/>
              </a:solidFill>
            </a:endParaRPr>
          </a:p>
        </p:txBody>
      </p:sp>
      <p:cxnSp>
        <p:nvCxnSpPr>
          <p:cNvPr id="15" name="Straight Connector 14"/>
          <p:cNvCxnSpPr/>
          <p:nvPr>
            <p:custDataLst>
              <p:tags r:id="rId6"/>
            </p:custDataLst>
          </p:nvPr>
        </p:nvCxnSpPr>
        <p:spPr>
          <a:xfrm>
            <a:off x="7620000" y="2700278"/>
            <a:ext cx="914400" cy="2438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custDataLst>
              <p:tags r:id="rId7"/>
            </p:custDataLst>
          </p:nvPr>
        </p:nvCxnSpPr>
        <p:spPr>
          <a:xfrm flipH="1">
            <a:off x="7620000" y="2700278"/>
            <a:ext cx="914400" cy="2438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custDataLst>
              <p:tags r:id="rId8"/>
            </p:custDataLst>
          </p:nvPr>
        </p:nvSpPr>
        <p:spPr/>
        <p:txBody>
          <a:bodyPr/>
          <a:lstStyle/>
          <a:p>
            <a:fld id="{788CE558-C476-4373-B415-9E6F3874DDF1}" type="slidenum">
              <a:rPr lang="en-US" smtClean="0"/>
              <a:t>61</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5521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68188"/>
            <a:ext cx="8229600" cy="632012"/>
          </a:xfrm>
        </p:spPr>
        <p:txBody>
          <a:bodyPr>
            <a:normAutofit fontScale="90000"/>
          </a:bodyPr>
          <a:lstStyle/>
          <a:p>
            <a:r>
              <a:rPr lang="en-US" dirty="0" smtClean="0"/>
              <a:t>Indentation is significant</a:t>
            </a:r>
            <a:endParaRPr lang="en-US" dirty="0"/>
          </a:p>
        </p:txBody>
      </p:sp>
      <p:sp>
        <p:nvSpPr>
          <p:cNvPr id="3" name="Content Placeholder 2"/>
          <p:cNvSpPr>
            <a:spLocks noGrp="1"/>
          </p:cNvSpPr>
          <p:nvPr>
            <p:ph idx="1"/>
            <p:custDataLst>
              <p:tags r:id="rId2"/>
            </p:custDataLst>
          </p:nvPr>
        </p:nvSpPr>
        <p:spPr>
          <a:xfrm>
            <a:off x="457200" y="1600200"/>
            <a:ext cx="8458200" cy="5257800"/>
          </a:xfrm>
        </p:spPr>
        <p:txBody>
          <a:bodyPr>
            <a:normAutofit fontScale="70000" lnSpcReduction="20000"/>
          </a:bodyPr>
          <a:lstStyle/>
          <a:p>
            <a:r>
              <a:rPr lang="en-US" dirty="0" smtClean="0"/>
              <a:t>Every statement in the body must have exactly the same indentation</a:t>
            </a:r>
          </a:p>
          <a:p>
            <a:r>
              <a:rPr lang="en-US" dirty="0" smtClean="0"/>
              <a:t>That’s how Python knows where the body ends</a:t>
            </a:r>
          </a:p>
          <a:p>
            <a:pPr marL="0" indent="0">
              <a:buNone/>
            </a:pPr>
            <a:r>
              <a:rPr lang="en-US" b="1" dirty="0">
                <a:latin typeface="Courier New" pitchFamily="49" charset="0"/>
                <a:cs typeface="Courier New" pitchFamily="49" charset="0"/>
              </a:rPr>
              <a:t>for </a:t>
            </a:r>
            <a:r>
              <a:rPr lang="en-US" b="1" dirty="0" err="1">
                <a:latin typeface="Courier New" pitchFamily="49" charset="0"/>
                <a:cs typeface="Courier New" pitchFamily="49" charset="0"/>
              </a:rPr>
              <a:t>i</a:t>
            </a:r>
            <a:r>
              <a:rPr lang="en-US" b="1" dirty="0">
                <a:latin typeface="Courier New" pitchFamily="49" charset="0"/>
                <a:cs typeface="Courier New" pitchFamily="49" charset="0"/>
              </a:rPr>
              <a:t> in [3,4,5]:</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print </a:t>
            </a:r>
            <a:r>
              <a:rPr lang="en-US" b="1" dirty="0" smtClean="0">
                <a:latin typeface="Courier New" pitchFamily="49" charset="0"/>
                <a:cs typeface="Courier New" pitchFamily="49" charset="0"/>
              </a:rPr>
              <a:t>"Start body"</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print </a:t>
            </a:r>
            <a:r>
              <a:rPr lang="en-US" b="1" dirty="0" err="1">
                <a:latin typeface="Courier New" pitchFamily="49" charset="0"/>
                <a:cs typeface="Courier New" pitchFamily="49" charset="0"/>
              </a:rPr>
              <a:t>i</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print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i</a:t>
            </a:r>
            <a:endParaRPr lang="en-US" b="1" dirty="0" smtClean="0">
              <a:latin typeface="Courier New" pitchFamily="49" charset="0"/>
              <a:cs typeface="Courier New" pitchFamily="49" charset="0"/>
            </a:endParaRPr>
          </a:p>
          <a:p>
            <a:endParaRPr lang="en-US" dirty="0" smtClean="0"/>
          </a:p>
          <a:p>
            <a:r>
              <a:rPr lang="en-US" dirty="0" smtClean="0"/>
              <a:t>Compare the results of these loops:</a:t>
            </a:r>
            <a:endParaRPr lang="en-US" dirty="0"/>
          </a:p>
          <a:p>
            <a:pPr marL="0" lvl="0" indent="0">
              <a:buNone/>
            </a:pPr>
            <a:r>
              <a:rPr lang="en-US" b="1" dirty="0" smtClean="0">
                <a:solidFill>
                  <a:prstClr val="black"/>
                </a:solidFill>
                <a:latin typeface="Courier New" pitchFamily="49" charset="0"/>
                <a:cs typeface="Courier New" pitchFamily="49" charset="0"/>
              </a:rPr>
              <a:t>for </a:t>
            </a:r>
            <a:r>
              <a:rPr lang="en-US" b="1" dirty="0">
                <a:solidFill>
                  <a:prstClr val="black"/>
                </a:solidFill>
                <a:latin typeface="Courier New" pitchFamily="49" charset="0"/>
                <a:cs typeface="Courier New" pitchFamily="49" charset="0"/>
              </a:rPr>
              <a:t>f in [30,40,50,60,70]:</a:t>
            </a:r>
          </a:p>
          <a:p>
            <a:pPr marL="0" lvl="0" indent="0">
              <a:buNone/>
            </a:pPr>
            <a:r>
              <a:rPr lang="en-US" b="1" dirty="0">
                <a:solidFill>
                  <a:prstClr val="black"/>
                </a:solidFill>
                <a:latin typeface="Courier New" pitchFamily="49" charset="0"/>
                <a:cs typeface="Courier New" pitchFamily="49" charset="0"/>
              </a:rPr>
              <a:t>    print f, (f-32)/9.0*5</a:t>
            </a:r>
          </a:p>
          <a:p>
            <a:pPr marL="0" lvl="0" indent="0">
              <a:buNone/>
            </a:pPr>
            <a:r>
              <a:rPr lang="en-US" b="1" dirty="0">
                <a:solidFill>
                  <a:prstClr val="black"/>
                </a:solidFill>
                <a:latin typeface="Courier New" pitchFamily="49" charset="0"/>
                <a:cs typeface="Courier New" pitchFamily="49" charset="0"/>
              </a:rPr>
              <a:t>print </a:t>
            </a:r>
            <a:r>
              <a:rPr lang="en-US" b="1" dirty="0" smtClean="0">
                <a:solidFill>
                  <a:prstClr val="black"/>
                </a:solidFill>
                <a:latin typeface="Courier New" pitchFamily="49" charset="0"/>
                <a:cs typeface="Courier New" pitchFamily="49" charset="0"/>
              </a:rPr>
              <a:t>"All done"</a:t>
            </a:r>
          </a:p>
          <a:p>
            <a:pPr marL="0" lvl="0" indent="0">
              <a:buNone/>
            </a:pPr>
            <a:endParaRPr lang="en-US" b="1" dirty="0">
              <a:solidFill>
                <a:prstClr val="black"/>
              </a:solidFill>
              <a:latin typeface="Courier New" pitchFamily="49" charset="0"/>
              <a:cs typeface="Courier New" pitchFamily="49" charset="0"/>
            </a:endParaRPr>
          </a:p>
          <a:p>
            <a:pPr marL="0" lvl="0" indent="0">
              <a:buNone/>
            </a:pPr>
            <a:r>
              <a:rPr lang="en-US" b="1" dirty="0">
                <a:solidFill>
                  <a:prstClr val="black"/>
                </a:solidFill>
                <a:latin typeface="Courier New" pitchFamily="49" charset="0"/>
                <a:cs typeface="Courier New" pitchFamily="49" charset="0"/>
              </a:rPr>
              <a:t>for f in [30,40,50,60,70]:</a:t>
            </a:r>
          </a:p>
          <a:p>
            <a:pPr marL="0" lvl="0" indent="0">
              <a:buNone/>
            </a:pPr>
            <a:r>
              <a:rPr lang="en-US" b="1" dirty="0">
                <a:solidFill>
                  <a:prstClr val="black"/>
                </a:solidFill>
                <a:latin typeface="Courier New" pitchFamily="49" charset="0"/>
                <a:cs typeface="Courier New" pitchFamily="49" charset="0"/>
              </a:rPr>
              <a:t>    print f, (f-32)/9.0*5</a:t>
            </a:r>
          </a:p>
          <a:p>
            <a:pPr marL="0" lvl="0" indent="0">
              <a:buNone/>
            </a:pPr>
            <a:r>
              <a:rPr lang="en-US" b="1" dirty="0" smtClean="0">
                <a:solidFill>
                  <a:prstClr val="black"/>
                </a:solidFill>
                <a:latin typeface="Courier New" pitchFamily="49" charset="0"/>
                <a:cs typeface="Courier New" pitchFamily="49" charset="0"/>
              </a:rPr>
              <a:t>    print "All done"</a:t>
            </a:r>
            <a:endParaRPr lang="en-US" b="1" dirty="0">
              <a:solidFill>
                <a:prstClr val="black"/>
              </a:solidFill>
              <a:latin typeface="Courier New" pitchFamily="49" charset="0"/>
              <a:cs typeface="Courier New" pitchFamily="49" charset="0"/>
            </a:endParaRPr>
          </a:p>
          <a:p>
            <a:pPr marL="0" indent="0">
              <a:buNone/>
            </a:pPr>
            <a:endParaRPr lang="en-US" b="1" dirty="0">
              <a:latin typeface="Courier New" pitchFamily="49" charset="0"/>
              <a:cs typeface="Courier New" pitchFamily="49" charset="0"/>
            </a:endParaRPr>
          </a:p>
          <a:p>
            <a:endParaRPr lang="en-US" dirty="0" smtClean="0"/>
          </a:p>
          <a:p>
            <a:endParaRPr lang="en-US" dirty="0"/>
          </a:p>
        </p:txBody>
      </p:sp>
      <p:sp>
        <p:nvSpPr>
          <p:cNvPr id="4" name="Rectangle 3"/>
          <p:cNvSpPr/>
          <p:nvPr>
            <p:custDataLst>
              <p:tags r:id="rId3"/>
            </p:custDataLst>
          </p:nvPr>
        </p:nvSpPr>
        <p:spPr>
          <a:xfrm>
            <a:off x="1219200" y="2971800"/>
            <a:ext cx="152400" cy="3048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custDataLst>
              <p:tags r:id="rId4"/>
            </p:custDataLst>
          </p:nvPr>
        </p:nvSpPr>
        <p:spPr>
          <a:xfrm>
            <a:off x="304800" y="2971800"/>
            <a:ext cx="730777" cy="369332"/>
          </a:xfrm>
          <a:prstGeom prst="rect">
            <a:avLst/>
          </a:prstGeom>
          <a:noFill/>
        </p:spPr>
        <p:txBody>
          <a:bodyPr wrap="none" rtlCol="0">
            <a:spAutoFit/>
          </a:bodyPr>
          <a:lstStyle/>
          <a:p>
            <a:r>
              <a:rPr lang="en-US" dirty="0" smtClean="0">
                <a:solidFill>
                  <a:srgbClr val="FF0000"/>
                </a:solidFill>
              </a:rPr>
              <a:t>Error!</a:t>
            </a:r>
            <a:endParaRPr lang="en-US" dirty="0">
              <a:solidFill>
                <a:srgbClr val="FF0000"/>
              </a:solidFill>
            </a:endParaRPr>
          </a:p>
        </p:txBody>
      </p:sp>
      <p:sp>
        <p:nvSpPr>
          <p:cNvPr id="6" name="Slide Number Placeholder 5"/>
          <p:cNvSpPr>
            <a:spLocks noGrp="1"/>
          </p:cNvSpPr>
          <p:nvPr>
            <p:ph type="sldNum" sz="quarter" idx="12"/>
            <p:custDataLst>
              <p:tags r:id="rId5"/>
            </p:custDataLst>
          </p:nvPr>
        </p:nvSpPr>
        <p:spPr/>
        <p:txBody>
          <a:bodyPr/>
          <a:lstStyle/>
          <a:p>
            <a:fld id="{788CE558-C476-4373-B415-9E6F3874DDF1}" type="slidenum">
              <a:rPr lang="en-US" smtClean="0"/>
              <a:t>62</a:t>
            </a:fld>
            <a:endParaRPr lang="en-US"/>
          </a:p>
        </p:txBody>
      </p:sp>
    </p:spTree>
    <p:extLst>
      <p:ext uri="{BB962C8B-B14F-4D97-AF65-F5344CB8AC3E}">
        <p14:creationId xmlns:p14="http://schemas.microsoft.com/office/powerpoint/2010/main" val="295649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35914"/>
            <a:ext cx="8229600" cy="664285"/>
          </a:xfrm>
        </p:spPr>
        <p:txBody>
          <a:bodyPr>
            <a:normAutofit fontScale="90000"/>
          </a:bodyPr>
          <a:lstStyle/>
          <a:p>
            <a:r>
              <a:rPr lang="en-US" dirty="0" smtClean="0"/>
              <a:t>Nested Loops</a:t>
            </a:r>
            <a:endParaRPr lang="en-US" dirty="0"/>
          </a:p>
        </p:txBody>
      </p:sp>
      <p:sp>
        <p:nvSpPr>
          <p:cNvPr id="3" name="Content Placeholder 2"/>
          <p:cNvSpPr>
            <a:spLocks noGrp="1"/>
          </p:cNvSpPr>
          <p:nvPr>
            <p:ph idx="1"/>
            <p:custDataLst>
              <p:tags r:id="rId2"/>
            </p:custDataLst>
          </p:nvPr>
        </p:nvSpPr>
        <p:spPr>
          <a:xfrm>
            <a:off x="457200" y="1600200"/>
            <a:ext cx="8229600" cy="5105400"/>
          </a:xfrm>
        </p:spPr>
        <p:txBody>
          <a:bodyPr>
            <a:normAutofit/>
          </a:bodyPr>
          <a:lstStyle/>
          <a:p>
            <a:pPr marL="0" indent="0">
              <a:buNone/>
            </a:pPr>
            <a:r>
              <a:rPr lang="en-US" dirty="0"/>
              <a:t>How many statements does this loop contain?</a:t>
            </a:r>
          </a:p>
          <a:p>
            <a:pPr marL="0" indent="0">
              <a:buNone/>
            </a:pPr>
            <a:endParaRPr lang="en-US" b="1" dirty="0" smtClean="0">
              <a:latin typeface="Courier New" pitchFamily="49" charset="0"/>
              <a:cs typeface="Courier New" pitchFamily="49" charset="0"/>
            </a:endParaRPr>
          </a:p>
          <a:p>
            <a:pPr marL="0" indent="0">
              <a:buNone/>
            </a:pPr>
            <a:r>
              <a:rPr lang="en-US" sz="2400" b="1" dirty="0" smtClean="0">
                <a:latin typeface="Courier New" pitchFamily="49" charset="0"/>
                <a:cs typeface="Courier New" pitchFamily="49" charset="0"/>
              </a:rPr>
              <a:t> for </a:t>
            </a:r>
            <a:r>
              <a:rPr lang="en-US" sz="2400" b="1" dirty="0" err="1">
                <a:latin typeface="Courier New" pitchFamily="49" charset="0"/>
                <a:cs typeface="Courier New" pitchFamily="49" charset="0"/>
              </a:rPr>
              <a:t>i</a:t>
            </a:r>
            <a:r>
              <a:rPr lang="en-US" sz="2400" b="1" dirty="0">
                <a:latin typeface="Courier New" pitchFamily="49" charset="0"/>
                <a:cs typeface="Courier New" pitchFamily="49" charset="0"/>
              </a:rPr>
              <a:t> in [0,1]:</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print </a:t>
            </a:r>
            <a:r>
              <a:rPr lang="en-US" sz="2400" b="1" dirty="0" smtClean="0">
                <a:latin typeface="Courier New" pitchFamily="49" charset="0"/>
                <a:cs typeface="Courier New" pitchFamily="49" charset="0"/>
              </a:rPr>
              <a:t>"Outer", </a:t>
            </a:r>
            <a:r>
              <a:rPr lang="en-US" sz="2400" b="1" dirty="0" err="1">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for j </a:t>
            </a:r>
            <a:r>
              <a:rPr lang="en-US" sz="2400" b="1" dirty="0">
                <a:latin typeface="Courier New" pitchFamily="49" charset="0"/>
                <a:cs typeface="Courier New" pitchFamily="49" charset="0"/>
              </a:rPr>
              <a:t>in [2,3]:</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print </a:t>
            </a:r>
            <a:r>
              <a:rPr lang="en-US" sz="2400" b="1" dirty="0" smtClean="0">
                <a:latin typeface="Courier New" pitchFamily="49" charset="0"/>
                <a:cs typeface="Courier New" pitchFamily="49" charset="0"/>
              </a:rPr>
              <a:t>" Inner", j</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print "  Sum", </a:t>
            </a:r>
            <a:r>
              <a:rPr lang="en-US" sz="2400" b="1" dirty="0" err="1" smtClean="0">
                <a:latin typeface="Courier New" pitchFamily="49" charset="0"/>
                <a:cs typeface="Courier New" pitchFamily="49" charset="0"/>
              </a:rPr>
              <a:t>i+j</a:t>
            </a:r>
            <a:endParaRPr lang="en-US" sz="2400" b="1" dirty="0">
              <a:latin typeface="Courier New" pitchFamily="49" charset="0"/>
              <a:cs typeface="Courier New" pitchFamily="49" charset="0"/>
            </a:endParaRP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print "Outer", </a:t>
            </a:r>
            <a:r>
              <a:rPr lang="en-US" sz="2400" b="1" dirty="0" err="1">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endParaRPr lang="en-US" dirty="0" smtClean="0"/>
          </a:p>
          <a:p>
            <a:pPr marL="0" indent="0">
              <a:buNone/>
            </a:pPr>
            <a:r>
              <a:rPr lang="en-US" dirty="0" smtClean="0"/>
              <a:t>What is the output?</a:t>
            </a:r>
            <a:endParaRPr lang="en-US" dirty="0"/>
          </a:p>
        </p:txBody>
      </p:sp>
      <p:sp>
        <p:nvSpPr>
          <p:cNvPr id="6" name="Slide Number Placeholder 5"/>
          <p:cNvSpPr>
            <a:spLocks noGrp="1"/>
          </p:cNvSpPr>
          <p:nvPr>
            <p:ph type="sldNum" sz="quarter" idx="12"/>
            <p:custDataLst>
              <p:tags r:id="rId3"/>
            </p:custDataLst>
          </p:nvPr>
        </p:nvSpPr>
        <p:spPr/>
        <p:txBody>
          <a:bodyPr/>
          <a:lstStyle/>
          <a:p>
            <a:fld id="{788CE558-C476-4373-B415-9E6F3874DDF1}" type="slidenum">
              <a:rPr lang="en-US" smtClean="0"/>
              <a:t>63</a:t>
            </a:fld>
            <a:endParaRPr lang="en-US"/>
          </a:p>
        </p:txBody>
      </p:sp>
    </p:spTree>
    <p:extLst>
      <p:ext uri="{BB962C8B-B14F-4D97-AF65-F5344CB8AC3E}">
        <p14:creationId xmlns:p14="http://schemas.microsoft.com/office/powerpoint/2010/main" val="31028841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5105400"/>
          </a:xfrm>
        </p:spPr>
        <p:txBody>
          <a:bodyPr>
            <a:normAutofit/>
          </a:bodyPr>
          <a:lstStyle/>
          <a:p>
            <a:pPr marL="0" indent="0">
              <a:buNone/>
            </a:pPr>
            <a:r>
              <a:rPr lang="en-US" dirty="0"/>
              <a:t>How many statements does this loop contain?</a:t>
            </a:r>
          </a:p>
          <a:p>
            <a:pPr marL="0" indent="0">
              <a:buNone/>
            </a:pPr>
            <a:endParaRPr lang="en-US" b="1" dirty="0" smtClean="0">
              <a:latin typeface="Courier New" pitchFamily="49" charset="0"/>
              <a:cs typeface="Courier New" pitchFamily="49" charset="0"/>
            </a:endParaRPr>
          </a:p>
          <a:p>
            <a:pPr marL="0" indent="0">
              <a:buNone/>
            </a:pPr>
            <a:r>
              <a:rPr lang="en-US" sz="2400" b="1" dirty="0" smtClean="0">
                <a:latin typeface="Courier New" pitchFamily="49" charset="0"/>
                <a:cs typeface="Courier New" pitchFamily="49" charset="0"/>
              </a:rPr>
              <a:t> for </a:t>
            </a:r>
            <a:r>
              <a:rPr lang="en-US" sz="2400" b="1" dirty="0" err="1">
                <a:latin typeface="Courier New" pitchFamily="49" charset="0"/>
                <a:cs typeface="Courier New" pitchFamily="49" charset="0"/>
              </a:rPr>
              <a:t>i</a:t>
            </a:r>
            <a:r>
              <a:rPr lang="en-US" sz="2400" b="1" dirty="0">
                <a:latin typeface="Courier New" pitchFamily="49" charset="0"/>
                <a:cs typeface="Courier New" pitchFamily="49" charset="0"/>
              </a:rPr>
              <a:t> in [0,1]:</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print </a:t>
            </a:r>
            <a:r>
              <a:rPr lang="en-US" sz="2400" b="1" dirty="0" smtClean="0">
                <a:latin typeface="Courier New" pitchFamily="49" charset="0"/>
                <a:cs typeface="Courier New" pitchFamily="49" charset="0"/>
              </a:rPr>
              <a:t>"Outer", </a:t>
            </a:r>
            <a:r>
              <a:rPr lang="en-US" sz="2400" b="1" dirty="0" err="1">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for j </a:t>
            </a:r>
            <a:r>
              <a:rPr lang="en-US" sz="2400" b="1" dirty="0">
                <a:latin typeface="Courier New" pitchFamily="49" charset="0"/>
                <a:cs typeface="Courier New" pitchFamily="49" charset="0"/>
              </a:rPr>
              <a:t>in [2,3]:</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print </a:t>
            </a:r>
            <a:r>
              <a:rPr lang="en-US" sz="2400" b="1" dirty="0" smtClean="0">
                <a:latin typeface="Courier New" pitchFamily="49" charset="0"/>
                <a:cs typeface="Courier New" pitchFamily="49" charset="0"/>
              </a:rPr>
              <a:t>" Inner", j</a:t>
            </a: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print "  Sum", </a:t>
            </a:r>
            <a:r>
              <a:rPr lang="en-US" sz="2400" b="1" dirty="0" err="1" smtClean="0">
                <a:latin typeface="Courier New" pitchFamily="49" charset="0"/>
                <a:cs typeface="Courier New" pitchFamily="49" charset="0"/>
              </a:rPr>
              <a:t>i+j</a:t>
            </a:r>
            <a:endParaRPr lang="en-US" sz="2400" b="1" dirty="0">
              <a:latin typeface="Courier New" pitchFamily="49" charset="0"/>
              <a:cs typeface="Courier New" pitchFamily="49" charset="0"/>
            </a:endParaRPr>
          </a:p>
          <a:p>
            <a:pPr marL="0" indent="0">
              <a:buNone/>
            </a:pP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print "Outer", </a:t>
            </a:r>
            <a:r>
              <a:rPr lang="en-US" sz="2400" b="1" dirty="0" err="1">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endParaRPr lang="en-US" dirty="0" smtClean="0"/>
          </a:p>
          <a:p>
            <a:pPr marL="0" indent="0">
              <a:buNone/>
            </a:pPr>
            <a:r>
              <a:rPr lang="en-US" dirty="0" smtClean="0"/>
              <a:t>What is the output?</a:t>
            </a:r>
            <a:endParaRPr lang="en-US" dirty="0"/>
          </a:p>
        </p:txBody>
      </p:sp>
      <p:sp>
        <p:nvSpPr>
          <p:cNvPr id="5" name="Rectangle 4"/>
          <p:cNvSpPr/>
          <p:nvPr>
            <p:custDataLst>
              <p:tags r:id="rId2"/>
            </p:custDataLst>
          </p:nvPr>
        </p:nvSpPr>
        <p:spPr>
          <a:xfrm>
            <a:off x="7620000" y="2577405"/>
            <a:ext cx="1143000" cy="4062651"/>
          </a:xfrm>
          <a:prstGeom prst="rect">
            <a:avLst/>
          </a:prstGeom>
        </p:spPr>
        <p:txBody>
          <a:bodyPr wrap="square">
            <a:spAutoFit/>
          </a:bodyPr>
          <a:lstStyle/>
          <a:p>
            <a:r>
              <a:rPr lang="en-US" sz="2000" u="sng" dirty="0" smtClean="0"/>
              <a:t>Output:</a:t>
            </a:r>
          </a:p>
          <a:p>
            <a:r>
              <a:rPr lang="en-US" sz="2000" dirty="0" smtClean="0"/>
              <a:t>Outer </a:t>
            </a:r>
            <a:r>
              <a:rPr lang="en-US" sz="2000" dirty="0"/>
              <a:t>0</a:t>
            </a:r>
          </a:p>
          <a:p>
            <a:r>
              <a:rPr lang="en-US" sz="2000" dirty="0" smtClean="0"/>
              <a:t>  Inner 2</a:t>
            </a:r>
          </a:p>
          <a:p>
            <a:r>
              <a:rPr lang="en-US" sz="2000" dirty="0"/>
              <a:t> </a:t>
            </a:r>
            <a:r>
              <a:rPr lang="en-US" sz="2000" dirty="0" smtClean="0"/>
              <a:t>   Sum 2</a:t>
            </a:r>
            <a:endParaRPr lang="en-US" sz="2000" dirty="0"/>
          </a:p>
          <a:p>
            <a:r>
              <a:rPr lang="en-US" sz="2000" dirty="0" smtClean="0"/>
              <a:t>  Inner 3</a:t>
            </a:r>
          </a:p>
          <a:p>
            <a:r>
              <a:rPr lang="en-US" sz="2000" dirty="0"/>
              <a:t> </a:t>
            </a:r>
            <a:r>
              <a:rPr lang="en-US" sz="2000" dirty="0" smtClean="0"/>
              <a:t>   Sum 3</a:t>
            </a:r>
            <a:endParaRPr lang="en-US" sz="2000" dirty="0"/>
          </a:p>
          <a:p>
            <a:r>
              <a:rPr lang="en-US" sz="2000" dirty="0" smtClean="0"/>
              <a:t>Outer </a:t>
            </a:r>
            <a:r>
              <a:rPr lang="en-US" sz="2000" dirty="0"/>
              <a:t>0</a:t>
            </a:r>
          </a:p>
          <a:p>
            <a:r>
              <a:rPr lang="en-US" sz="2000" dirty="0" smtClean="0"/>
              <a:t>Outer </a:t>
            </a:r>
            <a:r>
              <a:rPr lang="en-US" sz="2000" dirty="0"/>
              <a:t>1</a:t>
            </a:r>
          </a:p>
          <a:p>
            <a:r>
              <a:rPr lang="en-US" sz="2000" dirty="0" smtClean="0"/>
              <a:t>  Inner 2</a:t>
            </a:r>
          </a:p>
          <a:p>
            <a:r>
              <a:rPr lang="en-US" sz="2000" dirty="0"/>
              <a:t> </a:t>
            </a:r>
            <a:r>
              <a:rPr lang="en-US" sz="2000" dirty="0" smtClean="0"/>
              <a:t>   Sum 3</a:t>
            </a:r>
            <a:endParaRPr lang="en-US" sz="2000" dirty="0"/>
          </a:p>
          <a:p>
            <a:r>
              <a:rPr lang="en-US" sz="2000" dirty="0" smtClean="0"/>
              <a:t>  Inner 3</a:t>
            </a:r>
          </a:p>
          <a:p>
            <a:r>
              <a:rPr lang="en-US" sz="2000" dirty="0"/>
              <a:t> </a:t>
            </a:r>
            <a:r>
              <a:rPr lang="en-US" sz="2000" dirty="0" smtClean="0"/>
              <a:t>   Sum 4</a:t>
            </a:r>
            <a:endParaRPr lang="en-US" sz="2000" dirty="0"/>
          </a:p>
          <a:p>
            <a:r>
              <a:rPr lang="en-US" sz="2000" dirty="0" smtClean="0"/>
              <a:t>Outer </a:t>
            </a:r>
            <a:r>
              <a:rPr lang="en-US" sz="2000" dirty="0"/>
              <a:t>1</a:t>
            </a:r>
          </a:p>
        </p:txBody>
      </p:sp>
      <p:sp>
        <p:nvSpPr>
          <p:cNvPr id="11" name="TextBox 10"/>
          <p:cNvSpPr txBox="1"/>
          <p:nvPr>
            <p:custDataLst>
              <p:tags r:id="rId3"/>
            </p:custDataLst>
          </p:nvPr>
        </p:nvSpPr>
        <p:spPr>
          <a:xfrm>
            <a:off x="5000352" y="3962400"/>
            <a:ext cx="1400448" cy="646331"/>
          </a:xfrm>
          <a:prstGeom prst="rect">
            <a:avLst/>
          </a:prstGeom>
          <a:noFill/>
        </p:spPr>
        <p:txBody>
          <a:bodyPr wrap="none" rtlCol="0">
            <a:spAutoFit/>
          </a:bodyPr>
          <a:lstStyle/>
          <a:p>
            <a:r>
              <a:rPr lang="en-US" dirty="0" smtClean="0">
                <a:solidFill>
                  <a:srgbClr val="0070C0"/>
                </a:solidFill>
              </a:rPr>
              <a:t>loop body:</a:t>
            </a:r>
            <a:br>
              <a:rPr lang="en-US" dirty="0" smtClean="0">
                <a:solidFill>
                  <a:srgbClr val="0070C0"/>
                </a:solidFill>
              </a:rPr>
            </a:br>
            <a:r>
              <a:rPr lang="en-US" dirty="0" smtClean="0">
                <a:solidFill>
                  <a:srgbClr val="0070C0"/>
                </a:solidFill>
              </a:rPr>
              <a:t>3 statements</a:t>
            </a:r>
            <a:endParaRPr lang="en-US" dirty="0">
              <a:solidFill>
                <a:srgbClr val="0070C0"/>
              </a:solidFill>
            </a:endParaRPr>
          </a:p>
        </p:txBody>
      </p:sp>
      <p:sp>
        <p:nvSpPr>
          <p:cNvPr id="12" name="Right Brace 11"/>
          <p:cNvSpPr/>
          <p:nvPr>
            <p:custDataLst>
              <p:tags r:id="rId4"/>
            </p:custDataLst>
          </p:nvPr>
        </p:nvSpPr>
        <p:spPr>
          <a:xfrm rot="10800000">
            <a:off x="1010994" y="4191000"/>
            <a:ext cx="132006"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custDataLst>
              <p:tags r:id="rId5"/>
            </p:custDataLst>
          </p:nvPr>
        </p:nvSpPr>
        <p:spPr>
          <a:xfrm>
            <a:off x="9163" y="4191000"/>
            <a:ext cx="1133837" cy="738664"/>
          </a:xfrm>
          <a:prstGeom prst="rect">
            <a:avLst/>
          </a:prstGeom>
          <a:noFill/>
        </p:spPr>
        <p:txBody>
          <a:bodyPr wrap="none" rtlCol="0">
            <a:spAutoFit/>
          </a:bodyPr>
          <a:lstStyle/>
          <a:p>
            <a:r>
              <a:rPr lang="en-US" sz="1400" dirty="0" smtClean="0">
                <a:solidFill>
                  <a:srgbClr val="0070C0"/>
                </a:solidFill>
              </a:rPr>
              <a:t>“nested”</a:t>
            </a:r>
            <a:br>
              <a:rPr lang="en-US" sz="1400" dirty="0" smtClean="0">
                <a:solidFill>
                  <a:srgbClr val="0070C0"/>
                </a:solidFill>
              </a:rPr>
            </a:br>
            <a:r>
              <a:rPr lang="en-US" sz="1400" dirty="0" smtClean="0">
                <a:solidFill>
                  <a:srgbClr val="0070C0"/>
                </a:solidFill>
              </a:rPr>
              <a:t>loop body:</a:t>
            </a:r>
            <a:br>
              <a:rPr lang="en-US" sz="1400" dirty="0" smtClean="0">
                <a:solidFill>
                  <a:srgbClr val="0070C0"/>
                </a:solidFill>
              </a:rPr>
            </a:br>
            <a:r>
              <a:rPr lang="en-US" sz="1400" dirty="0" smtClean="0">
                <a:solidFill>
                  <a:srgbClr val="0070C0"/>
                </a:solidFill>
              </a:rPr>
              <a:t>2 statements</a:t>
            </a:r>
            <a:endParaRPr lang="en-US" sz="1400" dirty="0">
              <a:solidFill>
                <a:srgbClr val="0070C0"/>
              </a:solidFill>
            </a:endParaRPr>
          </a:p>
        </p:txBody>
      </p:sp>
      <p:sp>
        <p:nvSpPr>
          <p:cNvPr id="4" name="Right Brace 3"/>
          <p:cNvSpPr/>
          <p:nvPr>
            <p:custDataLst>
              <p:tags r:id="rId6"/>
            </p:custDataLst>
          </p:nvPr>
        </p:nvSpPr>
        <p:spPr>
          <a:xfrm>
            <a:off x="4742904" y="3182034"/>
            <a:ext cx="257448" cy="2228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p:nvPr>
            <p:custDataLst>
              <p:tags r:id="rId7"/>
            </p:custDataLst>
          </p:nvPr>
        </p:nvCxnSpPr>
        <p:spPr>
          <a:xfrm>
            <a:off x="381000" y="2362200"/>
            <a:ext cx="381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custDataLst>
              <p:tags r:id="rId8"/>
            </p:custDataLst>
          </p:nvPr>
        </p:nvSpPr>
        <p:spPr/>
        <p:txBody>
          <a:bodyPr/>
          <a:lstStyle/>
          <a:p>
            <a:fld id="{788CE558-C476-4373-B415-9E6F3874DDF1}" type="slidenum">
              <a:rPr lang="en-US" smtClean="0"/>
              <a:t>64</a:t>
            </a:fld>
            <a:endParaRPr lang="en-US"/>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121869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animBg="1"/>
      <p:bldP spid="13" grpId="0"/>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p:cNvSpPr/>
          <p:nvPr>
            <p:custDataLst>
              <p:tags r:id="rId1"/>
            </p:custDataLst>
          </p:nvPr>
        </p:nvSpPr>
        <p:spPr>
          <a:xfrm>
            <a:off x="4151244" y="4168676"/>
            <a:ext cx="2209800" cy="609600"/>
          </a:xfrm>
          <a:prstGeom prst="wedgeRectCallout">
            <a:avLst>
              <a:gd name="adj1" fmla="val -142801"/>
              <a:gd name="adj2" fmla="val 2034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Reusing loop variable</a:t>
            </a:r>
            <a:br>
              <a:rPr lang="en-US" dirty="0" smtClean="0">
                <a:solidFill>
                  <a:schemeClr val="tx1"/>
                </a:solidFill>
              </a:rPr>
            </a:br>
            <a:r>
              <a:rPr lang="en-US" dirty="0" smtClean="0">
                <a:solidFill>
                  <a:schemeClr val="tx1"/>
                </a:solidFill>
              </a:rPr>
              <a:t>(don’t </a:t>
            </a:r>
            <a:r>
              <a:rPr lang="en-US" smtClean="0">
                <a:solidFill>
                  <a:schemeClr val="tx1"/>
                </a:solidFill>
              </a:rPr>
              <a:t>do this!)</a:t>
            </a:r>
            <a:endParaRPr lang="en-US" dirty="0">
              <a:solidFill>
                <a:schemeClr val="tx1"/>
              </a:solidFill>
            </a:endParaRPr>
          </a:p>
        </p:txBody>
      </p:sp>
      <p:sp>
        <p:nvSpPr>
          <p:cNvPr id="3" name="Content Placeholder 2"/>
          <p:cNvSpPr>
            <a:spLocks noGrp="1"/>
          </p:cNvSpPr>
          <p:nvPr>
            <p:ph idx="1"/>
            <p:custDataLst>
              <p:tags r:id="rId2"/>
            </p:custDataLst>
          </p:nvPr>
        </p:nvSpPr>
        <p:spPr>
          <a:xfrm>
            <a:off x="457200" y="1219200"/>
            <a:ext cx="8229600" cy="5638800"/>
          </a:xfrm>
        </p:spPr>
        <p:txBody>
          <a:bodyPr>
            <a:normAutofit fontScale="92500" lnSpcReduction="10000"/>
          </a:bodyPr>
          <a:lstStyle/>
          <a:p>
            <a:pPr marL="0" indent="0">
              <a:buNone/>
            </a:pPr>
            <a:r>
              <a:rPr lang="en-US" dirty="0" smtClean="0">
                <a:cs typeface="Courier New" pitchFamily="49" charset="0"/>
              </a:rPr>
              <a:t>Puzzle 1:</a:t>
            </a:r>
          </a:p>
          <a:p>
            <a:pPr marL="400050" lvl="1" indent="0">
              <a:buNone/>
            </a:pPr>
            <a:r>
              <a:rPr lang="en-US" sz="2400" b="1" dirty="0">
                <a:latin typeface="Courier New" pitchFamily="49" charset="0"/>
                <a:cs typeface="Courier New" pitchFamily="49" charset="0"/>
              </a:rPr>
              <a:t>for </a:t>
            </a:r>
            <a:r>
              <a:rPr lang="en-US" sz="2400" b="1" dirty="0" err="1">
                <a:latin typeface="Courier New" pitchFamily="49" charset="0"/>
                <a:cs typeface="Courier New" pitchFamily="49" charset="0"/>
              </a:rPr>
              <a:t>i</a:t>
            </a:r>
            <a:r>
              <a:rPr lang="en-US" sz="2400" b="1" dirty="0">
                <a:latin typeface="Courier New" pitchFamily="49" charset="0"/>
                <a:cs typeface="Courier New" pitchFamily="49" charset="0"/>
              </a:rPr>
              <a:t> in [0,1]:</a:t>
            </a:r>
          </a:p>
          <a:p>
            <a:pPr marL="400050" lvl="1" indent="0">
              <a:buNone/>
            </a:pPr>
            <a:r>
              <a:rPr lang="en-US" sz="2400" b="1" dirty="0">
                <a:latin typeface="Courier New" pitchFamily="49" charset="0"/>
                <a:cs typeface="Courier New" pitchFamily="49" charset="0"/>
              </a:rPr>
              <a:t>  print </a:t>
            </a:r>
            <a:r>
              <a:rPr lang="en-US" sz="2400" b="1" dirty="0" err="1" smtClean="0">
                <a:latin typeface="Courier New" pitchFamily="49" charset="0"/>
                <a:cs typeface="Courier New" pitchFamily="49" charset="0"/>
              </a:rPr>
              <a:t>i</a:t>
            </a:r>
            <a:endParaRPr lang="en-US" sz="2400" b="1" dirty="0" smtClean="0">
              <a:latin typeface="Courier New" pitchFamily="49" charset="0"/>
              <a:cs typeface="Courier New" pitchFamily="49" charset="0"/>
            </a:endParaRPr>
          </a:p>
          <a:p>
            <a:pPr marL="400050" lvl="1" indent="0">
              <a:buNone/>
            </a:pPr>
            <a:r>
              <a:rPr lang="en-US" sz="2400" b="1" dirty="0" smtClean="0">
                <a:latin typeface="Courier New" pitchFamily="49" charset="0"/>
                <a:cs typeface="Courier New" pitchFamily="49" charset="0"/>
              </a:rPr>
              <a:t>print </a:t>
            </a:r>
            <a:r>
              <a:rPr lang="en-US" sz="2400" b="1" dirty="0" err="1" smtClean="0">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r>
              <a:rPr lang="en-US" dirty="0" smtClean="0">
                <a:cs typeface="Courier New" pitchFamily="49" charset="0"/>
              </a:rPr>
              <a:t>Puzzle 2:</a:t>
            </a:r>
          </a:p>
          <a:p>
            <a:pPr marL="400050" lvl="1" indent="0">
              <a:buNone/>
            </a:pPr>
            <a:r>
              <a:rPr lang="en-US" sz="2400" b="1" dirty="0" err="1" smtClean="0">
                <a:latin typeface="Courier New" pitchFamily="49" charset="0"/>
                <a:cs typeface="Courier New" pitchFamily="49" charset="0"/>
              </a:rPr>
              <a:t>i</a:t>
            </a:r>
            <a:r>
              <a:rPr lang="en-US" sz="2400" b="1" dirty="0" smtClean="0">
                <a:latin typeface="Courier New" pitchFamily="49" charset="0"/>
                <a:cs typeface="Courier New" pitchFamily="49" charset="0"/>
              </a:rPr>
              <a:t> = 5</a:t>
            </a:r>
          </a:p>
          <a:p>
            <a:pPr marL="400050" lvl="1" indent="0">
              <a:buNone/>
            </a:pPr>
            <a:r>
              <a:rPr lang="en-US" sz="2400" b="1" dirty="0" smtClean="0">
                <a:latin typeface="Courier New" pitchFamily="49" charset="0"/>
                <a:cs typeface="Courier New" pitchFamily="49" charset="0"/>
              </a:rPr>
              <a:t>for </a:t>
            </a:r>
            <a:r>
              <a:rPr lang="en-US" sz="2400" b="1" dirty="0" err="1" smtClean="0">
                <a:latin typeface="Courier New" pitchFamily="49" charset="0"/>
                <a:cs typeface="Courier New" pitchFamily="49" charset="0"/>
              </a:rPr>
              <a:t>i</a:t>
            </a:r>
            <a:r>
              <a:rPr lang="en-US" sz="2400" b="1" dirty="0" smtClean="0">
                <a:latin typeface="Courier New" pitchFamily="49" charset="0"/>
                <a:cs typeface="Courier New" pitchFamily="49" charset="0"/>
              </a:rPr>
              <a:t> in []:</a:t>
            </a:r>
          </a:p>
          <a:p>
            <a:pPr marL="400050" lvl="1" indent="0">
              <a:buNone/>
            </a:pPr>
            <a:r>
              <a:rPr lang="en-US" sz="2400" b="1" dirty="0" smtClean="0">
                <a:latin typeface="Courier New" pitchFamily="49" charset="0"/>
                <a:cs typeface="Courier New" pitchFamily="49" charset="0"/>
              </a:rPr>
              <a:t>  print </a:t>
            </a:r>
            <a:r>
              <a:rPr lang="en-US" sz="2400" b="1" dirty="0" err="1" smtClean="0">
                <a:latin typeface="Courier New" pitchFamily="49" charset="0"/>
                <a:cs typeface="Courier New" pitchFamily="49" charset="0"/>
              </a:rPr>
              <a:t>i</a:t>
            </a:r>
            <a:endParaRPr lang="en-US" sz="2400" b="1" dirty="0" smtClean="0">
              <a:latin typeface="Courier New" pitchFamily="49" charset="0"/>
              <a:cs typeface="Courier New" pitchFamily="49" charset="0"/>
            </a:endParaRPr>
          </a:p>
          <a:p>
            <a:pPr marL="0" indent="0">
              <a:buNone/>
            </a:pPr>
            <a:r>
              <a:rPr lang="en-US" dirty="0" smtClean="0"/>
              <a:t>Puzzle 3:</a:t>
            </a:r>
            <a:endParaRPr lang="en-US" dirty="0"/>
          </a:p>
          <a:p>
            <a:pPr marL="400050" lvl="1" indent="0">
              <a:buNone/>
            </a:pPr>
            <a:r>
              <a:rPr lang="en-US" sz="2400" b="1" dirty="0">
                <a:latin typeface="Courier New" pitchFamily="49" charset="0"/>
                <a:cs typeface="Courier New" pitchFamily="49" charset="0"/>
              </a:rPr>
              <a:t>for </a:t>
            </a:r>
            <a:r>
              <a:rPr lang="en-US" sz="2400" b="1" dirty="0" err="1">
                <a:solidFill>
                  <a:srgbClr val="FF0000"/>
                </a:solidFill>
                <a:latin typeface="Courier New" pitchFamily="49" charset="0"/>
                <a:cs typeface="Courier New" pitchFamily="49" charset="0"/>
              </a:rPr>
              <a:t>i</a:t>
            </a:r>
            <a:r>
              <a:rPr lang="en-US" sz="2400" b="1" dirty="0">
                <a:latin typeface="Courier New" pitchFamily="49" charset="0"/>
                <a:cs typeface="Courier New" pitchFamily="49" charset="0"/>
              </a:rPr>
              <a:t> in [0,1]:</a:t>
            </a: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"Outer", </a:t>
            </a:r>
            <a:r>
              <a:rPr lang="en-US" sz="2400" b="1" dirty="0" err="1">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00050" lvl="1" indent="0">
              <a:buNone/>
            </a:pPr>
            <a:r>
              <a:rPr lang="en-US" sz="2400" b="1" dirty="0">
                <a:latin typeface="Courier New" pitchFamily="49" charset="0"/>
                <a:cs typeface="Courier New" pitchFamily="49" charset="0"/>
              </a:rPr>
              <a:t>  for </a:t>
            </a:r>
            <a:r>
              <a:rPr lang="en-US" sz="2400" b="1" dirty="0" err="1">
                <a:solidFill>
                  <a:srgbClr val="FF0000"/>
                </a:solidFill>
                <a:latin typeface="Courier New" pitchFamily="49" charset="0"/>
                <a:cs typeface="Courier New" pitchFamily="49" charset="0"/>
              </a:rPr>
              <a:t>i</a:t>
            </a:r>
            <a:r>
              <a:rPr lang="en-US" sz="2400" b="1" dirty="0">
                <a:latin typeface="Courier New" pitchFamily="49" charset="0"/>
                <a:cs typeface="Courier New" pitchFamily="49" charset="0"/>
              </a:rPr>
              <a:t> in [2,3]:</a:t>
            </a: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 Inner", </a:t>
            </a:r>
            <a:r>
              <a:rPr lang="en-US" sz="2400" b="1" dirty="0" err="1">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"Outer", </a:t>
            </a:r>
            <a:r>
              <a:rPr lang="en-US" sz="2400" b="1" dirty="0" err="1" smtClean="0">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57200" lvl="1" indent="0">
              <a:buNone/>
            </a:pPr>
            <a:endParaRPr lang="en-US" dirty="0">
              <a:solidFill>
                <a:prstClr val="black"/>
              </a:solidFill>
            </a:endParaRPr>
          </a:p>
          <a:p>
            <a:pPr marL="0" indent="0">
              <a:buNone/>
            </a:pPr>
            <a:endParaRPr lang="en-US" dirty="0"/>
          </a:p>
        </p:txBody>
      </p:sp>
      <p:sp>
        <p:nvSpPr>
          <p:cNvPr id="4" name="Right Brace 3"/>
          <p:cNvSpPr/>
          <p:nvPr>
            <p:custDataLst>
              <p:tags r:id="rId3"/>
            </p:custDataLst>
          </p:nvPr>
        </p:nvSpPr>
        <p:spPr>
          <a:xfrm>
            <a:off x="5464855" y="5334000"/>
            <a:ext cx="161412"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custDataLst>
              <p:tags r:id="rId4"/>
            </p:custDataLst>
          </p:nvPr>
        </p:nvSpPr>
        <p:spPr>
          <a:xfrm>
            <a:off x="4577964" y="6040290"/>
            <a:ext cx="155448" cy="3794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custDataLst>
              <p:tags r:id="rId5"/>
            </p:custDataLst>
          </p:nvPr>
        </p:nvSpPr>
        <p:spPr>
          <a:xfrm>
            <a:off x="4733412" y="5791200"/>
            <a:ext cx="676788" cy="923330"/>
          </a:xfrm>
          <a:prstGeom prst="rect">
            <a:avLst/>
          </a:prstGeom>
          <a:noFill/>
        </p:spPr>
        <p:txBody>
          <a:bodyPr wrap="none" rtlCol="0">
            <a:spAutoFit/>
          </a:bodyPr>
          <a:lstStyle/>
          <a:p>
            <a:r>
              <a:rPr lang="en-US" dirty="0"/>
              <a:t>i</a:t>
            </a:r>
            <a:r>
              <a:rPr lang="en-US" dirty="0" smtClean="0"/>
              <a:t>nner</a:t>
            </a:r>
            <a:br>
              <a:rPr lang="en-US" dirty="0" smtClean="0"/>
            </a:br>
            <a:r>
              <a:rPr lang="en-US" dirty="0" smtClean="0"/>
              <a:t>loop</a:t>
            </a:r>
            <a:br>
              <a:rPr lang="en-US" dirty="0" smtClean="0"/>
            </a:br>
            <a:r>
              <a:rPr lang="en-US" dirty="0" smtClean="0"/>
              <a:t>body</a:t>
            </a:r>
            <a:endParaRPr lang="en-US" dirty="0"/>
          </a:p>
        </p:txBody>
      </p:sp>
      <p:sp>
        <p:nvSpPr>
          <p:cNvPr id="7" name="TextBox 6"/>
          <p:cNvSpPr txBox="1"/>
          <p:nvPr>
            <p:custDataLst>
              <p:tags r:id="rId6"/>
            </p:custDataLst>
          </p:nvPr>
        </p:nvSpPr>
        <p:spPr>
          <a:xfrm>
            <a:off x="5626267" y="5558135"/>
            <a:ext cx="698333" cy="923330"/>
          </a:xfrm>
          <a:prstGeom prst="rect">
            <a:avLst/>
          </a:prstGeom>
          <a:noFill/>
        </p:spPr>
        <p:txBody>
          <a:bodyPr wrap="none" rtlCol="0">
            <a:spAutoFit/>
          </a:bodyPr>
          <a:lstStyle/>
          <a:p>
            <a:r>
              <a:rPr lang="en-US" dirty="0" smtClean="0"/>
              <a:t>outer</a:t>
            </a:r>
            <a:br>
              <a:rPr lang="en-US" dirty="0" smtClean="0"/>
            </a:br>
            <a:r>
              <a:rPr lang="en-US" dirty="0" smtClean="0"/>
              <a:t>loop</a:t>
            </a:r>
            <a:br>
              <a:rPr lang="en-US" dirty="0" smtClean="0"/>
            </a:br>
            <a:r>
              <a:rPr lang="en-US" dirty="0" smtClean="0"/>
              <a:t>body</a:t>
            </a:r>
            <a:endParaRPr lang="en-US" dirty="0"/>
          </a:p>
        </p:txBody>
      </p:sp>
      <p:sp>
        <p:nvSpPr>
          <p:cNvPr id="10" name="Rectangle 9"/>
          <p:cNvSpPr/>
          <p:nvPr>
            <p:custDataLst>
              <p:tags r:id="rId7"/>
            </p:custDataLst>
          </p:nvPr>
        </p:nvSpPr>
        <p:spPr>
          <a:xfrm>
            <a:off x="7010400" y="1143000"/>
            <a:ext cx="1295400" cy="461665"/>
          </a:xfrm>
          <a:prstGeom prst="rect">
            <a:avLst/>
          </a:prstGeom>
        </p:spPr>
        <p:txBody>
          <a:bodyPr wrap="square">
            <a:spAutoFit/>
          </a:bodyPr>
          <a:lstStyle/>
          <a:p>
            <a:r>
              <a:rPr lang="en-US" sz="2400" u="sng" dirty="0" smtClean="0"/>
              <a:t>Output:</a:t>
            </a:r>
            <a:endParaRPr lang="en-US" sz="2400" u="sng" dirty="0"/>
          </a:p>
        </p:txBody>
      </p:sp>
      <p:sp>
        <p:nvSpPr>
          <p:cNvPr id="8" name="Slide Number Placeholder 7"/>
          <p:cNvSpPr>
            <a:spLocks noGrp="1"/>
          </p:cNvSpPr>
          <p:nvPr>
            <p:ph type="sldNum" sz="quarter" idx="12"/>
            <p:custDataLst>
              <p:tags r:id="rId8"/>
            </p:custDataLst>
          </p:nvPr>
        </p:nvSpPr>
        <p:spPr/>
        <p:txBody>
          <a:bodyPr/>
          <a:lstStyle/>
          <a:p>
            <a:fld id="{788CE558-C476-4373-B415-9E6F3874DDF1}" type="slidenum">
              <a:rPr lang="en-US" smtClean="0"/>
              <a:t>65</a:t>
            </a:fld>
            <a:endParaRPr lang="en-US"/>
          </a:p>
        </p:txBody>
      </p:sp>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13098035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p:cNvSpPr/>
          <p:nvPr>
            <p:custDataLst>
              <p:tags r:id="rId1"/>
            </p:custDataLst>
          </p:nvPr>
        </p:nvSpPr>
        <p:spPr>
          <a:xfrm>
            <a:off x="4151244" y="4168676"/>
            <a:ext cx="2209800" cy="609600"/>
          </a:xfrm>
          <a:prstGeom prst="wedgeRectCallout">
            <a:avLst>
              <a:gd name="adj1" fmla="val -142801"/>
              <a:gd name="adj2" fmla="val 20347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Reusing loop variable</a:t>
            </a:r>
            <a:br>
              <a:rPr lang="en-US" dirty="0" smtClean="0">
                <a:solidFill>
                  <a:schemeClr val="tx1"/>
                </a:solidFill>
              </a:rPr>
            </a:br>
            <a:r>
              <a:rPr lang="en-US" dirty="0" smtClean="0">
                <a:solidFill>
                  <a:schemeClr val="tx1"/>
                </a:solidFill>
              </a:rPr>
              <a:t>(don’t </a:t>
            </a:r>
            <a:r>
              <a:rPr lang="en-US" smtClean="0">
                <a:solidFill>
                  <a:schemeClr val="tx1"/>
                </a:solidFill>
              </a:rPr>
              <a:t>do this!)</a:t>
            </a:r>
            <a:endParaRPr lang="en-US" dirty="0">
              <a:solidFill>
                <a:schemeClr val="tx1"/>
              </a:solidFill>
            </a:endParaRPr>
          </a:p>
        </p:txBody>
      </p:sp>
      <p:sp>
        <p:nvSpPr>
          <p:cNvPr id="3" name="Content Placeholder 2"/>
          <p:cNvSpPr>
            <a:spLocks noGrp="1"/>
          </p:cNvSpPr>
          <p:nvPr>
            <p:ph idx="1"/>
            <p:custDataLst>
              <p:tags r:id="rId2"/>
            </p:custDataLst>
          </p:nvPr>
        </p:nvSpPr>
        <p:spPr>
          <a:xfrm>
            <a:off x="457200" y="1219200"/>
            <a:ext cx="8229600" cy="5638800"/>
          </a:xfrm>
        </p:spPr>
        <p:txBody>
          <a:bodyPr>
            <a:normAutofit fontScale="92500" lnSpcReduction="10000"/>
          </a:bodyPr>
          <a:lstStyle/>
          <a:p>
            <a:pPr marL="0" indent="0">
              <a:buNone/>
            </a:pPr>
            <a:r>
              <a:rPr lang="en-US" dirty="0" smtClean="0">
                <a:cs typeface="Courier New" pitchFamily="49" charset="0"/>
              </a:rPr>
              <a:t>Puzzle 1:</a:t>
            </a:r>
          </a:p>
          <a:p>
            <a:pPr marL="400050" lvl="1" indent="0">
              <a:buNone/>
            </a:pPr>
            <a:r>
              <a:rPr lang="en-US" sz="2400" b="1" dirty="0">
                <a:latin typeface="Courier New" pitchFamily="49" charset="0"/>
                <a:cs typeface="Courier New" pitchFamily="49" charset="0"/>
              </a:rPr>
              <a:t>for </a:t>
            </a:r>
            <a:r>
              <a:rPr lang="en-US" sz="2400" b="1" dirty="0" err="1">
                <a:latin typeface="Courier New" pitchFamily="49" charset="0"/>
                <a:cs typeface="Courier New" pitchFamily="49" charset="0"/>
              </a:rPr>
              <a:t>i</a:t>
            </a:r>
            <a:r>
              <a:rPr lang="en-US" sz="2400" b="1" dirty="0">
                <a:latin typeface="Courier New" pitchFamily="49" charset="0"/>
                <a:cs typeface="Courier New" pitchFamily="49" charset="0"/>
              </a:rPr>
              <a:t> in [0,1]:</a:t>
            </a:r>
          </a:p>
          <a:p>
            <a:pPr marL="400050" lvl="1" indent="0">
              <a:buNone/>
            </a:pPr>
            <a:r>
              <a:rPr lang="en-US" sz="2400" b="1" dirty="0">
                <a:latin typeface="Courier New" pitchFamily="49" charset="0"/>
                <a:cs typeface="Courier New" pitchFamily="49" charset="0"/>
              </a:rPr>
              <a:t>  print </a:t>
            </a:r>
            <a:r>
              <a:rPr lang="en-US" sz="2400" b="1" dirty="0" err="1" smtClean="0">
                <a:latin typeface="Courier New" pitchFamily="49" charset="0"/>
                <a:cs typeface="Courier New" pitchFamily="49" charset="0"/>
              </a:rPr>
              <a:t>i</a:t>
            </a:r>
            <a:endParaRPr lang="en-US" sz="2400" b="1" dirty="0" smtClean="0">
              <a:latin typeface="Courier New" pitchFamily="49" charset="0"/>
              <a:cs typeface="Courier New" pitchFamily="49" charset="0"/>
            </a:endParaRPr>
          </a:p>
          <a:p>
            <a:pPr marL="400050" lvl="1" indent="0">
              <a:buNone/>
            </a:pPr>
            <a:r>
              <a:rPr lang="en-US" sz="2400" b="1" dirty="0" smtClean="0">
                <a:latin typeface="Courier New" pitchFamily="49" charset="0"/>
                <a:cs typeface="Courier New" pitchFamily="49" charset="0"/>
              </a:rPr>
              <a:t>print </a:t>
            </a:r>
            <a:r>
              <a:rPr lang="en-US" sz="2400" b="1" dirty="0" err="1" smtClean="0">
                <a:latin typeface="Courier New" pitchFamily="49" charset="0"/>
                <a:cs typeface="Courier New" pitchFamily="49" charset="0"/>
              </a:rPr>
              <a:t>i</a:t>
            </a:r>
            <a:endParaRPr lang="en-US" sz="2400" b="1" dirty="0">
              <a:latin typeface="Courier New" pitchFamily="49" charset="0"/>
              <a:cs typeface="Courier New" pitchFamily="49" charset="0"/>
            </a:endParaRPr>
          </a:p>
          <a:p>
            <a:pPr marL="0" indent="0">
              <a:buNone/>
            </a:pPr>
            <a:r>
              <a:rPr lang="en-US" dirty="0" smtClean="0">
                <a:cs typeface="Courier New" pitchFamily="49" charset="0"/>
              </a:rPr>
              <a:t>Puzzle 2:</a:t>
            </a:r>
          </a:p>
          <a:p>
            <a:pPr marL="400050" lvl="1" indent="0">
              <a:buNone/>
            </a:pPr>
            <a:r>
              <a:rPr lang="en-US" sz="2400" b="1" dirty="0" err="1" smtClean="0">
                <a:latin typeface="Courier New" pitchFamily="49" charset="0"/>
                <a:cs typeface="Courier New" pitchFamily="49" charset="0"/>
              </a:rPr>
              <a:t>i</a:t>
            </a:r>
            <a:r>
              <a:rPr lang="en-US" sz="2400" b="1" dirty="0" smtClean="0">
                <a:latin typeface="Courier New" pitchFamily="49" charset="0"/>
                <a:cs typeface="Courier New" pitchFamily="49" charset="0"/>
              </a:rPr>
              <a:t> = 5</a:t>
            </a:r>
          </a:p>
          <a:p>
            <a:pPr marL="400050" lvl="1" indent="0">
              <a:buNone/>
            </a:pPr>
            <a:r>
              <a:rPr lang="en-US" sz="2400" b="1" dirty="0" smtClean="0">
                <a:latin typeface="Courier New" pitchFamily="49" charset="0"/>
                <a:cs typeface="Courier New" pitchFamily="49" charset="0"/>
              </a:rPr>
              <a:t>for </a:t>
            </a:r>
            <a:r>
              <a:rPr lang="en-US" sz="2400" b="1" dirty="0" err="1" smtClean="0">
                <a:latin typeface="Courier New" pitchFamily="49" charset="0"/>
                <a:cs typeface="Courier New" pitchFamily="49" charset="0"/>
              </a:rPr>
              <a:t>i</a:t>
            </a:r>
            <a:r>
              <a:rPr lang="en-US" sz="2400" b="1" dirty="0" smtClean="0">
                <a:latin typeface="Courier New" pitchFamily="49" charset="0"/>
                <a:cs typeface="Courier New" pitchFamily="49" charset="0"/>
              </a:rPr>
              <a:t> in []:</a:t>
            </a:r>
          </a:p>
          <a:p>
            <a:pPr marL="400050" lvl="1" indent="0">
              <a:buNone/>
            </a:pPr>
            <a:r>
              <a:rPr lang="en-US" sz="2400" b="1" dirty="0" smtClean="0">
                <a:latin typeface="Courier New" pitchFamily="49" charset="0"/>
                <a:cs typeface="Courier New" pitchFamily="49" charset="0"/>
              </a:rPr>
              <a:t>  print </a:t>
            </a:r>
            <a:r>
              <a:rPr lang="en-US" sz="2400" b="1" dirty="0" err="1" smtClean="0">
                <a:latin typeface="Courier New" pitchFamily="49" charset="0"/>
                <a:cs typeface="Courier New" pitchFamily="49" charset="0"/>
              </a:rPr>
              <a:t>i</a:t>
            </a:r>
            <a:endParaRPr lang="en-US" sz="2400" b="1" dirty="0" smtClean="0">
              <a:latin typeface="Courier New" pitchFamily="49" charset="0"/>
              <a:cs typeface="Courier New" pitchFamily="49" charset="0"/>
            </a:endParaRPr>
          </a:p>
          <a:p>
            <a:pPr marL="0" indent="0">
              <a:buNone/>
            </a:pPr>
            <a:r>
              <a:rPr lang="en-US" dirty="0" smtClean="0"/>
              <a:t>Puzzle 3:</a:t>
            </a:r>
            <a:endParaRPr lang="en-US" dirty="0"/>
          </a:p>
          <a:p>
            <a:pPr marL="400050" lvl="1" indent="0">
              <a:buNone/>
            </a:pPr>
            <a:r>
              <a:rPr lang="en-US" sz="2400" b="1" dirty="0">
                <a:latin typeface="Courier New" pitchFamily="49" charset="0"/>
                <a:cs typeface="Courier New" pitchFamily="49" charset="0"/>
              </a:rPr>
              <a:t>for </a:t>
            </a:r>
            <a:r>
              <a:rPr lang="en-US" sz="2400" b="1" dirty="0" err="1">
                <a:solidFill>
                  <a:srgbClr val="FF0000"/>
                </a:solidFill>
                <a:latin typeface="Courier New" pitchFamily="49" charset="0"/>
                <a:cs typeface="Courier New" pitchFamily="49" charset="0"/>
              </a:rPr>
              <a:t>i</a:t>
            </a:r>
            <a:r>
              <a:rPr lang="en-US" sz="2400" b="1" dirty="0">
                <a:latin typeface="Courier New" pitchFamily="49" charset="0"/>
                <a:cs typeface="Courier New" pitchFamily="49" charset="0"/>
              </a:rPr>
              <a:t> in [0,1]:</a:t>
            </a: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"Outer", </a:t>
            </a:r>
            <a:r>
              <a:rPr lang="en-US" sz="2400" b="1" dirty="0" err="1">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00050" lvl="1" indent="0">
              <a:buNone/>
            </a:pPr>
            <a:r>
              <a:rPr lang="en-US" sz="2400" b="1" dirty="0">
                <a:latin typeface="Courier New" pitchFamily="49" charset="0"/>
                <a:cs typeface="Courier New" pitchFamily="49" charset="0"/>
              </a:rPr>
              <a:t>  for </a:t>
            </a:r>
            <a:r>
              <a:rPr lang="en-US" sz="2400" b="1" dirty="0" err="1">
                <a:solidFill>
                  <a:srgbClr val="FF0000"/>
                </a:solidFill>
                <a:latin typeface="Courier New" pitchFamily="49" charset="0"/>
                <a:cs typeface="Courier New" pitchFamily="49" charset="0"/>
              </a:rPr>
              <a:t>i</a:t>
            </a:r>
            <a:r>
              <a:rPr lang="en-US" sz="2400" b="1" dirty="0">
                <a:latin typeface="Courier New" pitchFamily="49" charset="0"/>
                <a:cs typeface="Courier New" pitchFamily="49" charset="0"/>
              </a:rPr>
              <a:t> in [2,3]:</a:t>
            </a: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 Inner", </a:t>
            </a:r>
            <a:r>
              <a:rPr lang="en-US" sz="2400" b="1" dirty="0" err="1">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00050" lvl="1" indent="0">
              <a:buNone/>
            </a:pPr>
            <a:r>
              <a:rPr lang="en-US" sz="2400" b="1" dirty="0">
                <a:latin typeface="Courier New" pitchFamily="49" charset="0"/>
                <a:cs typeface="Courier New" pitchFamily="49" charset="0"/>
              </a:rPr>
              <a:t>  print </a:t>
            </a:r>
            <a:r>
              <a:rPr lang="en-US" sz="2400" b="1" dirty="0" smtClean="0">
                <a:latin typeface="Courier New" pitchFamily="49" charset="0"/>
                <a:cs typeface="Courier New" pitchFamily="49" charset="0"/>
              </a:rPr>
              <a:t>"Outer", </a:t>
            </a:r>
            <a:r>
              <a:rPr lang="en-US" sz="2400" b="1" dirty="0" err="1" smtClean="0">
                <a:solidFill>
                  <a:srgbClr val="FF0000"/>
                </a:solidFill>
                <a:latin typeface="Courier New" pitchFamily="49" charset="0"/>
                <a:cs typeface="Courier New" pitchFamily="49" charset="0"/>
              </a:rPr>
              <a:t>i</a:t>
            </a:r>
            <a:endParaRPr lang="en-US" sz="2400" b="1" dirty="0">
              <a:solidFill>
                <a:srgbClr val="FF0000"/>
              </a:solidFill>
              <a:latin typeface="Courier New" pitchFamily="49" charset="0"/>
              <a:cs typeface="Courier New" pitchFamily="49" charset="0"/>
            </a:endParaRPr>
          </a:p>
          <a:p>
            <a:pPr marL="457200" lvl="1" indent="0">
              <a:buNone/>
            </a:pPr>
            <a:endParaRPr lang="en-US" dirty="0">
              <a:solidFill>
                <a:prstClr val="black"/>
              </a:solidFill>
            </a:endParaRPr>
          </a:p>
          <a:p>
            <a:pPr marL="0" indent="0">
              <a:buNone/>
            </a:pPr>
            <a:endParaRPr lang="en-US" dirty="0"/>
          </a:p>
        </p:txBody>
      </p:sp>
      <p:sp>
        <p:nvSpPr>
          <p:cNvPr id="4" name="Right Brace 3"/>
          <p:cNvSpPr/>
          <p:nvPr>
            <p:custDataLst>
              <p:tags r:id="rId3"/>
            </p:custDataLst>
          </p:nvPr>
        </p:nvSpPr>
        <p:spPr>
          <a:xfrm>
            <a:off x="5464855" y="5334000"/>
            <a:ext cx="161412"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custDataLst>
              <p:tags r:id="rId4"/>
            </p:custDataLst>
          </p:nvPr>
        </p:nvSpPr>
        <p:spPr>
          <a:xfrm>
            <a:off x="4577964" y="6040290"/>
            <a:ext cx="155448" cy="3794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custDataLst>
              <p:tags r:id="rId5"/>
            </p:custDataLst>
          </p:nvPr>
        </p:nvSpPr>
        <p:spPr>
          <a:xfrm>
            <a:off x="4733412" y="5791200"/>
            <a:ext cx="676788" cy="923330"/>
          </a:xfrm>
          <a:prstGeom prst="rect">
            <a:avLst/>
          </a:prstGeom>
          <a:noFill/>
        </p:spPr>
        <p:txBody>
          <a:bodyPr wrap="none" rtlCol="0">
            <a:spAutoFit/>
          </a:bodyPr>
          <a:lstStyle/>
          <a:p>
            <a:r>
              <a:rPr lang="en-US" dirty="0"/>
              <a:t>i</a:t>
            </a:r>
            <a:r>
              <a:rPr lang="en-US" dirty="0" smtClean="0"/>
              <a:t>nner</a:t>
            </a:r>
            <a:br>
              <a:rPr lang="en-US" dirty="0" smtClean="0"/>
            </a:br>
            <a:r>
              <a:rPr lang="en-US" dirty="0" smtClean="0"/>
              <a:t>loop</a:t>
            </a:r>
            <a:br>
              <a:rPr lang="en-US" dirty="0" smtClean="0"/>
            </a:br>
            <a:r>
              <a:rPr lang="en-US" dirty="0" smtClean="0"/>
              <a:t>body</a:t>
            </a:r>
            <a:endParaRPr lang="en-US" dirty="0"/>
          </a:p>
        </p:txBody>
      </p:sp>
      <p:sp>
        <p:nvSpPr>
          <p:cNvPr id="7" name="TextBox 6"/>
          <p:cNvSpPr txBox="1"/>
          <p:nvPr>
            <p:custDataLst>
              <p:tags r:id="rId6"/>
            </p:custDataLst>
          </p:nvPr>
        </p:nvSpPr>
        <p:spPr>
          <a:xfrm>
            <a:off x="5626267" y="5558135"/>
            <a:ext cx="698333" cy="923330"/>
          </a:xfrm>
          <a:prstGeom prst="rect">
            <a:avLst/>
          </a:prstGeom>
          <a:noFill/>
        </p:spPr>
        <p:txBody>
          <a:bodyPr wrap="none" rtlCol="0">
            <a:spAutoFit/>
          </a:bodyPr>
          <a:lstStyle/>
          <a:p>
            <a:r>
              <a:rPr lang="en-US" dirty="0" smtClean="0"/>
              <a:t>outer</a:t>
            </a:r>
            <a:br>
              <a:rPr lang="en-US" dirty="0" smtClean="0"/>
            </a:br>
            <a:r>
              <a:rPr lang="en-US" dirty="0" smtClean="0"/>
              <a:t>loop</a:t>
            </a:r>
            <a:br>
              <a:rPr lang="en-US" dirty="0" smtClean="0"/>
            </a:br>
            <a:r>
              <a:rPr lang="en-US" dirty="0" smtClean="0"/>
              <a:t>body</a:t>
            </a:r>
            <a:endParaRPr lang="en-US" dirty="0"/>
          </a:p>
        </p:txBody>
      </p:sp>
      <p:sp>
        <p:nvSpPr>
          <p:cNvPr id="11" name="Rectangle 10"/>
          <p:cNvSpPr/>
          <p:nvPr>
            <p:custDataLst>
              <p:tags r:id="rId7"/>
            </p:custDataLst>
          </p:nvPr>
        </p:nvSpPr>
        <p:spPr>
          <a:xfrm>
            <a:off x="7010400" y="4473476"/>
            <a:ext cx="1143000" cy="2308324"/>
          </a:xfrm>
          <a:prstGeom prst="rect">
            <a:avLst/>
          </a:prstGeom>
        </p:spPr>
        <p:txBody>
          <a:bodyPr wrap="square">
            <a:spAutoFit/>
          </a:bodyPr>
          <a:lstStyle/>
          <a:p>
            <a:r>
              <a:rPr lang="en-US" dirty="0" smtClean="0"/>
              <a:t>Outer </a:t>
            </a:r>
            <a:r>
              <a:rPr lang="en-US" dirty="0"/>
              <a:t>0</a:t>
            </a:r>
          </a:p>
          <a:p>
            <a:r>
              <a:rPr lang="en-US" dirty="0" smtClean="0"/>
              <a:t>  Inner </a:t>
            </a:r>
            <a:r>
              <a:rPr lang="en-US" dirty="0"/>
              <a:t>2</a:t>
            </a:r>
          </a:p>
          <a:p>
            <a:r>
              <a:rPr lang="en-US" dirty="0" smtClean="0"/>
              <a:t>  Inner </a:t>
            </a:r>
            <a:r>
              <a:rPr lang="en-US" dirty="0"/>
              <a:t>3</a:t>
            </a:r>
          </a:p>
          <a:p>
            <a:r>
              <a:rPr lang="en-US" dirty="0" smtClean="0"/>
              <a:t>Outer </a:t>
            </a:r>
            <a:r>
              <a:rPr lang="en-US" dirty="0"/>
              <a:t>3</a:t>
            </a:r>
          </a:p>
          <a:p>
            <a:r>
              <a:rPr lang="en-US" dirty="0" smtClean="0"/>
              <a:t>Outer </a:t>
            </a:r>
            <a:r>
              <a:rPr lang="en-US" dirty="0"/>
              <a:t>1</a:t>
            </a:r>
          </a:p>
          <a:p>
            <a:r>
              <a:rPr lang="en-US" dirty="0" smtClean="0"/>
              <a:t>  Inner </a:t>
            </a:r>
            <a:r>
              <a:rPr lang="en-US" dirty="0"/>
              <a:t>2</a:t>
            </a:r>
          </a:p>
          <a:p>
            <a:r>
              <a:rPr lang="en-US" dirty="0" smtClean="0"/>
              <a:t>  Inner </a:t>
            </a:r>
            <a:r>
              <a:rPr lang="en-US" dirty="0"/>
              <a:t>3</a:t>
            </a:r>
          </a:p>
          <a:p>
            <a:r>
              <a:rPr lang="en-US" dirty="0" smtClean="0"/>
              <a:t>Outer </a:t>
            </a:r>
            <a:r>
              <a:rPr lang="en-US" dirty="0"/>
              <a:t>3</a:t>
            </a:r>
          </a:p>
        </p:txBody>
      </p:sp>
      <p:sp>
        <p:nvSpPr>
          <p:cNvPr id="12" name="Rectangle 11"/>
          <p:cNvSpPr/>
          <p:nvPr>
            <p:custDataLst>
              <p:tags r:id="rId8"/>
            </p:custDataLst>
          </p:nvPr>
        </p:nvSpPr>
        <p:spPr>
          <a:xfrm>
            <a:off x="7010400" y="1828800"/>
            <a:ext cx="1143000" cy="923330"/>
          </a:xfrm>
          <a:prstGeom prst="rect">
            <a:avLst/>
          </a:prstGeom>
        </p:spPr>
        <p:txBody>
          <a:bodyPr wrap="square">
            <a:spAutoFit/>
          </a:bodyPr>
          <a:lstStyle/>
          <a:p>
            <a:r>
              <a:rPr lang="en-US" dirty="0" smtClean="0"/>
              <a:t>0</a:t>
            </a:r>
          </a:p>
          <a:p>
            <a:r>
              <a:rPr lang="en-US" dirty="0" smtClean="0"/>
              <a:t>1</a:t>
            </a:r>
          </a:p>
          <a:p>
            <a:r>
              <a:rPr lang="en-US" dirty="0"/>
              <a:t>1</a:t>
            </a:r>
          </a:p>
        </p:txBody>
      </p:sp>
      <p:sp>
        <p:nvSpPr>
          <p:cNvPr id="10" name="Rectangle 9"/>
          <p:cNvSpPr/>
          <p:nvPr>
            <p:custDataLst>
              <p:tags r:id="rId9"/>
            </p:custDataLst>
          </p:nvPr>
        </p:nvSpPr>
        <p:spPr>
          <a:xfrm>
            <a:off x="7010400" y="1143000"/>
            <a:ext cx="1295400" cy="461665"/>
          </a:xfrm>
          <a:prstGeom prst="rect">
            <a:avLst/>
          </a:prstGeom>
        </p:spPr>
        <p:txBody>
          <a:bodyPr wrap="square">
            <a:spAutoFit/>
          </a:bodyPr>
          <a:lstStyle/>
          <a:p>
            <a:r>
              <a:rPr lang="en-US" sz="2400" u="sng" dirty="0" smtClean="0"/>
              <a:t>Output:</a:t>
            </a:r>
            <a:endParaRPr lang="en-US" sz="2400" u="sng" dirty="0"/>
          </a:p>
        </p:txBody>
      </p:sp>
      <p:sp>
        <p:nvSpPr>
          <p:cNvPr id="13" name="Rectangle 12"/>
          <p:cNvSpPr/>
          <p:nvPr>
            <p:custDataLst>
              <p:tags r:id="rId10"/>
            </p:custDataLst>
          </p:nvPr>
        </p:nvSpPr>
        <p:spPr>
          <a:xfrm>
            <a:off x="7010400" y="3440668"/>
            <a:ext cx="1371600" cy="369332"/>
          </a:xfrm>
          <a:prstGeom prst="rect">
            <a:avLst/>
          </a:prstGeom>
        </p:spPr>
        <p:txBody>
          <a:bodyPr wrap="square">
            <a:spAutoFit/>
          </a:bodyPr>
          <a:lstStyle/>
          <a:p>
            <a:r>
              <a:rPr lang="en-US" dirty="0" smtClean="0"/>
              <a:t>(no output)</a:t>
            </a:r>
            <a:endParaRPr lang="en-US" dirty="0"/>
          </a:p>
        </p:txBody>
      </p:sp>
      <p:sp>
        <p:nvSpPr>
          <p:cNvPr id="8" name="Slide Number Placeholder 7"/>
          <p:cNvSpPr>
            <a:spLocks noGrp="1"/>
          </p:cNvSpPr>
          <p:nvPr>
            <p:ph type="sldNum" sz="quarter" idx="12"/>
            <p:custDataLst>
              <p:tags r:id="rId11"/>
            </p:custDataLst>
          </p:nvPr>
        </p:nvSpPr>
        <p:spPr/>
        <p:txBody>
          <a:bodyPr/>
          <a:lstStyle/>
          <a:p>
            <a:fld id="{788CE558-C476-4373-B415-9E6F3874DDF1}" type="slidenum">
              <a:rPr lang="en-US" smtClean="0"/>
              <a:t>66</a:t>
            </a:fld>
            <a:endParaRPr lang="en-US"/>
          </a:p>
        </p:txBody>
      </p:sp>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43874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03642"/>
            <a:ext cx="8229600" cy="696558"/>
          </a:xfrm>
        </p:spPr>
        <p:txBody>
          <a:bodyPr>
            <a:normAutofit fontScale="90000"/>
          </a:bodyPr>
          <a:lstStyle/>
          <a:p>
            <a:r>
              <a:rPr lang="en-US" dirty="0" smtClean="0"/>
              <a:t>Fix this loop</a:t>
            </a:r>
            <a:endParaRPr lang="en-US" dirty="0"/>
          </a:p>
        </p:txBody>
      </p:sp>
      <p:sp>
        <p:nvSpPr>
          <p:cNvPr id="3" name="Content Placeholder 2"/>
          <p:cNvSpPr>
            <a:spLocks noGrp="1"/>
          </p:cNvSpPr>
          <p:nvPr>
            <p:ph idx="1"/>
            <p:custDataLst>
              <p:tags r:id="rId2"/>
            </p:custDataLst>
          </p:nvPr>
        </p:nvSpPr>
        <p:spPr>
          <a:xfrm>
            <a:off x="457200" y="1600200"/>
            <a:ext cx="8686800" cy="5029200"/>
          </a:xfrm>
        </p:spPr>
        <p:txBody>
          <a:bodyPr>
            <a:normAutofit/>
          </a:bodyPr>
          <a:lstStyle/>
          <a:p>
            <a:pPr marL="0" indent="0">
              <a:buNone/>
            </a:pPr>
            <a:r>
              <a:rPr lang="en-US" sz="2000" b="1" i="1" dirty="0" smtClean="0">
                <a:solidFill>
                  <a:srgbClr val="0070C0"/>
                </a:solidFill>
                <a:latin typeface="Courier New" pitchFamily="49" charset="0"/>
                <a:cs typeface="Courier New" pitchFamily="49" charset="0"/>
              </a:rPr>
              <a:t># Goal:  print 1, 2, 3, …, 48, 49, 50</a:t>
            </a:r>
          </a:p>
          <a:p>
            <a:pPr marL="0" indent="0">
              <a:buNone/>
            </a:pPr>
            <a:r>
              <a:rPr lang="en-US" sz="2000" b="1" dirty="0" smtClean="0">
                <a:latin typeface="Courier New" pitchFamily="49" charset="0"/>
                <a:cs typeface="Courier New" pitchFamily="49" charset="0"/>
              </a:rPr>
              <a:t>for </a:t>
            </a:r>
            <a:r>
              <a:rPr lang="en-US" sz="2000" b="1" dirty="0" err="1" smtClean="0">
                <a:latin typeface="Courier New" pitchFamily="49" charset="0"/>
                <a:cs typeface="Courier New" pitchFamily="49" charset="0"/>
              </a:rPr>
              <a:t>tens_digit</a:t>
            </a:r>
            <a:r>
              <a:rPr lang="en-US" sz="2000" b="1" dirty="0" smtClean="0">
                <a:latin typeface="Courier New" pitchFamily="49" charset="0"/>
                <a:cs typeface="Courier New" pitchFamily="49" charset="0"/>
              </a:rPr>
              <a:t> in [0, 1, 2, 3, 4]:</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for </a:t>
            </a:r>
            <a:r>
              <a:rPr lang="en-US" sz="2000" b="1" dirty="0" err="1" smtClean="0">
                <a:latin typeface="Courier New" pitchFamily="49" charset="0"/>
                <a:cs typeface="Courier New" pitchFamily="49" charset="0"/>
              </a:rPr>
              <a:t>ones_digit</a:t>
            </a:r>
            <a:r>
              <a:rPr lang="en-US" sz="2000" b="1" dirty="0" smtClean="0">
                <a:latin typeface="Courier New" pitchFamily="49" charset="0"/>
                <a:cs typeface="Courier New" pitchFamily="49" charset="0"/>
              </a:rPr>
              <a:t> in [1, 2, 3, 4, 5, 6, 7, 8, 9]:</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a:t>
            </a:r>
            <a:r>
              <a:rPr lang="en-US" sz="2000" b="1" dirty="0" err="1" smtClean="0">
                <a:latin typeface="Courier New" pitchFamily="49" charset="0"/>
                <a:cs typeface="Courier New" pitchFamily="49" charset="0"/>
              </a:rPr>
              <a:t>tens_digit</a:t>
            </a:r>
            <a:r>
              <a:rPr lang="en-US" sz="2000" b="1" dirty="0" smtClean="0">
                <a:latin typeface="Courier New" pitchFamily="49" charset="0"/>
                <a:cs typeface="Courier New" pitchFamily="49" charset="0"/>
              </a:rPr>
              <a:t> * 10 + </a:t>
            </a:r>
            <a:r>
              <a:rPr lang="en-US" sz="2000" b="1" dirty="0" err="1" smtClean="0">
                <a:latin typeface="Courier New" pitchFamily="49" charset="0"/>
                <a:cs typeface="Courier New" pitchFamily="49" charset="0"/>
              </a:rPr>
              <a:t>ones_digit</a:t>
            </a:r>
            <a:endParaRPr lang="en-US" sz="2000" dirty="0" smtClean="0"/>
          </a:p>
          <a:p>
            <a:pPr marL="0" indent="0">
              <a:buNone/>
            </a:pPr>
            <a:endParaRPr lang="en-US" dirty="0" smtClean="0"/>
          </a:p>
          <a:p>
            <a:pPr marL="0" indent="0">
              <a:buNone/>
            </a:pPr>
            <a:r>
              <a:rPr lang="en-US" dirty="0" smtClean="0"/>
              <a:t>What does it actually print?</a:t>
            </a:r>
          </a:p>
          <a:p>
            <a:pPr marL="0" indent="0">
              <a:buNone/>
            </a:pPr>
            <a:r>
              <a:rPr lang="en-US" dirty="0" smtClean="0"/>
              <a:t>How can we change it to correct its output?</a:t>
            </a:r>
          </a:p>
          <a:p>
            <a:pPr marL="0" indent="0">
              <a:buNone/>
            </a:pPr>
            <a:endParaRPr lang="en-US" dirty="0"/>
          </a:p>
          <a:p>
            <a:pPr marL="0" indent="0">
              <a:buNone/>
            </a:pPr>
            <a:r>
              <a:rPr lang="en-US" dirty="0" smtClean="0"/>
              <a:t>Moral:  Watch out for </a:t>
            </a:r>
            <a:r>
              <a:rPr lang="en-US" i="1" dirty="0" smtClean="0"/>
              <a:t>edge conditions</a:t>
            </a:r>
            <a:r>
              <a:rPr lang="en-US" dirty="0" smtClean="0"/>
              <a:t> (beginning or end of loop)</a:t>
            </a:r>
            <a:endParaRPr lang="en-US" dirty="0"/>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67</a:t>
            </a:fld>
            <a:endParaRPr lang="en-US"/>
          </a:p>
        </p:txBody>
      </p:sp>
    </p:spTree>
    <p:extLst>
      <p:ext uri="{BB962C8B-B14F-4D97-AF65-F5344CB8AC3E}">
        <p14:creationId xmlns:p14="http://schemas.microsoft.com/office/powerpoint/2010/main" val="3149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686800" cy="5029200"/>
          </a:xfrm>
        </p:spPr>
        <p:txBody>
          <a:bodyPr>
            <a:normAutofit lnSpcReduction="10000"/>
          </a:bodyPr>
          <a:lstStyle/>
          <a:p>
            <a:pPr marL="0" indent="0">
              <a:buNone/>
            </a:pPr>
            <a:r>
              <a:rPr lang="en-US" sz="2000" b="1" dirty="0" smtClean="0">
                <a:latin typeface="Courier New" pitchFamily="49" charset="0"/>
                <a:cs typeface="Courier New" pitchFamily="49" charset="0"/>
              </a:rPr>
              <a:t>for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in [0, 1, 2, 3, 4]:</a:t>
            </a:r>
          </a:p>
          <a:p>
            <a:pPr marL="0" indent="0">
              <a:buNone/>
            </a:pPr>
            <a:r>
              <a:rPr lang="en-US" sz="2000" b="1" dirty="0">
                <a:latin typeface="Courier New" pitchFamily="49" charset="0"/>
                <a:cs typeface="Courier New" pitchFamily="49" charset="0"/>
              </a:rPr>
              <a:t>  for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in [0, 1, 2, 3, 4, 5, 6, 7, 8, 9]:</a:t>
            </a:r>
          </a:p>
          <a:p>
            <a:pPr marL="0" indent="0">
              <a:buNone/>
            </a:pPr>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 10 +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1</a:t>
            </a:r>
          </a:p>
          <a:p>
            <a:pPr marL="0" indent="0">
              <a:buNone/>
            </a:pPr>
            <a:endParaRPr lang="en-US" sz="2000" b="1" dirty="0" smtClean="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for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in [0, 1, 2, 3, 4]:</a:t>
            </a:r>
          </a:p>
          <a:p>
            <a:pPr marL="0" indent="0">
              <a:buNone/>
            </a:pPr>
            <a:r>
              <a:rPr lang="en-US" sz="2000" b="1" dirty="0">
                <a:latin typeface="Courier New" pitchFamily="49" charset="0"/>
                <a:cs typeface="Courier New" pitchFamily="49" charset="0"/>
              </a:rPr>
              <a:t>  for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in [1, 2, 3, 4, 5, 6, 7, 8, 9, 10]:</a:t>
            </a:r>
          </a:p>
          <a:p>
            <a:pPr marL="0" indent="0">
              <a:buNone/>
            </a:pPr>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 10 +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a:t>
            </a:r>
          </a:p>
          <a:p>
            <a:pPr marL="0" indent="0">
              <a:buNone/>
            </a:pPr>
            <a:endParaRPr lang="en-US" sz="2000" b="1" dirty="0" smtClean="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for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in [1, 2, 3, 4, 5, 6, 7, 8, 9]:</a:t>
            </a:r>
          </a:p>
          <a:p>
            <a:pPr marL="0" indent="0">
              <a:buNone/>
            </a:pPr>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ones_digit</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for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in [1, 2, 3, 4]:</a:t>
            </a:r>
          </a:p>
          <a:p>
            <a:pPr marL="0" indent="0">
              <a:buNone/>
            </a:pPr>
            <a:r>
              <a:rPr lang="en-US" sz="2000" b="1" dirty="0">
                <a:latin typeface="Courier New" pitchFamily="49" charset="0"/>
                <a:cs typeface="Courier New" pitchFamily="49" charset="0"/>
              </a:rPr>
              <a:t>  for </a:t>
            </a:r>
            <a:r>
              <a:rPr lang="en-US" sz="2000" b="1" dirty="0" err="1">
                <a:latin typeface="Courier New" pitchFamily="49" charset="0"/>
                <a:cs typeface="Courier New" pitchFamily="49" charset="0"/>
              </a:rPr>
              <a:t>ones_digit</a:t>
            </a:r>
            <a:r>
              <a:rPr lang="en-US" sz="2000" b="1" dirty="0">
                <a:latin typeface="Courier New" pitchFamily="49" charset="0"/>
                <a:cs typeface="Courier New" pitchFamily="49" charset="0"/>
              </a:rPr>
              <a:t> in [0, 1, 2, 3, 4, 5, 6, 7, 8, 9]:</a:t>
            </a:r>
          </a:p>
          <a:p>
            <a:pPr marL="0" indent="0">
              <a:buNone/>
            </a:pPr>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tens_digit</a:t>
            </a:r>
            <a:r>
              <a:rPr lang="en-US" sz="2000" b="1" dirty="0">
                <a:latin typeface="Courier New" pitchFamily="49" charset="0"/>
                <a:cs typeface="Courier New" pitchFamily="49" charset="0"/>
              </a:rPr>
              <a:t> * 10 + </a:t>
            </a:r>
            <a:r>
              <a:rPr lang="en-US" sz="2000" b="1" dirty="0" err="1">
                <a:latin typeface="Courier New" pitchFamily="49" charset="0"/>
                <a:cs typeface="Courier New" pitchFamily="49" charset="0"/>
              </a:rPr>
              <a:t>ones_digit</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50</a:t>
            </a:r>
            <a:endParaRPr lang="en-US" dirty="0" smtClean="0"/>
          </a:p>
          <a:p>
            <a:pPr marL="0" indent="0">
              <a:buNone/>
            </a:pPr>
            <a:endParaRPr lang="en-US"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68</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614722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28338"/>
            <a:ext cx="8229600" cy="771861"/>
          </a:xfrm>
        </p:spPr>
        <p:txBody>
          <a:bodyPr>
            <a:normAutofit/>
          </a:bodyPr>
          <a:lstStyle/>
          <a:p>
            <a:r>
              <a:rPr lang="en-US" dirty="0" smtClean="0"/>
              <a:t>The range function</a:t>
            </a:r>
            <a:endParaRPr lang="en-US" dirty="0"/>
          </a:p>
        </p:txBody>
      </p:sp>
      <p:sp>
        <p:nvSpPr>
          <p:cNvPr id="3" name="Content Placeholder 2"/>
          <p:cNvSpPr>
            <a:spLocks noGrp="1"/>
          </p:cNvSpPr>
          <p:nvPr>
            <p:ph idx="1"/>
            <p:custDataLst>
              <p:tags r:id="rId2"/>
            </p:custDataLst>
          </p:nvPr>
        </p:nvSpPr>
        <p:spPr>
          <a:xfrm>
            <a:off x="457200" y="1600200"/>
            <a:ext cx="8229600" cy="5029200"/>
          </a:xfrm>
        </p:spPr>
        <p:txBody>
          <a:bodyPr>
            <a:normAutofit lnSpcReduction="10000"/>
          </a:bodyPr>
          <a:lstStyle/>
          <a:p>
            <a:pPr marL="0" indent="0">
              <a:buNone/>
            </a:pPr>
            <a:r>
              <a:rPr lang="en-US" dirty="0" smtClean="0"/>
              <a:t>A typical for loop does not use an explicit list:</a:t>
            </a:r>
          </a:p>
          <a:p>
            <a:pPr marL="0" indent="0">
              <a:buNone/>
            </a:pPr>
            <a:r>
              <a:rPr lang="en-US" b="1" dirty="0" smtClean="0">
                <a:latin typeface="Courier New" pitchFamily="49" charset="0"/>
                <a:cs typeface="Courier New" pitchFamily="49" charset="0"/>
              </a:rPr>
              <a:t>for </a:t>
            </a:r>
            <a:r>
              <a:rPr lang="en-US" b="1" dirty="0" err="1" smtClean="0">
                <a:latin typeface="Courier New" pitchFamily="49" charset="0"/>
                <a:cs typeface="Courier New" pitchFamily="49" charset="0"/>
              </a:rPr>
              <a:t>i</a:t>
            </a:r>
            <a:r>
              <a:rPr lang="en-US" b="1" dirty="0" smtClean="0">
                <a:latin typeface="Courier New" pitchFamily="49" charset="0"/>
                <a:cs typeface="Courier New" pitchFamily="49" charset="0"/>
              </a:rPr>
              <a:t> in range(5):</a:t>
            </a:r>
          </a:p>
          <a:p>
            <a:pPr marL="0"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 </a:t>
            </a:r>
            <a:r>
              <a:rPr lang="en-US" b="1" i="1" dirty="0" smtClean="0">
                <a:latin typeface="Courier New" pitchFamily="49" charset="0"/>
                <a:cs typeface="Courier New" pitchFamily="49" charset="0"/>
              </a:rPr>
              <a:t>body …</a:t>
            </a:r>
          </a:p>
          <a:p>
            <a:pPr marL="0" indent="0">
              <a:buNone/>
            </a:pPr>
            <a:endParaRPr lang="en-US" dirty="0" smtClean="0">
              <a:cs typeface="Courier New" pitchFamily="49" charset="0"/>
            </a:endParaRPr>
          </a:p>
          <a:p>
            <a:pPr marL="0" indent="0">
              <a:buNone/>
            </a:pPr>
            <a:r>
              <a:rPr lang="en-US" b="1" dirty="0" smtClean="0">
                <a:latin typeface="Courier New" pitchFamily="49" charset="0"/>
                <a:cs typeface="Courier New" pitchFamily="49" charset="0"/>
              </a:rPr>
              <a:t>range(5</a:t>
            </a:r>
            <a:r>
              <a:rPr lang="en-US" b="1" dirty="0">
                <a:latin typeface="Courier New" pitchFamily="49" charset="0"/>
                <a:cs typeface="Courier New" pitchFamily="49" charset="0"/>
              </a:rPr>
              <a:t>)</a:t>
            </a:r>
            <a:r>
              <a:rPr lang="en-US" dirty="0">
                <a:cs typeface="Courier New" pitchFamily="49" charset="0"/>
              </a:rPr>
              <a:t> </a:t>
            </a:r>
            <a:r>
              <a:rPr lang="en-US" dirty="0" smtClean="0">
                <a:cs typeface="Courier New" pitchFamily="49" charset="0"/>
              </a:rPr>
              <a:t>produces [0,1,2,3,4</a:t>
            </a:r>
            <a:r>
              <a:rPr lang="en-US" dirty="0">
                <a:cs typeface="Courier New" pitchFamily="49" charset="0"/>
              </a:rPr>
              <a:t>]</a:t>
            </a:r>
          </a:p>
          <a:p>
            <a:pPr marL="0" indent="0">
              <a:buNone/>
            </a:pPr>
            <a:endParaRPr lang="en-US" dirty="0">
              <a:cs typeface="Courier New" pitchFamily="49" charset="0"/>
            </a:endParaRPr>
          </a:p>
          <a:p>
            <a:pPr marL="0" indent="0">
              <a:buNone/>
            </a:pPr>
            <a:r>
              <a:rPr lang="en-US" b="1" dirty="0">
                <a:latin typeface="Courier New" pitchFamily="49" charset="0"/>
                <a:cs typeface="Courier New" pitchFamily="49" charset="0"/>
              </a:rPr>
              <a:t>range(1,5)</a:t>
            </a:r>
            <a:r>
              <a:rPr lang="en-US" dirty="0">
                <a:cs typeface="Courier New" pitchFamily="49" charset="0"/>
              </a:rPr>
              <a:t> produces [1,2,3,4]</a:t>
            </a:r>
          </a:p>
          <a:p>
            <a:pPr marL="0" indent="0">
              <a:buNone/>
            </a:pPr>
            <a:endParaRPr lang="en-US" dirty="0" smtClean="0">
              <a:cs typeface="Courier New" pitchFamily="49" charset="0"/>
            </a:endParaRPr>
          </a:p>
          <a:p>
            <a:pPr marL="0" indent="0">
              <a:buNone/>
            </a:pPr>
            <a:r>
              <a:rPr lang="en-US" b="1" dirty="0" smtClean="0">
                <a:latin typeface="Courier New" pitchFamily="49" charset="0"/>
                <a:cs typeface="Courier New" pitchFamily="49" charset="0"/>
              </a:rPr>
              <a:t>range(1,10,2)</a:t>
            </a:r>
            <a:r>
              <a:rPr lang="en-US" dirty="0" smtClean="0">
                <a:cs typeface="Courier New" pitchFamily="49" charset="0"/>
              </a:rPr>
              <a:t> </a:t>
            </a:r>
            <a:r>
              <a:rPr lang="en-US" dirty="0">
                <a:cs typeface="Courier New" pitchFamily="49" charset="0"/>
              </a:rPr>
              <a:t>produces [</a:t>
            </a:r>
            <a:r>
              <a:rPr lang="en-US" dirty="0" smtClean="0">
                <a:cs typeface="Courier New" pitchFamily="49" charset="0"/>
              </a:rPr>
              <a:t>1,3,5,7,9]</a:t>
            </a:r>
          </a:p>
          <a:p>
            <a:pPr marL="0" indent="0">
              <a:buNone/>
            </a:pPr>
            <a:endParaRPr lang="en-US" dirty="0">
              <a:cs typeface="Courier New" pitchFamily="49" charset="0"/>
            </a:endParaRPr>
          </a:p>
        </p:txBody>
      </p:sp>
      <p:sp>
        <p:nvSpPr>
          <p:cNvPr id="4" name="Rectangular Callout 3"/>
          <p:cNvSpPr/>
          <p:nvPr>
            <p:custDataLst>
              <p:tags r:id="rId3"/>
            </p:custDataLst>
          </p:nvPr>
        </p:nvSpPr>
        <p:spPr>
          <a:xfrm>
            <a:off x="5410200" y="2133600"/>
            <a:ext cx="1143000" cy="549212"/>
          </a:xfrm>
          <a:prstGeom prst="wedgeRectCallout">
            <a:avLst>
              <a:gd name="adj1" fmla="val -117304"/>
              <a:gd name="adj2" fmla="val -340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list</a:t>
            </a:r>
            <a:br>
              <a:rPr lang="en-US" dirty="0" smtClean="0">
                <a:solidFill>
                  <a:schemeClr val="tx1"/>
                </a:solidFill>
              </a:rPr>
            </a:br>
            <a:r>
              <a:rPr lang="en-US" dirty="0" smtClean="0">
                <a:solidFill>
                  <a:schemeClr val="tx1"/>
                </a:solidFill>
              </a:rPr>
              <a:t>[0,1,2,3,4]</a:t>
            </a:r>
            <a:endParaRPr lang="en-US" dirty="0">
              <a:solidFill>
                <a:schemeClr val="tx1"/>
              </a:solidFill>
            </a:endParaRPr>
          </a:p>
        </p:txBody>
      </p:sp>
      <p:sp>
        <p:nvSpPr>
          <p:cNvPr id="5" name="Rectangular Callout 4"/>
          <p:cNvSpPr/>
          <p:nvPr>
            <p:custDataLst>
              <p:tags r:id="rId4"/>
            </p:custDataLst>
          </p:nvPr>
        </p:nvSpPr>
        <p:spPr>
          <a:xfrm>
            <a:off x="2971800" y="3048000"/>
            <a:ext cx="1295400" cy="543585"/>
          </a:xfrm>
          <a:prstGeom prst="wedgeRectCallout">
            <a:avLst>
              <a:gd name="adj1" fmla="val -110455"/>
              <a:gd name="adj2" fmla="val 9784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Upper limit (</a:t>
            </a:r>
            <a:r>
              <a:rPr lang="en-US" i="1" dirty="0" smtClean="0">
                <a:solidFill>
                  <a:schemeClr val="tx1"/>
                </a:solidFill>
              </a:rPr>
              <a:t>exclusive)</a:t>
            </a:r>
            <a:endParaRPr lang="en-US" dirty="0">
              <a:solidFill>
                <a:schemeClr val="tx1"/>
              </a:solidFill>
            </a:endParaRPr>
          </a:p>
        </p:txBody>
      </p:sp>
      <p:sp>
        <p:nvSpPr>
          <p:cNvPr id="6" name="Rectangular Callout 5"/>
          <p:cNvSpPr/>
          <p:nvPr>
            <p:custDataLst>
              <p:tags r:id="rId5"/>
            </p:custDataLst>
          </p:nvPr>
        </p:nvSpPr>
        <p:spPr>
          <a:xfrm>
            <a:off x="2438400" y="4333215"/>
            <a:ext cx="1295400" cy="543585"/>
          </a:xfrm>
          <a:prstGeom prst="wedgeRectCallout">
            <a:avLst>
              <a:gd name="adj1" fmla="val -69920"/>
              <a:gd name="adj2" fmla="val 5787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Lower limit (</a:t>
            </a:r>
            <a:r>
              <a:rPr lang="en-US" i="1" dirty="0" smtClean="0">
                <a:solidFill>
                  <a:schemeClr val="tx1"/>
                </a:solidFill>
              </a:rPr>
              <a:t>inclusive)</a:t>
            </a:r>
            <a:endParaRPr lang="en-US" dirty="0">
              <a:solidFill>
                <a:schemeClr val="tx1"/>
              </a:solidFill>
            </a:endParaRPr>
          </a:p>
        </p:txBody>
      </p:sp>
      <p:sp>
        <p:nvSpPr>
          <p:cNvPr id="7" name="Rectangular Callout 6"/>
          <p:cNvSpPr/>
          <p:nvPr>
            <p:custDataLst>
              <p:tags r:id="rId6"/>
            </p:custDataLst>
          </p:nvPr>
        </p:nvSpPr>
        <p:spPr>
          <a:xfrm>
            <a:off x="2324100" y="5334000"/>
            <a:ext cx="2019300" cy="543585"/>
          </a:xfrm>
          <a:prstGeom prst="wedgeRectCallout">
            <a:avLst>
              <a:gd name="adj1" fmla="val -3982"/>
              <a:gd name="adj2" fmla="val 8285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dirty="0" smtClean="0">
                <a:solidFill>
                  <a:schemeClr val="tx1"/>
                </a:solidFill>
              </a:rPr>
              <a:t>tep (distance between elements)</a:t>
            </a:r>
            <a:endParaRPr lang="en-US" dirty="0">
              <a:solidFill>
                <a:schemeClr val="tx1"/>
              </a:solidFill>
            </a:endParaRPr>
          </a:p>
        </p:txBody>
      </p:sp>
      <p:sp>
        <p:nvSpPr>
          <p:cNvPr id="8" name="Slide Number Placeholder 7"/>
          <p:cNvSpPr>
            <a:spLocks noGrp="1"/>
          </p:cNvSpPr>
          <p:nvPr>
            <p:ph type="sldNum" sz="quarter" idx="12"/>
            <p:custDataLst>
              <p:tags r:id="rId7"/>
            </p:custDataLst>
          </p:nvPr>
        </p:nvSpPr>
        <p:spPr/>
        <p:txBody>
          <a:bodyPr/>
          <a:lstStyle/>
          <a:p>
            <a:fld id="{788CE558-C476-4373-B415-9E6F3874DDF1}" type="slidenum">
              <a:rPr lang="en-US" smtClean="0"/>
              <a:t>69</a:t>
            </a:fld>
            <a:endParaRPr lang="en-US"/>
          </a:p>
        </p:txBody>
      </p:sp>
    </p:spTree>
    <p:extLst>
      <p:ext uri="{BB962C8B-B14F-4D97-AF65-F5344CB8AC3E}">
        <p14:creationId xmlns:p14="http://schemas.microsoft.com/office/powerpoint/2010/main" val="186418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1608" name="Rectangle 8"/>
          <p:cNvSpPr>
            <a:spLocks noGrp="1" noChangeArrowheads="1"/>
          </p:cNvSpPr>
          <p:nvPr>
            <p:ph type="title"/>
            <p:custDataLst>
              <p:tags r:id="rId1"/>
            </p:custDataLst>
          </p:nvPr>
        </p:nvSpPr>
        <p:spPr>
          <a:xfrm>
            <a:off x="796927" y="1390074"/>
            <a:ext cx="7047402" cy="685800"/>
          </a:xfrm>
        </p:spPr>
        <p:txBody>
          <a:bodyPr>
            <a:noAutofit/>
          </a:bodyPr>
          <a:lstStyle/>
          <a:p>
            <a:r>
              <a:rPr lang="en-US" sz="3200" dirty="0"/>
              <a:t>All of science is reducing to computational data manipulation</a:t>
            </a:r>
          </a:p>
        </p:txBody>
      </p:sp>
      <p:sp>
        <p:nvSpPr>
          <p:cNvPr id="281609" name="Rectangle 9"/>
          <p:cNvSpPr>
            <a:spLocks noGrp="1" noChangeArrowheads="1"/>
          </p:cNvSpPr>
          <p:nvPr>
            <p:ph type="body" idx="1"/>
            <p:custDataLst>
              <p:tags r:id="rId2"/>
            </p:custDataLst>
          </p:nvPr>
        </p:nvSpPr>
        <p:spPr>
          <a:xfrm>
            <a:off x="0" y="3189288"/>
            <a:ext cx="9144000" cy="1951038"/>
          </a:xfrm>
        </p:spPr>
        <p:txBody>
          <a:bodyPr/>
          <a:lstStyle/>
          <a:p>
            <a:pPr>
              <a:lnSpc>
                <a:spcPct val="90000"/>
              </a:lnSpc>
              <a:buFont typeface="Wingdings" charset="0"/>
              <a:buNone/>
            </a:pPr>
            <a:r>
              <a:rPr lang="en-US" sz="1600" b="1" i="1" dirty="0">
                <a:solidFill>
                  <a:schemeClr val="tx2"/>
                </a:solidFill>
              </a:rPr>
              <a:t>    Old model: </a:t>
            </a:r>
            <a:r>
              <a:rPr lang="ja-JP" altLang="en-US" sz="1600" b="1" i="1" dirty="0">
                <a:solidFill>
                  <a:schemeClr val="tx2"/>
                </a:solidFill>
                <a:latin typeface="Arial"/>
              </a:rPr>
              <a:t>“</a:t>
            </a:r>
            <a:r>
              <a:rPr lang="en-US" sz="1600" b="1" i="1" dirty="0">
                <a:solidFill>
                  <a:schemeClr val="tx2"/>
                </a:solidFill>
              </a:rPr>
              <a:t>Query the world</a:t>
            </a:r>
            <a:r>
              <a:rPr lang="ja-JP" altLang="en-US" sz="1600" b="1" i="1" dirty="0">
                <a:solidFill>
                  <a:schemeClr val="tx2"/>
                </a:solidFill>
                <a:latin typeface="Arial"/>
              </a:rPr>
              <a:t>”</a:t>
            </a:r>
            <a:r>
              <a:rPr lang="en-US" sz="1600" b="1" i="1" dirty="0">
                <a:solidFill>
                  <a:schemeClr val="tx2"/>
                </a:solidFill>
              </a:rPr>
              <a:t>  (Data acquisition coupled to a specific hypothesis)</a:t>
            </a:r>
          </a:p>
          <a:p>
            <a:pPr>
              <a:lnSpc>
                <a:spcPct val="90000"/>
              </a:lnSpc>
              <a:buFont typeface="Wingdings" charset="0"/>
              <a:buNone/>
            </a:pPr>
            <a:r>
              <a:rPr lang="en-US" sz="1600" b="1" i="1" dirty="0">
                <a:solidFill>
                  <a:srgbClr val="A50021"/>
                </a:solidFill>
              </a:rPr>
              <a:t>    </a:t>
            </a:r>
            <a:r>
              <a:rPr lang="en-US" sz="1600" b="1" i="1" dirty="0">
                <a:solidFill>
                  <a:schemeClr val="hlink"/>
                </a:solidFill>
              </a:rPr>
              <a:t>New model: </a:t>
            </a:r>
            <a:r>
              <a:rPr lang="ja-JP" altLang="en-US" sz="1600" b="1" i="1" dirty="0">
                <a:solidFill>
                  <a:schemeClr val="hlink"/>
                </a:solidFill>
                <a:latin typeface="Arial"/>
              </a:rPr>
              <a:t>“</a:t>
            </a:r>
            <a:r>
              <a:rPr lang="en-US" sz="1600" b="1" i="1" dirty="0">
                <a:solidFill>
                  <a:schemeClr val="hlink"/>
                </a:solidFill>
              </a:rPr>
              <a:t>Download the world</a:t>
            </a:r>
            <a:r>
              <a:rPr lang="ja-JP" altLang="en-US" sz="1600" b="1" i="1" dirty="0">
                <a:solidFill>
                  <a:schemeClr val="hlink"/>
                </a:solidFill>
                <a:latin typeface="Arial"/>
              </a:rPr>
              <a:t>”</a:t>
            </a:r>
            <a:r>
              <a:rPr lang="en-US" sz="1600" b="1" i="1" dirty="0">
                <a:solidFill>
                  <a:schemeClr val="hlink"/>
                </a:solidFill>
              </a:rPr>
              <a:t> (Data acquisition supports many hypotheses)</a:t>
            </a:r>
            <a:endParaRPr lang="en-US" sz="1800" dirty="0">
              <a:solidFill>
                <a:schemeClr val="hlink"/>
              </a:solidFill>
            </a:endParaRPr>
          </a:p>
          <a:p>
            <a:pPr lvl="1">
              <a:lnSpc>
                <a:spcPct val="90000"/>
              </a:lnSpc>
            </a:pPr>
            <a:r>
              <a:rPr lang="en-US" sz="1600" b="1" dirty="0"/>
              <a:t>Astronomy: High-resolution, high-frequency sky surveys (SDSS, LSST, </a:t>
            </a:r>
            <a:r>
              <a:rPr lang="en-US" sz="1600" b="1" dirty="0" err="1"/>
              <a:t>PanSTARRS</a:t>
            </a:r>
            <a:r>
              <a:rPr lang="en-US" sz="1600" b="1" dirty="0"/>
              <a:t>)</a:t>
            </a:r>
          </a:p>
          <a:p>
            <a:pPr lvl="1">
              <a:lnSpc>
                <a:spcPct val="90000"/>
              </a:lnSpc>
            </a:pPr>
            <a:r>
              <a:rPr lang="en-US" sz="1600" b="1" dirty="0"/>
              <a:t>Biology: lab automation, high-throughput sequencing, </a:t>
            </a:r>
          </a:p>
          <a:p>
            <a:pPr lvl="1">
              <a:lnSpc>
                <a:spcPct val="90000"/>
              </a:lnSpc>
            </a:pPr>
            <a:r>
              <a:rPr lang="en-US" sz="1600" b="1" dirty="0"/>
              <a:t>Oceanography: high-resolution models, cheap sensors, satellites</a:t>
            </a:r>
            <a:endParaRPr lang="en-US" sz="3200" dirty="0"/>
          </a:p>
        </p:txBody>
      </p:sp>
      <p:sp>
        <p:nvSpPr>
          <p:cNvPr id="281612" name="Text Box 12"/>
          <p:cNvSpPr txBox="1">
            <a:spLocks noChangeArrowheads="1"/>
          </p:cNvSpPr>
          <p:nvPr>
            <p:custDataLst>
              <p:tags r:id="rId3"/>
            </p:custDataLst>
          </p:nvPr>
        </p:nvSpPr>
        <p:spPr bwMode="auto">
          <a:xfrm>
            <a:off x="182563" y="3540125"/>
            <a:ext cx="2144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bg1"/>
                </a:solidFill>
              </a:rPr>
              <a:t>40TB / 2 nights</a:t>
            </a:r>
          </a:p>
        </p:txBody>
      </p:sp>
      <p:sp>
        <p:nvSpPr>
          <p:cNvPr id="2" name="TextBox 1"/>
          <p:cNvSpPr txBox="1"/>
          <p:nvPr>
            <p:custDataLst>
              <p:tags r:id="rId4"/>
            </p:custDataLst>
          </p:nvPr>
        </p:nvSpPr>
        <p:spPr>
          <a:xfrm>
            <a:off x="198438" y="6356350"/>
            <a:ext cx="3843809" cy="369332"/>
          </a:xfrm>
          <a:prstGeom prst="rect">
            <a:avLst/>
          </a:prstGeom>
          <a:noFill/>
        </p:spPr>
        <p:txBody>
          <a:bodyPr wrap="none" rtlCol="0">
            <a:spAutoFit/>
          </a:bodyPr>
          <a:lstStyle/>
          <a:p>
            <a:r>
              <a:rPr lang="en-US" dirty="0"/>
              <a:t>Slide from Bill Howe, </a:t>
            </a:r>
            <a:r>
              <a:rPr lang="en-US" dirty="0" err="1"/>
              <a:t>eScience</a:t>
            </a:r>
            <a:r>
              <a:rPr lang="en-US" dirty="0"/>
              <a:t> Institute</a:t>
            </a:r>
          </a:p>
        </p:txBody>
      </p:sp>
    </p:spTree>
    <p:extLst>
      <p:ext uri="{BB962C8B-B14F-4D97-AF65-F5344CB8AC3E}">
        <p14:creationId xmlns:p14="http://schemas.microsoft.com/office/powerpoint/2010/main" val="78651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816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60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16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229600" cy="4800600"/>
          </a:xfrm>
        </p:spPr>
        <p:txBody>
          <a:bodyPr>
            <a:normAutofit fontScale="92500" lnSpcReduction="10000"/>
          </a:bodyPr>
          <a:lstStyle/>
          <a:p>
            <a:r>
              <a:rPr lang="en-US" dirty="0" smtClean="0"/>
              <a:t>A common pattern when processing a list:</a:t>
            </a:r>
          </a:p>
          <a:p>
            <a:pPr marL="400050" lvl="1" indent="0">
              <a:buNone/>
            </a:pPr>
            <a:r>
              <a:rPr lang="en-US" sz="2600" b="1" dirty="0">
                <a:solidFill>
                  <a:srgbClr val="0070C0"/>
                </a:solidFill>
                <a:latin typeface="Courier New" pitchFamily="49" charset="0"/>
                <a:cs typeface="Courier New" pitchFamily="49" charset="0"/>
              </a:rPr>
              <a:t>r</a:t>
            </a:r>
            <a:r>
              <a:rPr lang="en-US" sz="2600" b="1" dirty="0" smtClean="0">
                <a:solidFill>
                  <a:srgbClr val="0070C0"/>
                </a:solidFill>
                <a:latin typeface="Courier New" pitchFamily="49" charset="0"/>
                <a:cs typeface="Courier New" pitchFamily="49" charset="0"/>
              </a:rPr>
              <a:t>esult = </a:t>
            </a:r>
            <a:r>
              <a:rPr lang="en-US" sz="2600" b="1" i="1" dirty="0" err="1" smtClean="0">
                <a:solidFill>
                  <a:srgbClr val="0070C0"/>
                </a:solidFill>
                <a:latin typeface="Times New Roman" pitchFamily="18" charset="0"/>
                <a:cs typeface="Times New Roman" pitchFamily="18" charset="0"/>
              </a:rPr>
              <a:t>initial_value</a:t>
            </a:r>
            <a:endParaRPr lang="en-US" sz="2600" b="1" i="1" dirty="0" smtClean="0">
              <a:solidFill>
                <a:srgbClr val="0070C0"/>
              </a:solidFill>
              <a:latin typeface="Times New Roman" pitchFamily="18" charset="0"/>
              <a:cs typeface="Times New Roman" pitchFamily="18" charset="0"/>
            </a:endParaRPr>
          </a:p>
          <a:p>
            <a:pPr marL="400050" lvl="1" indent="0">
              <a:buNone/>
            </a:pPr>
            <a:r>
              <a:rPr lang="en-US" sz="2600" b="1" dirty="0">
                <a:solidFill>
                  <a:srgbClr val="0070C0"/>
                </a:solidFill>
                <a:latin typeface="Courier New" pitchFamily="49" charset="0"/>
                <a:cs typeface="Courier New" pitchFamily="49" charset="0"/>
              </a:rPr>
              <a:t>f</a:t>
            </a:r>
            <a:r>
              <a:rPr lang="en-US" sz="2600" b="1" dirty="0" smtClean="0">
                <a:solidFill>
                  <a:srgbClr val="0070C0"/>
                </a:solidFill>
                <a:latin typeface="Courier New" pitchFamily="49" charset="0"/>
                <a:cs typeface="Courier New" pitchFamily="49" charset="0"/>
              </a:rPr>
              <a:t>or element in </a:t>
            </a:r>
            <a:r>
              <a:rPr lang="en-US" sz="2600" b="1" i="1" dirty="0" smtClean="0">
                <a:solidFill>
                  <a:srgbClr val="0070C0"/>
                </a:solidFill>
                <a:latin typeface="Times New Roman" pitchFamily="18" charset="0"/>
                <a:cs typeface="Times New Roman" pitchFamily="18" charset="0"/>
              </a:rPr>
              <a:t>list</a:t>
            </a:r>
            <a:r>
              <a:rPr lang="en-US" sz="2600" b="1" dirty="0" smtClean="0">
                <a:solidFill>
                  <a:srgbClr val="0070C0"/>
                </a:solidFill>
                <a:latin typeface="Courier New" pitchFamily="49" charset="0"/>
                <a:cs typeface="Courier New" pitchFamily="49" charset="0"/>
              </a:rPr>
              <a:t>:</a:t>
            </a:r>
          </a:p>
          <a:p>
            <a:pPr marL="400050" lvl="1" indent="0">
              <a:buNone/>
            </a:pPr>
            <a:r>
              <a:rPr lang="en-US" sz="2600" b="1" dirty="0">
                <a:solidFill>
                  <a:srgbClr val="0070C0"/>
                </a:solidFill>
                <a:latin typeface="Courier New" pitchFamily="49" charset="0"/>
                <a:cs typeface="Courier New" pitchFamily="49" charset="0"/>
              </a:rPr>
              <a:t> </a:t>
            </a:r>
            <a:r>
              <a:rPr lang="en-US" sz="2600" b="1" dirty="0" smtClean="0">
                <a:solidFill>
                  <a:srgbClr val="0070C0"/>
                </a:solidFill>
                <a:latin typeface="Courier New" pitchFamily="49" charset="0"/>
                <a:cs typeface="Courier New" pitchFamily="49" charset="0"/>
              </a:rPr>
              <a:t> result = </a:t>
            </a:r>
            <a:r>
              <a:rPr lang="en-US" sz="2600" b="1" i="1" dirty="0" smtClean="0">
                <a:solidFill>
                  <a:srgbClr val="0070C0"/>
                </a:solidFill>
                <a:latin typeface="Times New Roman" pitchFamily="18" charset="0"/>
                <a:cs typeface="Times New Roman" pitchFamily="18" charset="0"/>
              </a:rPr>
              <a:t>updated result</a:t>
            </a:r>
          </a:p>
          <a:p>
            <a:pPr marL="400050" lvl="1" indent="0">
              <a:buNone/>
            </a:pPr>
            <a:r>
              <a:rPr lang="en-US" sz="2600" b="1" i="1" dirty="0" smtClean="0">
                <a:solidFill>
                  <a:srgbClr val="0070C0"/>
                </a:solidFill>
                <a:latin typeface="Times New Roman" pitchFamily="18" charset="0"/>
                <a:cs typeface="Times New Roman" pitchFamily="18" charset="0"/>
              </a:rPr>
              <a:t>use </a:t>
            </a:r>
            <a:r>
              <a:rPr lang="en-US" sz="2600" b="1" dirty="0">
                <a:solidFill>
                  <a:srgbClr val="0070C0"/>
                </a:solidFill>
                <a:latin typeface="Courier New" pitchFamily="49" charset="0"/>
                <a:cs typeface="Courier New" pitchFamily="49" charset="0"/>
              </a:rPr>
              <a:t>result </a:t>
            </a:r>
            <a:endParaRPr lang="en-US" sz="2600" b="1" i="1" dirty="0" smtClean="0">
              <a:solidFill>
                <a:srgbClr val="0070C0"/>
              </a:solidFill>
              <a:latin typeface="Times New Roman" pitchFamily="18" charset="0"/>
              <a:cs typeface="Times New Roman" pitchFamily="18" charset="0"/>
            </a:endParaRPr>
          </a:p>
          <a:p>
            <a:r>
              <a:rPr lang="en-US" b="1" i="1" dirty="0" err="1">
                <a:latin typeface="Times New Roman" pitchFamily="18" charset="0"/>
                <a:cs typeface="Times New Roman" pitchFamily="18" charset="0"/>
              </a:rPr>
              <a:t>initial_value</a:t>
            </a:r>
            <a:r>
              <a:rPr lang="en-US" b="1" i="1" dirty="0">
                <a:latin typeface="Times New Roman" pitchFamily="18" charset="0"/>
                <a:cs typeface="Times New Roman" pitchFamily="18" charset="0"/>
              </a:rPr>
              <a:t> </a:t>
            </a:r>
            <a:r>
              <a:rPr lang="en-US" dirty="0"/>
              <a:t>is a correct result for an empty list</a:t>
            </a:r>
          </a:p>
          <a:p>
            <a:r>
              <a:rPr lang="en-US" dirty="0" smtClean="0"/>
              <a:t>As each element is processed,  </a:t>
            </a:r>
            <a:r>
              <a:rPr lang="en-US" b="1" dirty="0" smtClean="0">
                <a:latin typeface="Courier New" pitchFamily="49" charset="0"/>
                <a:cs typeface="Courier New" pitchFamily="49" charset="0"/>
              </a:rPr>
              <a:t>result</a:t>
            </a:r>
            <a:r>
              <a:rPr lang="en-US" dirty="0" smtClean="0"/>
              <a:t>  is a correct result for a prefix of the list</a:t>
            </a:r>
          </a:p>
          <a:p>
            <a:r>
              <a:rPr lang="en-US" dirty="0" smtClean="0"/>
              <a:t>When all elements have been processed, </a:t>
            </a:r>
            <a:r>
              <a:rPr lang="en-US" b="1" dirty="0" smtClean="0">
                <a:latin typeface="Courier New" pitchFamily="49" charset="0"/>
                <a:cs typeface="Courier New" pitchFamily="49" charset="0"/>
              </a:rPr>
              <a:t>result</a:t>
            </a:r>
            <a:r>
              <a:rPr lang="en-US" dirty="0" smtClean="0"/>
              <a:t>  is a correct result for the whole list</a:t>
            </a:r>
          </a:p>
          <a:p>
            <a:endParaRPr lang="en-US" dirty="0"/>
          </a:p>
        </p:txBody>
      </p:sp>
      <p:sp>
        <p:nvSpPr>
          <p:cNvPr id="4" name="Rectangle 3"/>
          <p:cNvSpPr/>
          <p:nvPr>
            <p:custDataLst>
              <p:tags r:id="rId2"/>
            </p:custDataLst>
          </p:nvPr>
        </p:nvSpPr>
        <p:spPr>
          <a:xfrm>
            <a:off x="4800600" y="2103120"/>
            <a:ext cx="4343400" cy="1631216"/>
          </a:xfrm>
          <a:prstGeom prst="rect">
            <a:avLst/>
          </a:prstGeom>
          <a:ln>
            <a:solidFill>
              <a:schemeClr val="accent1"/>
            </a:solidFill>
          </a:ln>
        </p:spPr>
        <p:txBody>
          <a:bodyPr wrap="square">
            <a:spAutoFit/>
          </a:bodyPr>
          <a:lstStyle/>
          <a:p>
            <a:r>
              <a:rPr lang="en-US" sz="2000" b="1" dirty="0" smtClean="0">
                <a:latin typeface="Courier New" pitchFamily="49" charset="0"/>
                <a:cs typeface="Courier New" pitchFamily="49" charset="0"/>
              </a:rPr>
              <a:t># Sum of a list</a:t>
            </a:r>
          </a:p>
          <a:p>
            <a:r>
              <a:rPr lang="en-US" sz="2000" b="1" dirty="0" smtClean="0">
                <a:latin typeface="Courier New" pitchFamily="49" charset="0"/>
                <a:cs typeface="Courier New" pitchFamily="49" charset="0"/>
              </a:rPr>
              <a:t>result </a:t>
            </a: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0</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for element in </a:t>
            </a:r>
            <a:r>
              <a:rPr lang="en-US" sz="2000" b="1" dirty="0" err="1">
                <a:latin typeface="Courier New" pitchFamily="49" charset="0"/>
                <a:cs typeface="Courier New" pitchFamily="49" charset="0"/>
              </a:rPr>
              <a:t>mylist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result = result </a:t>
            </a:r>
            <a:r>
              <a:rPr lang="en-US" sz="2000" b="1" dirty="0" smtClean="0">
                <a:latin typeface="Courier New" pitchFamily="49" charset="0"/>
                <a:cs typeface="Courier New" pitchFamily="49" charset="0"/>
              </a:rPr>
              <a:t>+ element</a:t>
            </a:r>
          </a:p>
          <a:p>
            <a:r>
              <a:rPr lang="en-US" sz="2000" b="1" dirty="0">
                <a:latin typeface="Courier New" pitchFamily="49" charset="0"/>
                <a:cs typeface="Courier New" pitchFamily="49" charset="0"/>
              </a:rPr>
              <a:t>p</a:t>
            </a:r>
            <a:r>
              <a:rPr lang="en-US" sz="2000" b="1" dirty="0" smtClean="0">
                <a:latin typeface="Courier New" pitchFamily="49" charset="0"/>
                <a:cs typeface="Courier New" pitchFamily="49" charset="0"/>
              </a:rPr>
              <a:t>rint result</a:t>
            </a:r>
            <a:endParaRPr lang="en-US" sz="2000" b="1" dirty="0">
              <a:latin typeface="Courier New" pitchFamily="49" charset="0"/>
              <a:cs typeface="Courier New" pitchFamily="49" charset="0"/>
            </a:endParaRPr>
          </a:p>
        </p:txBody>
      </p:sp>
      <p:sp>
        <p:nvSpPr>
          <p:cNvPr id="5" name="Slide Number Placeholder 4"/>
          <p:cNvSpPr>
            <a:spLocks noGrp="1"/>
          </p:cNvSpPr>
          <p:nvPr>
            <p:ph type="sldNum" sz="quarter" idx="12"/>
            <p:custDataLst>
              <p:tags r:id="rId3"/>
            </p:custDataLst>
          </p:nvPr>
        </p:nvSpPr>
        <p:spPr/>
        <p:txBody>
          <a:bodyPr/>
          <a:lstStyle/>
          <a:p>
            <a:fld id="{788CE558-C476-4373-B415-9E6F3874DDF1}" type="slidenum">
              <a:rPr lang="en-US" smtClean="0"/>
              <a:t>70</a:t>
            </a:fld>
            <a:endParaRPr lang="en-US" dirty="0"/>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8946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382000" cy="4525963"/>
          </a:xfrm>
        </p:spPr>
        <p:txBody>
          <a:bodyPr>
            <a:normAutofit fontScale="77500" lnSpcReduction="20000"/>
          </a:bodyPr>
          <a:lstStyle/>
          <a:p>
            <a:r>
              <a:rPr lang="en-US" dirty="0" smtClean="0"/>
              <a:t>Product of </a:t>
            </a:r>
            <a:r>
              <a:rPr lang="en-US" dirty="0"/>
              <a:t>a list</a:t>
            </a:r>
            <a:r>
              <a:rPr lang="en-US" dirty="0" smtClean="0"/>
              <a:t>:</a:t>
            </a:r>
          </a:p>
          <a:p>
            <a:pPr marL="457200" lvl="1" indent="0">
              <a:buNone/>
            </a:pPr>
            <a:r>
              <a:rPr lang="en-US" b="1" dirty="0" smtClean="0">
                <a:latin typeface="Courier New" pitchFamily="49" charset="0"/>
                <a:cs typeface="Courier New" pitchFamily="49" charset="0"/>
              </a:rPr>
              <a:t>result </a:t>
            </a:r>
            <a:r>
              <a:rPr lang="en-US" b="1" dirty="0">
                <a:latin typeface="Courier New" pitchFamily="49" charset="0"/>
                <a:cs typeface="Courier New" pitchFamily="49" charset="0"/>
              </a:rPr>
              <a:t>= 1</a:t>
            </a:r>
          </a:p>
          <a:p>
            <a:pPr marL="457200" lvl="1" indent="0">
              <a:buNone/>
            </a:pPr>
            <a:r>
              <a:rPr lang="en-US" b="1" dirty="0" smtClean="0">
                <a:latin typeface="Courier New" pitchFamily="49" charset="0"/>
                <a:cs typeface="Courier New" pitchFamily="49" charset="0"/>
              </a:rPr>
              <a:t>for </a:t>
            </a:r>
            <a:r>
              <a:rPr lang="en-US" b="1" dirty="0">
                <a:latin typeface="Courier New" pitchFamily="49" charset="0"/>
                <a:cs typeface="Courier New" pitchFamily="49" charset="0"/>
              </a:rPr>
              <a:t>element in </a:t>
            </a:r>
            <a:r>
              <a:rPr lang="en-US" b="1" dirty="0" err="1">
                <a:latin typeface="Courier New" pitchFamily="49" charset="0"/>
                <a:cs typeface="Courier New" pitchFamily="49" charset="0"/>
              </a:rPr>
              <a:t>mylist</a:t>
            </a:r>
            <a:r>
              <a:rPr lang="en-US" b="1" dirty="0">
                <a:latin typeface="Courier New" pitchFamily="49" charset="0"/>
                <a:cs typeface="Courier New" pitchFamily="49" charset="0"/>
              </a:rPr>
              <a:t>:</a:t>
            </a:r>
          </a:p>
          <a:p>
            <a:pPr marL="457200" lvl="1" indent="0">
              <a:buNone/>
            </a:pPr>
            <a:r>
              <a:rPr lang="en-US" b="1" dirty="0">
                <a:latin typeface="Courier New" pitchFamily="49" charset="0"/>
                <a:cs typeface="Courier New" pitchFamily="49" charset="0"/>
              </a:rPr>
              <a:t>  result = </a:t>
            </a:r>
            <a:r>
              <a:rPr lang="en-US" b="1" dirty="0" smtClean="0">
                <a:latin typeface="Courier New" pitchFamily="49" charset="0"/>
                <a:cs typeface="Courier New" pitchFamily="49" charset="0"/>
              </a:rPr>
              <a:t>result * element</a:t>
            </a:r>
            <a:endParaRPr lang="en-US" b="1" dirty="0">
              <a:latin typeface="Courier New" pitchFamily="49" charset="0"/>
              <a:cs typeface="Courier New" pitchFamily="49" charset="0"/>
            </a:endParaRPr>
          </a:p>
          <a:p>
            <a:r>
              <a:rPr lang="en-US" dirty="0" smtClean="0"/>
              <a:t>Maximum of a list:</a:t>
            </a:r>
          </a:p>
          <a:p>
            <a:pPr marL="457200" lvl="1" indent="0">
              <a:buNone/>
            </a:pPr>
            <a:r>
              <a:rPr lang="en-US" b="1" dirty="0">
                <a:latin typeface="Courier New" pitchFamily="49" charset="0"/>
                <a:cs typeface="Courier New" pitchFamily="49" charset="0"/>
              </a:rPr>
              <a:t>r</a:t>
            </a:r>
            <a:r>
              <a:rPr lang="en-US" b="1" dirty="0" smtClean="0">
                <a:latin typeface="Courier New" pitchFamily="49" charset="0"/>
                <a:cs typeface="Courier New" pitchFamily="49" charset="0"/>
              </a:rPr>
              <a:t>esult = </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[0]</a:t>
            </a:r>
          </a:p>
          <a:p>
            <a:pPr marL="457200" lvl="1"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or element in </a:t>
            </a:r>
            <a:r>
              <a:rPr lang="en-US" b="1" dirty="0" err="1" smtClean="0">
                <a:latin typeface="Courier New" pitchFamily="49" charset="0"/>
                <a:cs typeface="Courier New" pitchFamily="49" charset="0"/>
              </a:rPr>
              <a:t>mylist</a:t>
            </a:r>
            <a:r>
              <a:rPr lang="en-US" b="1" dirty="0" smtClean="0">
                <a:latin typeface="Courier New" pitchFamily="49" charset="0"/>
                <a:cs typeface="Courier New" pitchFamily="49" charset="0"/>
              </a:rPr>
              <a:t>:</a:t>
            </a:r>
          </a:p>
          <a:p>
            <a:pPr marL="457200" lvl="1"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result = max(result, element)</a:t>
            </a:r>
          </a:p>
          <a:p>
            <a:r>
              <a:rPr lang="en-US" dirty="0" smtClean="0"/>
              <a:t>Approximate the value 3 by 1 + 2/3 + 4/9 + 8/27 + 16/81 + … = (2/3)</a:t>
            </a:r>
            <a:r>
              <a:rPr lang="en-US" baseline="30000" dirty="0" smtClean="0"/>
              <a:t>0</a:t>
            </a:r>
            <a:r>
              <a:rPr lang="en-US" dirty="0" smtClean="0"/>
              <a:t> + (2/3)</a:t>
            </a:r>
            <a:r>
              <a:rPr lang="en-US" baseline="30000" dirty="0" smtClean="0"/>
              <a:t>1</a:t>
            </a:r>
            <a:r>
              <a:rPr lang="en-US" dirty="0" smtClean="0"/>
              <a:t> + (2/3)</a:t>
            </a:r>
            <a:r>
              <a:rPr lang="en-US" baseline="30000" dirty="0" smtClean="0"/>
              <a:t>2</a:t>
            </a:r>
            <a:r>
              <a:rPr lang="en-US" dirty="0" smtClean="0"/>
              <a:t> + (2/3)</a:t>
            </a:r>
            <a:r>
              <a:rPr lang="en-US" baseline="30000" dirty="0" smtClean="0"/>
              <a:t>3</a:t>
            </a:r>
            <a:r>
              <a:rPr lang="en-US" dirty="0" smtClean="0"/>
              <a:t> + … + </a:t>
            </a:r>
            <a:r>
              <a:rPr lang="en-US" dirty="0"/>
              <a:t>(</a:t>
            </a:r>
            <a:r>
              <a:rPr lang="en-US" dirty="0" smtClean="0"/>
              <a:t>2/3)</a:t>
            </a:r>
            <a:r>
              <a:rPr lang="en-US" baseline="30000" dirty="0" smtClean="0"/>
              <a:t>10</a:t>
            </a:r>
            <a:r>
              <a:rPr lang="en-US" dirty="0" smtClean="0"/>
              <a:t> </a:t>
            </a:r>
          </a:p>
          <a:p>
            <a:pPr marL="457200" lvl="1" indent="0">
              <a:buNone/>
            </a:pPr>
            <a:r>
              <a:rPr lang="en-US" b="1" dirty="0" smtClean="0">
                <a:latin typeface="Courier New" pitchFamily="49" charset="0"/>
                <a:cs typeface="Courier New" pitchFamily="49" charset="0"/>
              </a:rPr>
              <a:t>result = 0</a:t>
            </a:r>
          </a:p>
          <a:p>
            <a:pPr marL="457200" lvl="1" indent="0">
              <a:buNone/>
            </a:pPr>
            <a:r>
              <a:rPr lang="en-US" b="1" dirty="0">
                <a:latin typeface="Courier New" pitchFamily="49" charset="0"/>
                <a:cs typeface="Courier New" pitchFamily="49" charset="0"/>
              </a:rPr>
              <a:t>for element in </a:t>
            </a:r>
            <a:r>
              <a:rPr lang="en-US" b="1" dirty="0" smtClean="0">
                <a:latin typeface="Courier New" pitchFamily="49" charset="0"/>
                <a:cs typeface="Courier New" pitchFamily="49" charset="0"/>
              </a:rPr>
              <a:t>range(11):</a:t>
            </a:r>
            <a:endParaRPr lang="en-US" b="1" dirty="0">
              <a:latin typeface="Courier New" pitchFamily="49" charset="0"/>
              <a:cs typeface="Courier New" pitchFamily="49" charset="0"/>
            </a:endParaRPr>
          </a:p>
          <a:p>
            <a:pPr marL="457200" lvl="1" indent="0">
              <a:buNone/>
            </a:pPr>
            <a:r>
              <a:rPr lang="en-US" b="1" dirty="0" smtClean="0">
                <a:latin typeface="Courier New" pitchFamily="49" charset="0"/>
                <a:cs typeface="Courier New" pitchFamily="49" charset="0"/>
              </a:rPr>
              <a:t>  result </a:t>
            </a:r>
            <a:r>
              <a:rPr lang="en-US" b="1" dirty="0">
                <a:latin typeface="Courier New" pitchFamily="49" charset="0"/>
                <a:cs typeface="Courier New" pitchFamily="49" charset="0"/>
              </a:rPr>
              <a:t>= result + </a:t>
            </a:r>
            <a:r>
              <a:rPr lang="en-US" b="1" dirty="0" smtClean="0">
                <a:latin typeface="Courier New" pitchFamily="49" charset="0"/>
                <a:cs typeface="Courier New" pitchFamily="49" charset="0"/>
              </a:rPr>
              <a:t>(2.0/3.0)**element</a:t>
            </a:r>
          </a:p>
        </p:txBody>
      </p:sp>
      <p:sp>
        <p:nvSpPr>
          <p:cNvPr id="4" name="TextBox 3"/>
          <p:cNvSpPr txBox="1"/>
          <p:nvPr>
            <p:custDataLst>
              <p:tags r:id="rId2"/>
            </p:custDataLst>
          </p:nvPr>
        </p:nvSpPr>
        <p:spPr>
          <a:xfrm>
            <a:off x="5943600" y="1295400"/>
            <a:ext cx="3054041" cy="923330"/>
          </a:xfrm>
          <a:prstGeom prst="rect">
            <a:avLst/>
          </a:prstGeom>
          <a:noFill/>
          <a:ln>
            <a:solidFill>
              <a:schemeClr val="accent1"/>
            </a:solidFill>
          </a:ln>
        </p:spPr>
        <p:txBody>
          <a:bodyPr wrap="none" rtlCol="0">
            <a:spAutoFit/>
          </a:bodyPr>
          <a:lstStyle/>
          <a:p>
            <a:pPr indent="-57150"/>
            <a:r>
              <a:rPr lang="en-US" b="1" dirty="0">
                <a:latin typeface="Courier New" pitchFamily="49" charset="0"/>
                <a:cs typeface="Courier New" pitchFamily="49" charset="0"/>
              </a:rPr>
              <a:t>result = </a:t>
            </a:r>
            <a:r>
              <a:rPr lang="en-US" b="1" i="1" dirty="0" err="1">
                <a:latin typeface="Times New Roman" pitchFamily="18" charset="0"/>
                <a:cs typeface="Times New Roman" pitchFamily="18" charset="0"/>
              </a:rPr>
              <a:t>initial_value</a:t>
            </a:r>
            <a:endParaRPr lang="en-US" b="1" i="1" dirty="0">
              <a:latin typeface="Times New Roman" pitchFamily="18" charset="0"/>
              <a:cs typeface="Times New Roman" pitchFamily="18" charset="0"/>
            </a:endParaRPr>
          </a:p>
          <a:p>
            <a:pPr indent="-57150"/>
            <a:r>
              <a:rPr lang="en-US" b="1" dirty="0">
                <a:latin typeface="Courier New" pitchFamily="49" charset="0"/>
                <a:cs typeface="Courier New" pitchFamily="49" charset="0"/>
              </a:rPr>
              <a:t>for element in </a:t>
            </a:r>
            <a:r>
              <a:rPr lang="en-US" b="1" i="1" dirty="0">
                <a:latin typeface="Times New Roman" pitchFamily="18" charset="0"/>
                <a:cs typeface="Times New Roman" pitchFamily="18" charset="0"/>
              </a:rPr>
              <a:t>list</a:t>
            </a:r>
            <a:r>
              <a:rPr lang="en-US" b="1" dirty="0">
                <a:latin typeface="Courier New" pitchFamily="49" charset="0"/>
                <a:cs typeface="Courier New" pitchFamily="49" charset="0"/>
              </a:rPr>
              <a:t>:</a:t>
            </a:r>
          </a:p>
          <a:p>
            <a:pPr indent="-57150"/>
            <a:r>
              <a:rPr lang="en-US" b="1" dirty="0">
                <a:latin typeface="Courier New" pitchFamily="49" charset="0"/>
                <a:cs typeface="Courier New" pitchFamily="49" charset="0"/>
              </a:rPr>
              <a:t>  result = </a:t>
            </a:r>
            <a:r>
              <a:rPr lang="en-US" b="1" i="1" dirty="0">
                <a:latin typeface="Times New Roman" pitchFamily="18" charset="0"/>
                <a:cs typeface="Times New Roman" pitchFamily="18" charset="0"/>
              </a:rPr>
              <a:t>updated </a:t>
            </a:r>
            <a:r>
              <a:rPr lang="en-US" b="1" i="1" dirty="0" smtClean="0">
                <a:latin typeface="Times New Roman" pitchFamily="18" charset="0"/>
                <a:cs typeface="Times New Roman" pitchFamily="18" charset="0"/>
              </a:rPr>
              <a:t>result</a:t>
            </a:r>
            <a:endParaRPr lang="en-US" b="1" i="1" dirty="0">
              <a:latin typeface="Times New Roman" pitchFamily="18" charset="0"/>
              <a:cs typeface="Times New Roman" pitchFamily="18" charset="0"/>
            </a:endParaRPr>
          </a:p>
        </p:txBody>
      </p:sp>
      <p:sp>
        <p:nvSpPr>
          <p:cNvPr id="5" name="Rectangular Callout 4"/>
          <p:cNvSpPr/>
          <p:nvPr>
            <p:custDataLst>
              <p:tags r:id="rId3"/>
            </p:custDataLst>
          </p:nvPr>
        </p:nvSpPr>
        <p:spPr>
          <a:xfrm>
            <a:off x="6400800" y="3124200"/>
            <a:ext cx="2438400" cy="612648"/>
          </a:xfrm>
          <a:prstGeom prst="wedgeRectCallout">
            <a:avLst>
              <a:gd name="adj1" fmla="val -153403"/>
              <a:gd name="adj2" fmla="val 1415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first element of the list (counting from zero)</a:t>
            </a:r>
            <a:endParaRPr lang="en-US" dirty="0">
              <a:solidFill>
                <a:schemeClr val="tx1"/>
              </a:solidFill>
            </a:endParaRPr>
          </a:p>
        </p:txBody>
      </p:sp>
      <p:sp>
        <p:nvSpPr>
          <p:cNvPr id="6" name="Slide Number Placeholder 5"/>
          <p:cNvSpPr>
            <a:spLocks noGrp="1"/>
          </p:cNvSpPr>
          <p:nvPr>
            <p:ph type="sldNum" sz="quarter" idx="12"/>
            <p:custDataLst>
              <p:tags r:id="rId4"/>
            </p:custDataLst>
          </p:nvPr>
        </p:nvSpPr>
        <p:spPr/>
        <p:txBody>
          <a:bodyPr/>
          <a:lstStyle/>
          <a:p>
            <a:fld id="{788CE558-C476-4373-B415-9E6F3874DDF1}" type="slidenum">
              <a:rPr lang="en-US" smtClean="0"/>
              <a:t>71</a:t>
            </a:fld>
            <a:endParaRPr lang="en-US"/>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29714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r>
              <a:rPr lang="en-US" dirty="0" smtClean="0"/>
              <a:t>How do we compute absolute value?</a:t>
            </a:r>
          </a:p>
          <a:p>
            <a:pPr marL="400050" lvl="1" indent="0">
              <a:buNone/>
            </a:pPr>
            <a:r>
              <a:rPr lang="en-US" dirty="0"/>
              <a:t>a</a:t>
            </a:r>
            <a:r>
              <a:rPr lang="en-US" dirty="0" smtClean="0"/>
              <a:t>bs(5) = 5</a:t>
            </a:r>
          </a:p>
          <a:p>
            <a:pPr marL="400050" lvl="1" indent="0">
              <a:buNone/>
            </a:pPr>
            <a:r>
              <a:rPr lang="en-US" dirty="0"/>
              <a:t>a</a:t>
            </a:r>
            <a:r>
              <a:rPr lang="en-US" dirty="0" smtClean="0"/>
              <a:t>bs(0) = 0</a:t>
            </a:r>
          </a:p>
          <a:p>
            <a:pPr marL="400050" lvl="1" indent="0">
              <a:buNone/>
            </a:pPr>
            <a:r>
              <a:rPr lang="en-US" dirty="0" smtClean="0"/>
              <a:t>abs(-22) = 22</a:t>
            </a:r>
          </a:p>
          <a:p>
            <a:pPr marL="0" indent="0">
              <a:buNone/>
            </a:pPr>
            <a:endParaRPr lang="en-US" dirty="0"/>
          </a:p>
        </p:txBody>
      </p:sp>
      <p:sp>
        <p:nvSpPr>
          <p:cNvPr id="5" name="Slide Number Placeholder 4"/>
          <p:cNvSpPr>
            <a:spLocks noGrp="1"/>
          </p:cNvSpPr>
          <p:nvPr>
            <p:ph type="sldNum" sz="quarter" idx="12"/>
            <p:custDataLst>
              <p:tags r:id="rId2"/>
            </p:custDataLst>
          </p:nvPr>
        </p:nvSpPr>
        <p:spPr/>
        <p:txBody>
          <a:bodyPr/>
          <a:lstStyle/>
          <a:p>
            <a:fld id="{788CE558-C476-4373-B415-9E6F3874DDF1}" type="slidenum">
              <a:rPr lang="en-US" smtClean="0"/>
              <a:t>72</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910125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914400"/>
            <a:ext cx="8229600" cy="685800"/>
          </a:xfrm>
        </p:spPr>
        <p:txBody>
          <a:bodyPr>
            <a:normAutofit fontScale="90000"/>
          </a:bodyPr>
          <a:lstStyle/>
          <a:p>
            <a:r>
              <a:rPr lang="en-US" dirty="0" smtClean="0"/>
              <a:t>Absolute value solution</a:t>
            </a:r>
            <a:endParaRPr lang="en-US" dirty="0"/>
          </a:p>
        </p:txBody>
      </p:sp>
      <p:sp>
        <p:nvSpPr>
          <p:cNvPr id="3" name="Content Placeholder 2"/>
          <p:cNvSpPr>
            <a:spLocks noGrp="1"/>
          </p:cNvSpPr>
          <p:nvPr>
            <p:ph idx="1"/>
            <p:custDataLst>
              <p:tags r:id="rId2"/>
            </p:custDataLst>
          </p:nvPr>
        </p:nvSpPr>
        <p:spPr/>
        <p:txBody>
          <a:bodyPr/>
          <a:lstStyle/>
          <a:p>
            <a:pPr marL="0" indent="0">
              <a:buNone/>
            </a:pPr>
            <a:r>
              <a:rPr lang="en-US" b="1" u="sng" dirty="0">
                <a:solidFill>
                  <a:srgbClr val="FF0000"/>
                </a:solidFill>
              </a:rPr>
              <a:t>If</a:t>
            </a:r>
            <a:r>
              <a:rPr lang="en-US" dirty="0">
                <a:solidFill>
                  <a:srgbClr val="FF0000"/>
                </a:solidFill>
              </a:rPr>
              <a:t> </a:t>
            </a:r>
            <a:r>
              <a:rPr lang="en-US" i="1" dirty="0"/>
              <a:t>the value is negative</a:t>
            </a:r>
            <a:r>
              <a:rPr lang="en-US" dirty="0"/>
              <a:t>, negate it.</a:t>
            </a:r>
          </a:p>
          <a:p>
            <a:pPr marL="0" indent="0">
              <a:buNone/>
            </a:pPr>
            <a:r>
              <a:rPr lang="en-US" b="1" u="sng" dirty="0">
                <a:solidFill>
                  <a:srgbClr val="FF0000"/>
                </a:solidFill>
              </a:rPr>
              <a:t>Otherwise</a:t>
            </a:r>
            <a:r>
              <a:rPr lang="en-US" dirty="0"/>
              <a:t>, use the original value.</a:t>
            </a:r>
          </a:p>
          <a:p>
            <a:endParaRPr lang="en-US" dirty="0" smtClean="0"/>
          </a:p>
        </p:txBody>
      </p:sp>
      <p:sp>
        <p:nvSpPr>
          <p:cNvPr id="5" name="TextBox 4"/>
          <p:cNvSpPr txBox="1"/>
          <p:nvPr>
            <p:custDataLst>
              <p:tags r:id="rId3"/>
            </p:custDataLst>
          </p:nvPr>
        </p:nvSpPr>
        <p:spPr>
          <a:xfrm>
            <a:off x="685800" y="3048000"/>
            <a:ext cx="5262979" cy="2862322"/>
          </a:xfrm>
          <a:prstGeom prst="rect">
            <a:avLst/>
          </a:prstGeom>
          <a:noFill/>
          <a:ln>
            <a:solidFill>
              <a:schemeClr val="tx1"/>
            </a:solidFill>
          </a:ln>
        </p:spPr>
        <p:txBody>
          <a:bodyPr wrap="none" rtlCol="0">
            <a:spAutoFit/>
          </a:bodyPr>
          <a:lstStyle/>
          <a:p>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10</a:t>
            </a:r>
          </a:p>
          <a:p>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 calculate absolute value of </a:t>
            </a:r>
            <a:r>
              <a:rPr lang="en-US" sz="2000" b="1" dirty="0" err="1" smtClean="0">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i</a:t>
            </a:r>
            <a:r>
              <a:rPr lang="en-US" sz="2000" b="1" dirty="0" smtClean="0">
                <a:latin typeface="Courier New" pitchFamily="49" charset="0"/>
                <a:cs typeface="Courier New" pitchFamily="49" charset="0"/>
              </a:rPr>
              <a:t>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a:t>
            </a:r>
            <a:r>
              <a:rPr lang="en-US" sz="2000" b="1" dirty="0" smtClean="0">
                <a:latin typeface="Courier New" pitchFamily="49" charset="0"/>
                <a:cs typeface="Courier New" pitchFamily="49" charset="0"/>
              </a:rPr>
              <a:t>0</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result = - </a:t>
            </a:r>
            <a:r>
              <a:rPr lang="en-US" sz="2000" b="1" dirty="0" err="1" smtClean="0">
                <a:latin typeface="Courier New" pitchFamily="49" charset="0"/>
                <a:cs typeface="Courier New" pitchFamily="49" charset="0"/>
              </a:rPr>
              <a:t>val</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else:</a:t>
            </a:r>
          </a:p>
          <a:p>
            <a:r>
              <a:rPr lang="en-US" sz="2000" b="1" dirty="0" smtClean="0">
                <a:latin typeface="Courier New" pitchFamily="49" charset="0"/>
                <a:cs typeface="Courier New" pitchFamily="49" charset="0"/>
              </a:rPr>
              <a:t>    result = </a:t>
            </a:r>
            <a:r>
              <a:rPr lang="en-US" sz="2000" b="1" dirty="0" err="1" smtClean="0">
                <a:latin typeface="Courier New" pitchFamily="49" charset="0"/>
                <a:cs typeface="Courier New" pitchFamily="49" charset="0"/>
              </a:rPr>
              <a:t>val</a:t>
            </a:r>
            <a:endParaRPr lang="en-US" sz="2000" b="1" dirty="0">
              <a:latin typeface="Courier New" pitchFamily="49" charset="0"/>
              <a:cs typeface="Courier New" pitchFamily="49" charset="0"/>
            </a:endParaRPr>
          </a:p>
          <a:p>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print result</a:t>
            </a:r>
            <a:endParaRPr lang="en-US" sz="2000" b="1" dirty="0">
              <a:latin typeface="Courier New" pitchFamily="49" charset="0"/>
              <a:cs typeface="Courier New" pitchFamily="49" charset="0"/>
            </a:endParaRPr>
          </a:p>
        </p:txBody>
      </p:sp>
      <p:sp>
        <p:nvSpPr>
          <p:cNvPr id="7" name="TextBox 6"/>
          <p:cNvSpPr txBox="1"/>
          <p:nvPr>
            <p:custDataLst>
              <p:tags r:id="rId4"/>
            </p:custDataLst>
          </p:nvPr>
        </p:nvSpPr>
        <p:spPr>
          <a:xfrm>
            <a:off x="6404548" y="3742412"/>
            <a:ext cx="2492990" cy="1938992"/>
          </a:xfrm>
          <a:prstGeom prst="rect">
            <a:avLst/>
          </a:prstGeom>
          <a:noFill/>
          <a:ln>
            <a:solidFill>
              <a:schemeClr val="tx1"/>
            </a:solidFill>
          </a:ln>
        </p:spPr>
        <p:txBody>
          <a:bodyPr wrap="none" rtlCol="0">
            <a:spAutoFit/>
          </a:bodyPr>
          <a:lstStyle/>
          <a:p>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10</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i</a:t>
            </a:r>
            <a:r>
              <a:rPr lang="en-US" sz="2000" b="1" dirty="0" smtClean="0">
                <a:latin typeface="Courier New" pitchFamily="49" charset="0"/>
                <a:cs typeface="Courier New" pitchFamily="49" charset="0"/>
              </a:rPr>
              <a:t>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a:t>
            </a:r>
            <a:r>
              <a:rPr lang="en-US" sz="2000" b="1" dirty="0" smtClean="0">
                <a:latin typeface="Courier New" pitchFamily="49" charset="0"/>
                <a:cs typeface="Courier New" pitchFamily="49" charset="0"/>
              </a:rPr>
              <a:t>0</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val</a:t>
            </a:r>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else:</a:t>
            </a:r>
          </a:p>
          <a:p>
            <a:r>
              <a:rPr lang="en-US" sz="2000" b="1" dirty="0" smtClean="0">
                <a:latin typeface="Courier New" pitchFamily="49" charset="0"/>
                <a:cs typeface="Courier New" pitchFamily="49" charset="0"/>
              </a:rPr>
              <a:t>    print </a:t>
            </a:r>
            <a:r>
              <a:rPr lang="en-US" sz="2000" b="1" dirty="0" err="1" smtClean="0">
                <a:latin typeface="Courier New" pitchFamily="49" charset="0"/>
                <a:cs typeface="Courier New" pitchFamily="49" charset="0"/>
              </a:rPr>
              <a:t>val</a:t>
            </a:r>
            <a:endParaRPr lang="en-US" sz="2000" b="1" dirty="0">
              <a:latin typeface="Courier New" pitchFamily="49" charset="0"/>
              <a:cs typeface="Courier New" pitchFamily="49" charset="0"/>
            </a:endParaRPr>
          </a:p>
        </p:txBody>
      </p:sp>
      <p:sp>
        <p:nvSpPr>
          <p:cNvPr id="4" name="Slide Number Placeholder 3"/>
          <p:cNvSpPr>
            <a:spLocks noGrp="1"/>
          </p:cNvSpPr>
          <p:nvPr>
            <p:ph type="sldNum" sz="quarter" idx="12"/>
            <p:custDataLst>
              <p:tags r:id="rId5"/>
            </p:custDataLst>
          </p:nvPr>
        </p:nvSpPr>
        <p:spPr/>
        <p:txBody>
          <a:bodyPr/>
          <a:lstStyle/>
          <a:p>
            <a:fld id="{788CE558-C476-4373-B415-9E6F3874DDF1}" type="slidenum">
              <a:rPr lang="en-US" smtClean="0"/>
              <a:t>73</a:t>
            </a:fld>
            <a:endParaRPr lang="en-US"/>
          </a:p>
        </p:txBody>
      </p:sp>
      <p:sp>
        <p:nvSpPr>
          <p:cNvPr id="6" name="TextBox 5"/>
          <p:cNvSpPr txBox="1"/>
          <p:nvPr>
            <p:custDataLst>
              <p:tags r:id="rId6"/>
            </p:custDataLst>
          </p:nvPr>
        </p:nvSpPr>
        <p:spPr>
          <a:xfrm>
            <a:off x="219855" y="6108917"/>
            <a:ext cx="7406643" cy="461665"/>
          </a:xfrm>
          <a:prstGeom prst="rect">
            <a:avLst/>
          </a:prstGeom>
          <a:noFill/>
        </p:spPr>
        <p:txBody>
          <a:bodyPr wrap="none" rtlCol="0">
            <a:spAutoFit/>
          </a:bodyPr>
          <a:lstStyle/>
          <a:p>
            <a:r>
              <a:rPr lang="en-US" sz="2400" dirty="0" smtClean="0">
                <a:solidFill>
                  <a:srgbClr val="0070C0"/>
                </a:solidFill>
              </a:rPr>
              <a:t>In this example, </a:t>
            </a:r>
            <a:r>
              <a:rPr lang="en-US" sz="2400" b="1" dirty="0">
                <a:latin typeface="Courier New" pitchFamily="49" charset="0"/>
                <a:cs typeface="Courier New" pitchFamily="49" charset="0"/>
              </a:rPr>
              <a:t>result </a:t>
            </a:r>
            <a:r>
              <a:rPr lang="en-US" sz="2400" dirty="0" smtClean="0">
                <a:solidFill>
                  <a:srgbClr val="0070C0"/>
                </a:solidFill>
              </a:rPr>
              <a:t>will always be assigned a value.</a:t>
            </a:r>
            <a:endParaRPr lang="en-US" sz="2400" dirty="0">
              <a:solidFill>
                <a:srgbClr val="0070C0"/>
              </a:solidFill>
            </a:endParaRPr>
          </a:p>
        </p:txBody>
      </p:sp>
      <p:sp>
        <p:nvSpPr>
          <p:cNvPr id="8" name="TextBox 7"/>
          <p:cNvSpPr txBox="1"/>
          <p:nvPr>
            <p:custDataLst>
              <p:tags r:id="rId7"/>
            </p:custDataLst>
          </p:nvPr>
        </p:nvSpPr>
        <p:spPr>
          <a:xfrm>
            <a:off x="6387972" y="2803842"/>
            <a:ext cx="2550698" cy="923330"/>
          </a:xfrm>
          <a:prstGeom prst="rect">
            <a:avLst/>
          </a:prstGeom>
          <a:noFill/>
        </p:spPr>
        <p:txBody>
          <a:bodyPr wrap="none" rtlCol="0">
            <a:spAutoFit/>
          </a:bodyPr>
          <a:lstStyle/>
          <a:p>
            <a:r>
              <a:rPr lang="en-US" dirty="0" smtClean="0"/>
              <a:t>Another approach </a:t>
            </a:r>
            <a:br>
              <a:rPr lang="en-US" dirty="0" smtClean="0"/>
            </a:br>
            <a:r>
              <a:rPr lang="en-US" dirty="0" smtClean="0"/>
              <a:t>that does the same thing</a:t>
            </a:r>
            <a:br>
              <a:rPr lang="en-US" dirty="0" smtClean="0"/>
            </a:br>
            <a:r>
              <a:rPr lang="en-US" dirty="0" smtClean="0"/>
              <a:t>without using </a:t>
            </a:r>
            <a:r>
              <a:rPr lang="en-US" b="1" dirty="0" smtClean="0">
                <a:latin typeface="Courier New" pitchFamily="49" charset="0"/>
                <a:cs typeface="Courier New" pitchFamily="49" charset="0"/>
              </a:rPr>
              <a:t>result</a:t>
            </a:r>
            <a:r>
              <a:rPr lang="en-US" dirty="0" smtClean="0"/>
              <a:t>:</a:t>
            </a:r>
            <a:endParaRPr lang="en-US" dirty="0"/>
          </a:p>
        </p:txBody>
      </p:sp>
    </p:spTree>
    <p:extLst>
      <p:ext uri="{BB962C8B-B14F-4D97-AF65-F5344CB8AC3E}">
        <p14:creationId xmlns:p14="http://schemas.microsoft.com/office/powerpoint/2010/main" val="215931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dirty="0" smtClean="0"/>
              <a:t>As with loops, a </a:t>
            </a:r>
            <a:r>
              <a:rPr lang="en-US" u="sng" dirty="0" smtClean="0"/>
              <a:t>sequence of statements </a:t>
            </a:r>
            <a:r>
              <a:rPr lang="en-US" dirty="0" smtClean="0"/>
              <a:t>could be used in place of a single statement:</a:t>
            </a:r>
            <a:endParaRPr lang="en-US" dirty="0"/>
          </a:p>
          <a:p>
            <a:endParaRPr lang="en-US" dirty="0" smtClean="0"/>
          </a:p>
        </p:txBody>
      </p:sp>
      <p:sp>
        <p:nvSpPr>
          <p:cNvPr id="5" name="TextBox 4"/>
          <p:cNvSpPr txBox="1"/>
          <p:nvPr>
            <p:custDataLst>
              <p:tags r:id="rId2"/>
            </p:custDataLst>
          </p:nvPr>
        </p:nvSpPr>
        <p:spPr>
          <a:xfrm>
            <a:off x="685800" y="3048000"/>
            <a:ext cx="5570756" cy="3477875"/>
          </a:xfrm>
          <a:prstGeom prst="rect">
            <a:avLst/>
          </a:prstGeom>
          <a:noFill/>
          <a:ln>
            <a:solidFill>
              <a:schemeClr val="tx1"/>
            </a:solidFill>
          </a:ln>
        </p:spPr>
        <p:txBody>
          <a:bodyPr wrap="none" rtlCol="0">
            <a:spAutoFit/>
          </a:bodyPr>
          <a:lstStyle/>
          <a:p>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 -10</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calculate absolute value of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0:</a:t>
            </a:r>
          </a:p>
          <a:p>
            <a:r>
              <a:rPr lang="en-US" sz="2000" b="1" dirty="0">
                <a:latin typeface="Courier New" pitchFamily="49" charset="0"/>
                <a:cs typeface="Courier New" pitchFamily="49" charset="0"/>
              </a:rPr>
              <a:t>    result =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is negative!"</a:t>
            </a:r>
          </a:p>
          <a:p>
            <a:r>
              <a:rPr lang="en-US" sz="2000" b="1" dirty="0">
                <a:latin typeface="Courier New" pitchFamily="49" charset="0"/>
                <a:cs typeface="Courier New" pitchFamily="49" charset="0"/>
              </a:rPr>
              <a:t>    print "I had to do extra work!"</a:t>
            </a:r>
          </a:p>
          <a:p>
            <a:r>
              <a:rPr lang="en-US" sz="2000" b="1" dirty="0">
                <a:latin typeface="Courier New" pitchFamily="49" charset="0"/>
                <a:cs typeface="Courier New" pitchFamily="49" charset="0"/>
              </a:rPr>
              <a:t>else:</a:t>
            </a:r>
          </a:p>
          <a:p>
            <a:r>
              <a:rPr lang="en-US" sz="2000" b="1" dirty="0">
                <a:latin typeface="Courier New" pitchFamily="49" charset="0"/>
                <a:cs typeface="Courier New" pitchFamily="49" charset="0"/>
              </a:rPr>
              <a:t>    result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is positive"</a:t>
            </a:r>
          </a:p>
          <a:p>
            <a:r>
              <a:rPr lang="en-US" sz="2000" b="1" dirty="0">
                <a:latin typeface="Courier New" pitchFamily="49" charset="0"/>
                <a:cs typeface="Courier New" pitchFamily="49" charset="0"/>
              </a:rPr>
              <a:t>print result</a:t>
            </a: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74</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280344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dirty="0" smtClean="0"/>
              <a:t>What happens here?</a:t>
            </a:r>
            <a:endParaRPr lang="en-US" dirty="0"/>
          </a:p>
          <a:p>
            <a:endParaRPr lang="en-US" dirty="0" smtClean="0"/>
          </a:p>
        </p:txBody>
      </p:sp>
      <p:sp>
        <p:nvSpPr>
          <p:cNvPr id="5" name="TextBox 4"/>
          <p:cNvSpPr txBox="1"/>
          <p:nvPr>
            <p:custDataLst>
              <p:tags r:id="rId2"/>
            </p:custDataLst>
          </p:nvPr>
        </p:nvSpPr>
        <p:spPr>
          <a:xfrm>
            <a:off x="685800" y="2362200"/>
            <a:ext cx="5262979" cy="3477875"/>
          </a:xfrm>
          <a:prstGeom prst="rect">
            <a:avLst/>
          </a:prstGeom>
          <a:noFill/>
          <a:ln>
            <a:solidFill>
              <a:schemeClr val="tx1"/>
            </a:solidFill>
          </a:ln>
        </p:spPr>
        <p:txBody>
          <a:bodyPr wrap="none" rtlCol="0">
            <a:spAutoFit/>
          </a:bodyPr>
          <a:lstStyle/>
          <a:p>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5</a:t>
            </a:r>
            <a:endParaRPr lang="en-US" sz="2000" b="1" dirty="0">
              <a:latin typeface="Courier New" pitchFamily="49" charset="0"/>
              <a:cs typeface="Courier New" pitchFamily="49" charset="0"/>
            </a:endParaRP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calculate absolute value of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0:</a:t>
            </a:r>
          </a:p>
          <a:p>
            <a:r>
              <a:rPr lang="en-US" sz="2000" b="1" dirty="0">
                <a:latin typeface="Courier New" pitchFamily="49" charset="0"/>
                <a:cs typeface="Courier New" pitchFamily="49" charset="0"/>
              </a:rPr>
              <a:t>    result = - </a:t>
            </a:r>
            <a:r>
              <a:rPr lang="en-US" sz="2000" b="1" dirty="0" err="1">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print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is negative!"</a:t>
            </a:r>
          </a:p>
          <a:p>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for </a:t>
            </a:r>
            <a:r>
              <a:rPr lang="en-US" sz="2000" b="1" dirty="0" err="1" smtClean="0">
                <a:latin typeface="Courier New" pitchFamily="49" charset="0"/>
                <a:cs typeface="Courier New" pitchFamily="49" charset="0"/>
              </a:rPr>
              <a:t>i</a:t>
            </a:r>
            <a:r>
              <a:rPr lang="en-US" sz="2000" b="1" dirty="0" smtClean="0">
                <a:latin typeface="Courier New" pitchFamily="49" charset="0"/>
                <a:cs typeface="Courier New" pitchFamily="49" charset="0"/>
              </a:rPr>
              <a:t> in range(</a:t>
            </a:r>
            <a:r>
              <a:rPr lang="en-US" sz="2000" b="1" dirty="0" err="1" smtClean="0">
                <a:latin typeface="Courier New" pitchFamily="49" charset="0"/>
                <a:cs typeface="Courier New" pitchFamily="49" charset="0"/>
              </a:rPr>
              <a:t>val</a:t>
            </a:r>
            <a:r>
              <a:rPr lang="en-US" sz="2000" b="1" dirty="0" smtClean="0">
                <a:latin typeface="Courier New" pitchFamily="49" charset="0"/>
                <a:cs typeface="Courier New" pitchFamily="49" charset="0"/>
              </a:rPr>
              <a:t>):</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is </a:t>
            </a:r>
            <a:r>
              <a:rPr lang="en-US" sz="2000" b="1" dirty="0" smtClean="0">
                <a:latin typeface="Courier New" pitchFamily="49" charset="0"/>
                <a:cs typeface="Courier New" pitchFamily="49" charset="0"/>
              </a:rPr>
              <a:t>positive</a:t>
            </a:r>
            <a:r>
              <a:rPr lang="en-US" sz="2000" b="1" dirty="0">
                <a:latin typeface="Courier New" pitchFamily="49" charset="0"/>
                <a:cs typeface="Courier New" pitchFamily="49" charset="0"/>
              </a:rPr>
              <a:t>!"</a:t>
            </a:r>
          </a:p>
          <a:p>
            <a:r>
              <a:rPr lang="en-US" sz="2000" b="1" dirty="0" smtClean="0">
                <a:latin typeface="Courier New" pitchFamily="49" charset="0"/>
                <a:cs typeface="Courier New" pitchFamily="49" charset="0"/>
              </a:rPr>
              <a:t>    result </a:t>
            </a:r>
            <a:r>
              <a:rPr lang="en-US" sz="2000" b="1" dirty="0">
                <a:latin typeface="Courier New" pitchFamily="49" charset="0"/>
                <a:cs typeface="Courier New" pitchFamily="49" charset="0"/>
              </a:rPr>
              <a:t>= </a:t>
            </a:r>
            <a:r>
              <a:rPr lang="en-US" sz="2000" b="1" dirty="0" err="1" smtClean="0">
                <a:latin typeface="Courier New" pitchFamily="49" charset="0"/>
                <a:cs typeface="Courier New" pitchFamily="49" charset="0"/>
              </a:rPr>
              <a:t>val</a:t>
            </a:r>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print result</a:t>
            </a: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75</a:t>
            </a:fld>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2806397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p:txBody>
          <a:bodyPr/>
          <a:lstStyle/>
          <a:p>
            <a:pPr marL="0" indent="0">
              <a:buNone/>
            </a:pPr>
            <a:r>
              <a:rPr lang="en-US" dirty="0" smtClean="0"/>
              <a:t>It is </a:t>
            </a:r>
            <a:r>
              <a:rPr lang="en-US" b="1" u="sng" dirty="0" smtClean="0"/>
              <a:t>not required that anything happens</a:t>
            </a:r>
            <a:r>
              <a:rPr lang="en-US" dirty="0" smtClean="0"/>
              <a:t>…</a:t>
            </a:r>
            <a:endParaRPr lang="en-US" dirty="0"/>
          </a:p>
          <a:p>
            <a:endParaRPr lang="en-US" dirty="0" smtClean="0"/>
          </a:p>
        </p:txBody>
      </p:sp>
      <p:sp>
        <p:nvSpPr>
          <p:cNvPr id="5" name="TextBox 4"/>
          <p:cNvSpPr txBox="1"/>
          <p:nvPr>
            <p:custDataLst>
              <p:tags r:id="rId2"/>
            </p:custDataLst>
          </p:nvPr>
        </p:nvSpPr>
        <p:spPr>
          <a:xfrm>
            <a:off x="685800" y="3048000"/>
            <a:ext cx="4493538" cy="1323439"/>
          </a:xfrm>
          <a:prstGeom prst="rect">
            <a:avLst/>
          </a:prstGeom>
          <a:noFill/>
          <a:ln>
            <a:solidFill>
              <a:schemeClr val="tx1"/>
            </a:solidFill>
          </a:ln>
        </p:spPr>
        <p:txBody>
          <a:bodyPr wrap="none" rtlCol="0">
            <a:spAutoFit/>
          </a:bodyPr>
          <a:lstStyle/>
          <a:p>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 -</a:t>
            </a:r>
            <a:r>
              <a:rPr lang="en-US" sz="2000" b="1" dirty="0" smtClean="0">
                <a:latin typeface="Courier New" pitchFamily="49" charset="0"/>
                <a:cs typeface="Courier New" pitchFamily="49" charset="0"/>
              </a:rPr>
              <a:t>10</a:t>
            </a:r>
          </a:p>
          <a:p>
            <a:endParaRPr lang="en-US" sz="2000" b="1"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if </a:t>
            </a:r>
            <a:r>
              <a:rPr lang="en-US" sz="2000" b="1" dirty="0" err="1">
                <a:latin typeface="Courier New" pitchFamily="49" charset="0"/>
                <a:cs typeface="Courier New" pitchFamily="49" charset="0"/>
              </a:rPr>
              <a:t>val</a:t>
            </a:r>
            <a:r>
              <a:rPr lang="en-US" sz="2000" b="1" dirty="0">
                <a:latin typeface="Courier New" pitchFamily="49" charset="0"/>
                <a:cs typeface="Courier New" pitchFamily="49" charset="0"/>
              </a:rPr>
              <a:t> &lt; </a:t>
            </a:r>
            <a:r>
              <a:rPr lang="en-US" sz="2000" b="1" dirty="0" smtClean="0">
                <a:latin typeface="Courier New" pitchFamily="49" charset="0"/>
                <a:cs typeface="Courier New" pitchFamily="49" charset="0"/>
              </a:rPr>
              <a:t>0</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print "negative value!"</a:t>
            </a:r>
            <a:endParaRPr lang="en-US" sz="2000" b="1" dirty="0" smtClean="0">
              <a:latin typeface="Courier New" pitchFamily="49" charset="0"/>
              <a:cs typeface="Courier New" pitchFamily="49" charset="0"/>
            </a:endParaRPr>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76</a:t>
            </a:fld>
            <a:endParaRPr lang="en-US"/>
          </a:p>
        </p:txBody>
      </p:sp>
      <p:sp>
        <p:nvSpPr>
          <p:cNvPr id="6" name="TextBox 5"/>
          <p:cNvSpPr txBox="1"/>
          <p:nvPr>
            <p:custDataLst>
              <p:tags r:id="rId4"/>
            </p:custDataLst>
          </p:nvPr>
        </p:nvSpPr>
        <p:spPr>
          <a:xfrm>
            <a:off x="2747838" y="5257800"/>
            <a:ext cx="4388766" cy="523220"/>
          </a:xfrm>
          <a:prstGeom prst="rect">
            <a:avLst/>
          </a:prstGeom>
          <a:noFill/>
        </p:spPr>
        <p:txBody>
          <a:bodyPr wrap="none" rtlCol="0">
            <a:spAutoFit/>
          </a:bodyPr>
          <a:lstStyle/>
          <a:p>
            <a:r>
              <a:rPr lang="en-US" sz="2800" dirty="0" smtClean="0">
                <a:solidFill>
                  <a:srgbClr val="0070C0"/>
                </a:solidFill>
              </a:rPr>
              <a:t>What happens when </a:t>
            </a:r>
            <a:r>
              <a:rPr lang="en-US" sz="2800" dirty="0" err="1" smtClean="0">
                <a:solidFill>
                  <a:srgbClr val="0070C0"/>
                </a:solidFill>
              </a:rPr>
              <a:t>val</a:t>
            </a:r>
            <a:r>
              <a:rPr lang="en-US" sz="2800" dirty="0" smtClean="0">
                <a:solidFill>
                  <a:srgbClr val="0070C0"/>
                </a:solidFill>
              </a:rPr>
              <a:t> = 5?</a:t>
            </a:r>
            <a:endParaRPr lang="en-US" sz="2800" dirty="0">
              <a:solidFill>
                <a:srgbClr val="0070C0"/>
              </a:solidFill>
            </a:endParaRPr>
          </a:p>
        </p:txBody>
      </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88032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ular Callout 88"/>
          <p:cNvSpPr/>
          <p:nvPr>
            <p:custDataLst>
              <p:tags r:id="rId1"/>
            </p:custDataLst>
          </p:nvPr>
        </p:nvSpPr>
        <p:spPr>
          <a:xfrm>
            <a:off x="4202628" y="3060071"/>
            <a:ext cx="2541072" cy="826129"/>
          </a:xfrm>
          <a:prstGeom prst="wedgeRectCallout">
            <a:avLst>
              <a:gd name="adj1" fmla="val -168846"/>
              <a:gd name="adj2" fmla="val -148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Execution gets here only if “height &gt; 100” is false</a:t>
            </a:r>
          </a:p>
          <a:p>
            <a:pPr algn="ctr"/>
            <a:r>
              <a:rPr lang="en-US" dirty="0" smtClean="0">
                <a:solidFill>
                  <a:schemeClr val="tx1"/>
                </a:solidFill>
              </a:rPr>
              <a:t>AND “height &gt; 50” is true</a:t>
            </a:r>
            <a:endParaRPr lang="en-US" dirty="0">
              <a:solidFill>
                <a:schemeClr val="tx1"/>
              </a:solidFill>
            </a:endParaRPr>
          </a:p>
        </p:txBody>
      </p:sp>
      <p:sp>
        <p:nvSpPr>
          <p:cNvPr id="2" name="Title 1"/>
          <p:cNvSpPr>
            <a:spLocks noGrp="1"/>
          </p:cNvSpPr>
          <p:nvPr>
            <p:ph type="title"/>
            <p:custDataLst>
              <p:tags r:id="rId2"/>
            </p:custDataLst>
          </p:nvPr>
        </p:nvSpPr>
        <p:spPr>
          <a:xfrm>
            <a:off x="457200" y="882126"/>
            <a:ext cx="8229600" cy="718073"/>
          </a:xfrm>
        </p:spPr>
        <p:txBody>
          <a:bodyPr>
            <a:normAutofit fontScale="90000"/>
          </a:bodyPr>
          <a:lstStyle/>
          <a:p>
            <a:r>
              <a:rPr lang="en-US" dirty="0" smtClean="0"/>
              <a:t>The if body can be any statements</a:t>
            </a:r>
            <a:endParaRPr lang="en-US" dirty="0"/>
          </a:p>
        </p:txBody>
      </p:sp>
      <p:sp>
        <p:nvSpPr>
          <p:cNvPr id="3" name="Content Placeholder 2"/>
          <p:cNvSpPr>
            <a:spLocks noGrp="1"/>
          </p:cNvSpPr>
          <p:nvPr>
            <p:ph sz="half" idx="1"/>
            <p:custDataLst>
              <p:tags r:id="rId3"/>
            </p:custDataLst>
          </p:nvPr>
        </p:nvSpPr>
        <p:spPr>
          <a:xfrm>
            <a:off x="457200" y="1600200"/>
            <a:ext cx="4191000" cy="4525963"/>
          </a:xfrm>
        </p:spPr>
        <p:txBody>
          <a:bodyPr>
            <a:normAutofit/>
          </a:bodyPr>
          <a:lstStyle/>
          <a:p>
            <a:pPr marL="0" indent="0">
              <a:buNone/>
            </a:pPr>
            <a:r>
              <a:rPr lang="en-US" sz="2000" b="1" dirty="0" smtClean="0">
                <a:latin typeface="Courier New" pitchFamily="49" charset="0"/>
                <a:cs typeface="Courier New" pitchFamily="49" charset="0"/>
              </a:rPr>
              <a:t># height is in km</a:t>
            </a:r>
          </a:p>
          <a:p>
            <a:pPr marL="0" indent="0">
              <a:buNone/>
            </a:pPr>
            <a:r>
              <a:rPr lang="en-US" sz="2000" b="1" dirty="0" smtClean="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p>
          <a:p>
            <a:pPr marL="0" indent="0">
              <a:buNone/>
            </a:pPr>
            <a:r>
              <a:rPr lang="en-US" sz="2000" b="1" dirty="0">
                <a:latin typeface="Courier New" pitchFamily="49" charset="0"/>
                <a:cs typeface="Courier New" pitchFamily="49" charset="0"/>
              </a:rPr>
              <a:t>e</a:t>
            </a:r>
            <a:r>
              <a:rPr lang="en-US" sz="2000" b="1" dirty="0" smtClean="0">
                <a:latin typeface="Courier New" pitchFamily="49" charset="0"/>
                <a:cs typeface="Courier New" pitchFamily="49" charset="0"/>
              </a:rPr>
              <a:t>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"mesosphere"</a:t>
            </a:r>
          </a:p>
          <a:p>
            <a:pPr marL="0" indent="0">
              <a:buNone/>
            </a:pP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"stratosphere"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"troposphere"</a:t>
            </a:r>
          </a:p>
        </p:txBody>
      </p:sp>
      <p:sp>
        <p:nvSpPr>
          <p:cNvPr id="4" name="Content Placeholder 3"/>
          <p:cNvSpPr>
            <a:spLocks noGrp="1"/>
          </p:cNvSpPr>
          <p:nvPr>
            <p:ph sz="half" idx="2"/>
            <p:custDataLst>
              <p:tags r:id="rId4"/>
            </p:custDataLst>
          </p:nvPr>
        </p:nvSpPr>
        <p:spPr>
          <a:xfrm>
            <a:off x="4648200" y="1600200"/>
            <a:ext cx="4038600" cy="4525963"/>
          </a:xfrm>
        </p:spPr>
        <p:txBody>
          <a:bodyPr>
            <a:normAutofit/>
          </a:bodyPr>
          <a:lstStyle/>
          <a:p>
            <a:pPr marL="0" indent="0">
              <a:buNone/>
            </a:pPr>
            <a:r>
              <a:rPr lang="en-US" sz="2000" b="1" dirty="0">
                <a:latin typeface="Courier New" pitchFamily="49" charset="0"/>
                <a:cs typeface="Courier New" pitchFamily="49" charset="0"/>
              </a:rPr>
              <a:t># height is in km</a:t>
            </a:r>
          </a:p>
          <a:p>
            <a:pPr marL="0" indent="0">
              <a:buNone/>
            </a:pPr>
            <a:r>
              <a:rPr lang="en-US" sz="2000" b="1" dirty="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"stratosphere"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"troposphere"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5" name="Content Placeholder 2"/>
          <p:cNvSpPr txBox="1">
            <a:spLocks/>
          </p:cNvSpPr>
          <p:nvPr>
            <p:custDataLst>
              <p:tags r:id="rId5"/>
            </p:custDataLst>
          </p:nvPr>
        </p:nvSpPr>
        <p:spPr>
          <a:xfrm>
            <a:off x="4648200" y="1600200"/>
            <a:ext cx="4191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itchFamily="49" charset="0"/>
                <a:cs typeface="Courier New" pitchFamily="49" charset="0"/>
              </a:rPr>
              <a:t># height is in km</a:t>
            </a:r>
          </a:p>
          <a:p>
            <a:pPr marL="0" indent="0">
              <a:buFont typeface="Arial" pitchFamily="34" charset="0"/>
              <a:buNone/>
            </a:pPr>
            <a:r>
              <a:rPr lang="en-US" sz="2000" b="1" dirty="0" smtClean="0">
                <a:latin typeface="Courier New" pitchFamily="49" charset="0"/>
                <a:cs typeface="Courier New" pitchFamily="49" charset="0"/>
              </a:rPr>
              <a:t>if height &gt; 50:</a:t>
            </a:r>
          </a:p>
          <a:p>
            <a:pPr marL="0" indent="0">
              <a:buFont typeface="Arial" pitchFamily="34" charset="0"/>
              <a:buNone/>
            </a:pPr>
            <a:r>
              <a:rPr lang="en-US" sz="2000" b="1" dirty="0" smtClean="0">
                <a:latin typeface="Courier New" pitchFamily="49" charset="0"/>
                <a:cs typeface="Courier New" pitchFamily="49" charset="0"/>
              </a:rPr>
              <a:t>  if height &gt; 100:</a:t>
            </a:r>
          </a:p>
          <a:p>
            <a:pPr marL="0" indent="0">
              <a:buFont typeface="Arial" pitchFamily="34" charset="0"/>
              <a:buNone/>
            </a:pPr>
            <a:r>
              <a:rPr lang="en-US" sz="2000" b="1" dirty="0" smtClean="0">
                <a:latin typeface="Courier New" pitchFamily="49" charset="0"/>
                <a:cs typeface="Courier New" pitchFamily="49" charset="0"/>
              </a:rPr>
              <a:t>    print "space"</a:t>
            </a:r>
          </a:p>
          <a:p>
            <a:pPr marL="0" indent="0">
              <a:buFont typeface="Arial" pitchFamily="34" charset="0"/>
              <a:buNone/>
            </a:pPr>
            <a:r>
              <a:rPr lang="en-US" sz="2000" b="1" dirty="0" smtClean="0">
                <a:latin typeface="Courier New" pitchFamily="49" charset="0"/>
                <a:cs typeface="Courier New" pitchFamily="49" charset="0"/>
              </a:rPr>
              <a:t>  else:</a:t>
            </a:r>
          </a:p>
          <a:p>
            <a:pPr marL="0" indent="0">
              <a:buFont typeface="Arial" pitchFamily="34" charset="0"/>
              <a:buNone/>
            </a:pPr>
            <a:r>
              <a:rPr lang="en-US" sz="2000" b="1" dirty="0" smtClean="0">
                <a:latin typeface="Courier New" pitchFamily="49" charset="0"/>
                <a:cs typeface="Courier New" pitchFamily="49" charset="0"/>
              </a:rPr>
              <a:t>    print "mesosphere"</a:t>
            </a:r>
          </a:p>
          <a:p>
            <a:pPr marL="0" indent="0">
              <a:buFont typeface="Arial" pitchFamily="34" charset="0"/>
              <a:buNone/>
            </a:pPr>
            <a:r>
              <a:rPr lang="en-US" sz="2000" b="1" dirty="0" smtClean="0">
                <a:latin typeface="Courier New" pitchFamily="49" charset="0"/>
                <a:cs typeface="Courier New" pitchFamily="49" charset="0"/>
              </a:rPr>
              <a:t>else:</a:t>
            </a:r>
          </a:p>
          <a:p>
            <a:pPr marL="0" indent="0">
              <a:buFont typeface="Arial" pitchFamily="34" charset="0"/>
              <a:buNone/>
            </a:pPr>
            <a:r>
              <a:rPr lang="en-US" sz="2000" b="1" dirty="0" smtClean="0">
                <a:latin typeface="Courier New" pitchFamily="49" charset="0"/>
                <a:cs typeface="Courier New" pitchFamily="49" charset="0"/>
              </a:rPr>
              <a:t>  if height &gt; 20:</a:t>
            </a:r>
          </a:p>
          <a:p>
            <a:pPr marL="0" indent="0">
              <a:buFont typeface="Arial" pitchFamily="34" charset="0"/>
              <a:buNone/>
            </a:pPr>
            <a:r>
              <a:rPr lang="en-US" sz="2000" b="1" dirty="0" smtClean="0">
                <a:latin typeface="Courier New" pitchFamily="49" charset="0"/>
                <a:cs typeface="Courier New" pitchFamily="49" charset="0"/>
              </a:rPr>
              <a:t>    print "stratosphere"</a:t>
            </a:r>
          </a:p>
          <a:p>
            <a:pPr marL="0" indent="0">
              <a:buFont typeface="Arial" pitchFamily="34" charset="0"/>
              <a:buNone/>
            </a:pPr>
            <a:r>
              <a:rPr lang="en-US" sz="2000" b="1" dirty="0" smtClean="0">
                <a:latin typeface="Courier New" pitchFamily="49" charset="0"/>
                <a:cs typeface="Courier New" pitchFamily="49" charset="0"/>
              </a:rPr>
              <a:t>  else:</a:t>
            </a:r>
          </a:p>
          <a:p>
            <a:pPr marL="0" indent="0">
              <a:buFont typeface="Arial" pitchFamily="34" charset="0"/>
              <a:buNone/>
            </a:pPr>
            <a:r>
              <a:rPr lang="en-US" sz="2000" b="1" dirty="0" smtClean="0">
                <a:latin typeface="Courier New" pitchFamily="49" charset="0"/>
                <a:cs typeface="Courier New" pitchFamily="49" charset="0"/>
              </a:rPr>
              <a:t>    print "troposphere"</a:t>
            </a:r>
          </a:p>
        </p:txBody>
      </p:sp>
      <p:sp>
        <p:nvSpPr>
          <p:cNvPr id="6" name="Left Brace 5"/>
          <p:cNvSpPr/>
          <p:nvPr>
            <p:custDataLst>
              <p:tags r:id="rId6"/>
            </p:custDataLst>
          </p:nvPr>
        </p:nvSpPr>
        <p:spPr>
          <a:xfrm>
            <a:off x="571500" y="2438400"/>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7" name="Left Brace 6"/>
          <p:cNvSpPr/>
          <p:nvPr>
            <p:custDataLst>
              <p:tags r:id="rId7"/>
            </p:custDataLst>
          </p:nvPr>
        </p:nvSpPr>
        <p:spPr>
          <a:xfrm>
            <a:off x="571500" y="3136271"/>
            <a:ext cx="114300" cy="243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8" name="Left Brace 7"/>
          <p:cNvSpPr/>
          <p:nvPr>
            <p:custDataLst>
              <p:tags r:id="rId8"/>
            </p:custDataLst>
          </p:nvPr>
        </p:nvSpPr>
        <p:spPr>
          <a:xfrm>
            <a:off x="876300" y="3493129"/>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custDataLst>
              <p:tags r:id="rId9"/>
            </p:custDataLst>
          </p:nvPr>
        </p:nvSpPr>
        <p:spPr>
          <a:xfrm>
            <a:off x="876300" y="4191000"/>
            <a:ext cx="114300" cy="13836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custDataLst>
              <p:tags r:id="rId10"/>
            </p:custDataLst>
          </p:nvPr>
        </p:nvSpPr>
        <p:spPr>
          <a:xfrm>
            <a:off x="1181100" y="4624058"/>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custDataLst>
              <p:tags r:id="rId11"/>
            </p:custDataLst>
          </p:nvPr>
        </p:nvSpPr>
        <p:spPr>
          <a:xfrm>
            <a:off x="1181100" y="5321930"/>
            <a:ext cx="114300" cy="2527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custDataLst>
              <p:tags r:id="rId12"/>
            </p:custDataLst>
          </p:nvPr>
        </p:nvSpPr>
        <p:spPr>
          <a:xfrm>
            <a:off x="-76200" y="2249269"/>
            <a:ext cx="772969" cy="646331"/>
          </a:xfrm>
          <a:prstGeom prst="rect">
            <a:avLst/>
          </a:prstGeom>
          <a:noFill/>
        </p:spPr>
        <p:txBody>
          <a:bodyPr wrap="none" rtlCol="0">
            <a:spAutoFit/>
          </a:bodyPr>
          <a:lstStyle/>
          <a:p>
            <a:r>
              <a:rPr lang="en-US" dirty="0" smtClean="0">
                <a:solidFill>
                  <a:srgbClr val="0070C0"/>
                </a:solidFill>
              </a:rPr>
              <a:t>then</a:t>
            </a:r>
            <a:br>
              <a:rPr lang="en-US" dirty="0" smtClean="0">
                <a:solidFill>
                  <a:srgbClr val="0070C0"/>
                </a:solidFill>
              </a:rPr>
            </a:br>
            <a:r>
              <a:rPr lang="en-US" dirty="0" smtClean="0">
                <a:solidFill>
                  <a:srgbClr val="0070C0"/>
                </a:solidFill>
              </a:rPr>
              <a:t>clause</a:t>
            </a:r>
            <a:endParaRPr lang="en-US" dirty="0">
              <a:solidFill>
                <a:srgbClr val="0070C0"/>
              </a:solidFill>
            </a:endParaRPr>
          </a:p>
        </p:txBody>
      </p:sp>
      <p:sp>
        <p:nvSpPr>
          <p:cNvPr id="13" name="TextBox 12"/>
          <p:cNvSpPr txBox="1"/>
          <p:nvPr>
            <p:custDataLst>
              <p:tags r:id="rId13"/>
            </p:custDataLst>
          </p:nvPr>
        </p:nvSpPr>
        <p:spPr>
          <a:xfrm>
            <a:off x="-76200" y="3867834"/>
            <a:ext cx="876300" cy="646331"/>
          </a:xfrm>
          <a:prstGeom prst="rect">
            <a:avLst/>
          </a:prstGeom>
          <a:noFill/>
        </p:spPr>
        <p:txBody>
          <a:bodyPr wrap="square" rtlCol="0">
            <a:spAutoFit/>
          </a:bodyPr>
          <a:lstStyle/>
          <a:p>
            <a:r>
              <a:rPr lang="en-US" dirty="0" smtClean="0">
                <a:solidFill>
                  <a:srgbClr val="0070C0"/>
                </a:solidFill>
              </a:rPr>
              <a:t>else</a:t>
            </a:r>
            <a:br>
              <a:rPr lang="en-US" dirty="0" smtClean="0">
                <a:solidFill>
                  <a:srgbClr val="0070C0"/>
                </a:solidFill>
              </a:rPr>
            </a:br>
            <a:r>
              <a:rPr lang="en-US" dirty="0" smtClean="0">
                <a:solidFill>
                  <a:srgbClr val="0070C0"/>
                </a:solidFill>
              </a:rPr>
              <a:t>clause</a:t>
            </a:r>
            <a:endParaRPr lang="en-US" dirty="0">
              <a:solidFill>
                <a:srgbClr val="0070C0"/>
              </a:solidFill>
            </a:endParaRPr>
          </a:p>
        </p:txBody>
      </p:sp>
      <p:sp>
        <p:nvSpPr>
          <p:cNvPr id="14" name="TextBox 13"/>
          <p:cNvSpPr txBox="1"/>
          <p:nvPr>
            <p:custDataLst>
              <p:tags r:id="rId14"/>
            </p:custDataLst>
          </p:nvPr>
        </p:nvSpPr>
        <p:spPr>
          <a:xfrm>
            <a:off x="674831" y="3392269"/>
            <a:ext cx="261610" cy="369332"/>
          </a:xfrm>
          <a:prstGeom prst="rect">
            <a:avLst/>
          </a:prstGeom>
          <a:noFill/>
        </p:spPr>
        <p:txBody>
          <a:bodyPr wrap="none" rtlCol="0">
            <a:spAutoFit/>
          </a:bodyPr>
          <a:lstStyle/>
          <a:p>
            <a:r>
              <a:rPr lang="en-US" dirty="0" smtClean="0">
                <a:solidFill>
                  <a:srgbClr val="0070C0"/>
                </a:solidFill>
              </a:rPr>
              <a:t>t</a:t>
            </a:r>
            <a:endParaRPr lang="en-US" dirty="0">
              <a:solidFill>
                <a:srgbClr val="0070C0"/>
              </a:solidFill>
            </a:endParaRPr>
          </a:p>
        </p:txBody>
      </p:sp>
      <p:sp>
        <p:nvSpPr>
          <p:cNvPr id="15" name="TextBox 14"/>
          <p:cNvSpPr txBox="1"/>
          <p:nvPr>
            <p:custDataLst>
              <p:tags r:id="rId15"/>
            </p:custDataLst>
          </p:nvPr>
        </p:nvSpPr>
        <p:spPr>
          <a:xfrm>
            <a:off x="652790" y="4698169"/>
            <a:ext cx="300082" cy="369332"/>
          </a:xfrm>
          <a:prstGeom prst="rect">
            <a:avLst/>
          </a:prstGeom>
          <a:noFill/>
        </p:spPr>
        <p:txBody>
          <a:bodyPr wrap="none" rtlCol="0">
            <a:spAutoFit/>
          </a:bodyPr>
          <a:lstStyle/>
          <a:p>
            <a:r>
              <a:rPr lang="en-US" dirty="0" smtClean="0">
                <a:solidFill>
                  <a:srgbClr val="0070C0"/>
                </a:solidFill>
              </a:rPr>
              <a:t>e</a:t>
            </a:r>
            <a:endParaRPr lang="en-US" dirty="0">
              <a:solidFill>
                <a:srgbClr val="0070C0"/>
              </a:solidFill>
            </a:endParaRPr>
          </a:p>
        </p:txBody>
      </p:sp>
      <p:sp>
        <p:nvSpPr>
          <p:cNvPr id="16" name="TextBox 15"/>
          <p:cNvSpPr txBox="1"/>
          <p:nvPr>
            <p:custDataLst>
              <p:tags r:id="rId16"/>
            </p:custDataLst>
          </p:nvPr>
        </p:nvSpPr>
        <p:spPr>
          <a:xfrm>
            <a:off x="990600" y="4553692"/>
            <a:ext cx="261610" cy="369332"/>
          </a:xfrm>
          <a:prstGeom prst="rect">
            <a:avLst/>
          </a:prstGeom>
          <a:noFill/>
        </p:spPr>
        <p:txBody>
          <a:bodyPr wrap="none" rtlCol="0">
            <a:spAutoFit/>
          </a:bodyPr>
          <a:lstStyle/>
          <a:p>
            <a:r>
              <a:rPr lang="en-US" dirty="0">
                <a:solidFill>
                  <a:srgbClr val="0070C0"/>
                </a:solidFill>
              </a:rPr>
              <a:t>t</a:t>
            </a:r>
          </a:p>
        </p:txBody>
      </p:sp>
      <p:sp>
        <p:nvSpPr>
          <p:cNvPr id="17" name="TextBox 16"/>
          <p:cNvSpPr txBox="1"/>
          <p:nvPr>
            <p:custDataLst>
              <p:tags r:id="rId17"/>
            </p:custDataLst>
          </p:nvPr>
        </p:nvSpPr>
        <p:spPr>
          <a:xfrm>
            <a:off x="995318" y="5263635"/>
            <a:ext cx="300082" cy="369332"/>
          </a:xfrm>
          <a:prstGeom prst="rect">
            <a:avLst/>
          </a:prstGeom>
          <a:noFill/>
        </p:spPr>
        <p:txBody>
          <a:bodyPr wrap="none" rtlCol="0">
            <a:spAutoFit/>
          </a:bodyPr>
          <a:lstStyle/>
          <a:p>
            <a:r>
              <a:rPr lang="en-US" dirty="0" smtClean="0">
                <a:solidFill>
                  <a:srgbClr val="0070C0"/>
                </a:solidFill>
              </a:rPr>
              <a:t>e</a:t>
            </a:r>
            <a:endParaRPr lang="en-US" dirty="0">
              <a:solidFill>
                <a:srgbClr val="0070C0"/>
              </a:solidFill>
            </a:endParaRPr>
          </a:p>
        </p:txBody>
      </p:sp>
      <p:cxnSp>
        <p:nvCxnSpPr>
          <p:cNvPr id="19" name="Straight Arrow Connector 18"/>
          <p:cNvCxnSpPr/>
          <p:nvPr>
            <p:custDataLst>
              <p:tags r:id="rId18"/>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9"/>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20"/>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21"/>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22"/>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custDataLst>
              <p:tags r:id="rId23"/>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24"/>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25"/>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26"/>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27"/>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28"/>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custDataLst>
              <p:tags r:id="rId29"/>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custDataLst>
              <p:tags r:id="rId30"/>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31"/>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32"/>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custDataLst>
              <p:tags r:id="rId33"/>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custDataLst>
              <p:tags r:id="rId34"/>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custDataLst>
              <p:tags r:id="rId35"/>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custDataLst>
              <p:tags r:id="rId36"/>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custDataLst>
              <p:tags r:id="rId37"/>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custDataLst>
              <p:tags r:id="rId38"/>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custDataLst>
              <p:tags r:id="rId39"/>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custDataLst>
              <p:tags r:id="rId40"/>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custDataLst>
              <p:tags r:id="rId41"/>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custDataLst>
              <p:tags r:id="rId42"/>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custDataLst>
              <p:tags r:id="rId43"/>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custDataLst>
              <p:tags r:id="rId44"/>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custDataLst>
              <p:tags r:id="rId45"/>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custDataLst>
              <p:tags r:id="rId46"/>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custDataLst>
              <p:tags r:id="rId47"/>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custDataLst>
              <p:tags r:id="rId48"/>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49"/>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50"/>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custDataLst>
              <p:tags r:id="rId51"/>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custDataLst>
              <p:tags r:id="rId52"/>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custDataLst>
              <p:tags r:id="rId53"/>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54"/>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55"/>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custDataLst>
              <p:tags r:id="rId56"/>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custDataLst>
              <p:tags r:id="rId57"/>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custDataLst>
              <p:tags r:id="rId58"/>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59"/>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60"/>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custDataLst>
              <p:tags r:id="rId61"/>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custDataLst>
              <p:tags r:id="rId62"/>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63"/>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64"/>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65"/>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custDataLst>
              <p:tags r:id="rId66"/>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custDataLst>
              <p:tags r:id="rId67"/>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custDataLst>
              <p:tags r:id="rId68"/>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custDataLst>
              <p:tags r:id="rId69"/>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custDataLst>
              <p:tags r:id="rId70"/>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custDataLst>
              <p:tags r:id="rId71"/>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custDataLst>
              <p:tags r:id="rId72"/>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90" name="TextBox 89"/>
          <p:cNvSpPr txBox="1"/>
          <p:nvPr>
            <p:custDataLst>
              <p:tags r:id="rId73"/>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91" name="TextBox 90"/>
          <p:cNvSpPr txBox="1"/>
          <p:nvPr>
            <p:custDataLst>
              <p:tags r:id="rId74"/>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92" name="TextBox 91"/>
          <p:cNvSpPr txBox="1"/>
          <p:nvPr>
            <p:custDataLst>
              <p:tags r:id="rId75"/>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93" name="TextBox 92"/>
          <p:cNvSpPr txBox="1"/>
          <p:nvPr>
            <p:custDataLst>
              <p:tags r:id="rId76"/>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94" name="TextBox 93"/>
          <p:cNvSpPr txBox="1"/>
          <p:nvPr>
            <p:custDataLst>
              <p:tags r:id="rId77"/>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95" name="TextBox 94"/>
          <p:cNvSpPr txBox="1"/>
          <p:nvPr>
            <p:custDataLst>
              <p:tags r:id="rId78"/>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96" name="TextBox 95"/>
          <p:cNvSpPr txBox="1"/>
          <p:nvPr>
            <p:custDataLst>
              <p:tags r:id="rId79"/>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97" name="TextBox 96"/>
          <p:cNvSpPr txBox="1"/>
          <p:nvPr>
            <p:custDataLst>
              <p:tags r:id="rId80"/>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98" name="TextBox 97"/>
          <p:cNvSpPr txBox="1"/>
          <p:nvPr>
            <p:custDataLst>
              <p:tags r:id="rId81"/>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99" name="TextBox 98"/>
          <p:cNvSpPr txBox="1"/>
          <p:nvPr>
            <p:custDataLst>
              <p:tags r:id="rId82"/>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01" name="TextBox 100"/>
          <p:cNvSpPr txBox="1"/>
          <p:nvPr>
            <p:custDataLst>
              <p:tags r:id="rId83"/>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02" name="TextBox 101"/>
          <p:cNvSpPr txBox="1"/>
          <p:nvPr>
            <p:custDataLst>
              <p:tags r:id="rId84"/>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03" name="TextBox 102"/>
          <p:cNvSpPr txBox="1"/>
          <p:nvPr>
            <p:custDataLst>
              <p:tags r:id="rId85"/>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04" name="TextBox 103"/>
          <p:cNvSpPr txBox="1"/>
          <p:nvPr>
            <p:custDataLst>
              <p:tags r:id="rId86"/>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05" name="TextBox 104"/>
          <p:cNvSpPr txBox="1"/>
          <p:nvPr>
            <p:custDataLst>
              <p:tags r:id="rId87"/>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88" name="Rectangular Callout 87"/>
          <p:cNvSpPr/>
          <p:nvPr>
            <p:custDataLst>
              <p:tags r:id="rId88"/>
            </p:custDataLst>
          </p:nvPr>
        </p:nvSpPr>
        <p:spPr>
          <a:xfrm>
            <a:off x="3307080" y="2209800"/>
            <a:ext cx="2495352" cy="612648"/>
          </a:xfrm>
          <a:prstGeom prst="wedgeRectCallout">
            <a:avLst>
              <a:gd name="adj1" fmla="val -145550"/>
              <a:gd name="adj2" fmla="val 905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Execution gets here only if “height &gt; 100” is false</a:t>
            </a:r>
            <a:endParaRPr lang="en-US" dirty="0">
              <a:solidFill>
                <a:schemeClr val="tx1"/>
              </a:solidFill>
            </a:endParaRPr>
          </a:p>
        </p:txBody>
      </p:sp>
      <p:sp>
        <p:nvSpPr>
          <p:cNvPr id="18" name="Slide Number Placeholder 17"/>
          <p:cNvSpPr>
            <a:spLocks noGrp="1"/>
          </p:cNvSpPr>
          <p:nvPr>
            <p:ph type="sldNum" sz="quarter" idx="12"/>
            <p:custDataLst>
              <p:tags r:id="rId89"/>
            </p:custDataLst>
          </p:nvPr>
        </p:nvSpPr>
        <p:spPr/>
        <p:txBody>
          <a:bodyPr/>
          <a:lstStyle/>
          <a:p>
            <a:fld id="{788CE558-C476-4373-B415-9E6F3874DDF1}" type="slidenum">
              <a:rPr lang="en-US" smtClean="0"/>
              <a:t>77</a:t>
            </a:fld>
            <a:endParaRPr lang="en-US"/>
          </a:p>
        </p:txBody>
      </p:sp>
      <p:cxnSp>
        <p:nvCxnSpPr>
          <p:cNvPr id="100" name="Straight Connector 99"/>
          <p:cNvCxnSpPr/>
          <p:nvPr>
            <p:custDataLst>
              <p:tags r:id="rId90"/>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91"/>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01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4" grpId="0" build="p"/>
      <p:bldP spid="5" grpId="0"/>
      <p:bldP spid="5" grpId="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88" grpId="0" animBg="1"/>
      <p:bldP spid="88"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ular Callout 88"/>
          <p:cNvSpPr/>
          <p:nvPr>
            <p:custDataLst>
              <p:tags r:id="rId1"/>
            </p:custDataLst>
          </p:nvPr>
        </p:nvSpPr>
        <p:spPr>
          <a:xfrm>
            <a:off x="4202628" y="3060071"/>
            <a:ext cx="2541072" cy="826129"/>
          </a:xfrm>
          <a:prstGeom prst="wedgeRectCallout">
            <a:avLst>
              <a:gd name="adj1" fmla="val -168846"/>
              <a:gd name="adj2" fmla="val -148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Execution gets here only </a:t>
            </a:r>
            <a:r>
              <a:rPr lang="en-US" dirty="0">
                <a:solidFill>
                  <a:schemeClr val="tx1"/>
                </a:solidFill>
              </a:rPr>
              <a:t>if “height &lt;= 100</a:t>
            </a:r>
            <a:r>
              <a:rPr lang="en-US" dirty="0" smtClean="0">
                <a:solidFill>
                  <a:schemeClr val="tx1"/>
                </a:solidFill>
              </a:rPr>
              <a:t>” is true</a:t>
            </a:r>
            <a:endParaRPr lang="en-US" dirty="0">
              <a:solidFill>
                <a:schemeClr val="tx1"/>
              </a:solidFill>
            </a:endParaRPr>
          </a:p>
          <a:p>
            <a:pPr algn="ctr"/>
            <a:r>
              <a:rPr lang="en-US" dirty="0" smtClean="0">
                <a:solidFill>
                  <a:schemeClr val="tx1"/>
                </a:solidFill>
              </a:rPr>
              <a:t>AND “height &gt; 50” is true</a:t>
            </a:r>
            <a:endParaRPr lang="en-US" dirty="0">
              <a:solidFill>
                <a:schemeClr val="tx1"/>
              </a:solidFill>
            </a:endParaRPr>
          </a:p>
        </p:txBody>
      </p:sp>
      <p:sp>
        <p:nvSpPr>
          <p:cNvPr id="2" name="Title 1"/>
          <p:cNvSpPr>
            <a:spLocks noGrp="1"/>
          </p:cNvSpPr>
          <p:nvPr>
            <p:ph type="title"/>
            <p:custDataLst>
              <p:tags r:id="rId2"/>
            </p:custDataLst>
          </p:nvPr>
        </p:nvSpPr>
        <p:spPr>
          <a:xfrm>
            <a:off x="457200" y="753034"/>
            <a:ext cx="8229600" cy="847166"/>
          </a:xfrm>
        </p:spPr>
        <p:txBody>
          <a:bodyPr>
            <a:normAutofit/>
          </a:bodyPr>
          <a:lstStyle/>
          <a:p>
            <a:r>
              <a:rPr lang="en-US" dirty="0" smtClean="0"/>
              <a:t>Version 1</a:t>
            </a:r>
            <a:endParaRPr lang="en-US" dirty="0"/>
          </a:p>
        </p:txBody>
      </p:sp>
      <p:sp>
        <p:nvSpPr>
          <p:cNvPr id="3" name="Content Placeholder 2"/>
          <p:cNvSpPr>
            <a:spLocks noGrp="1"/>
          </p:cNvSpPr>
          <p:nvPr>
            <p:ph sz="half" idx="1"/>
            <p:custDataLst>
              <p:tags r:id="rId3"/>
            </p:custDataLst>
          </p:nvPr>
        </p:nvSpPr>
        <p:spPr>
          <a:xfrm>
            <a:off x="457200" y="1600200"/>
            <a:ext cx="4191000" cy="4525963"/>
          </a:xfrm>
        </p:spPr>
        <p:txBody>
          <a:bodyPr>
            <a:normAutofit/>
          </a:bodyPr>
          <a:lstStyle/>
          <a:p>
            <a:pPr marL="0" indent="0">
              <a:buNone/>
            </a:pPr>
            <a:r>
              <a:rPr lang="en-US" sz="2000" b="1" dirty="0" smtClean="0">
                <a:latin typeface="Courier New" pitchFamily="49" charset="0"/>
                <a:cs typeface="Courier New" pitchFamily="49" charset="0"/>
              </a:rPr>
              <a:t># height is in km</a:t>
            </a:r>
          </a:p>
          <a:p>
            <a:pPr marL="0" indent="0">
              <a:buNone/>
            </a:pPr>
            <a:r>
              <a:rPr lang="en-US" sz="2000" b="1" dirty="0" smtClean="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p>
          <a:p>
            <a:pPr marL="0" indent="0">
              <a:buNone/>
            </a:pPr>
            <a:r>
              <a:rPr lang="en-US" sz="2000" b="1" dirty="0">
                <a:latin typeface="Courier New" pitchFamily="49" charset="0"/>
                <a:cs typeface="Courier New" pitchFamily="49" charset="0"/>
              </a:rPr>
              <a:t>e</a:t>
            </a:r>
            <a:r>
              <a:rPr lang="en-US" sz="2000" b="1" dirty="0" smtClean="0">
                <a:latin typeface="Courier New" pitchFamily="49" charset="0"/>
                <a:cs typeface="Courier New" pitchFamily="49" charset="0"/>
              </a:rPr>
              <a:t>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"mesosphere"</a:t>
            </a:r>
          </a:p>
          <a:p>
            <a:pPr marL="0" indent="0">
              <a:buNone/>
            </a:pP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"stratosphere"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"troposphere"</a:t>
            </a:r>
          </a:p>
        </p:txBody>
      </p:sp>
      <p:sp>
        <p:nvSpPr>
          <p:cNvPr id="6" name="Left Brace 5"/>
          <p:cNvSpPr/>
          <p:nvPr>
            <p:custDataLst>
              <p:tags r:id="rId4"/>
            </p:custDataLst>
          </p:nvPr>
        </p:nvSpPr>
        <p:spPr>
          <a:xfrm>
            <a:off x="571500" y="2438400"/>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7" name="Left Brace 6"/>
          <p:cNvSpPr/>
          <p:nvPr>
            <p:custDataLst>
              <p:tags r:id="rId5"/>
            </p:custDataLst>
          </p:nvPr>
        </p:nvSpPr>
        <p:spPr>
          <a:xfrm>
            <a:off x="571500" y="3136271"/>
            <a:ext cx="114300" cy="243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8" name="Left Brace 7"/>
          <p:cNvSpPr/>
          <p:nvPr>
            <p:custDataLst>
              <p:tags r:id="rId6"/>
            </p:custDataLst>
          </p:nvPr>
        </p:nvSpPr>
        <p:spPr>
          <a:xfrm>
            <a:off x="876300" y="3493129"/>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custDataLst>
              <p:tags r:id="rId7"/>
            </p:custDataLst>
          </p:nvPr>
        </p:nvSpPr>
        <p:spPr>
          <a:xfrm>
            <a:off x="876300" y="4191000"/>
            <a:ext cx="114300" cy="13836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custDataLst>
              <p:tags r:id="rId8"/>
            </p:custDataLst>
          </p:nvPr>
        </p:nvSpPr>
        <p:spPr>
          <a:xfrm>
            <a:off x="1181100" y="4624058"/>
            <a:ext cx="76200" cy="22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custDataLst>
              <p:tags r:id="rId9"/>
            </p:custDataLst>
          </p:nvPr>
        </p:nvSpPr>
        <p:spPr>
          <a:xfrm>
            <a:off x="1181100" y="5321930"/>
            <a:ext cx="114300" cy="2527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custDataLst>
              <p:tags r:id="rId10"/>
            </p:custDataLst>
          </p:nvPr>
        </p:nvSpPr>
        <p:spPr>
          <a:xfrm>
            <a:off x="-76200" y="2249269"/>
            <a:ext cx="772969" cy="646331"/>
          </a:xfrm>
          <a:prstGeom prst="rect">
            <a:avLst/>
          </a:prstGeom>
          <a:noFill/>
        </p:spPr>
        <p:txBody>
          <a:bodyPr wrap="none" rtlCol="0">
            <a:spAutoFit/>
          </a:bodyPr>
          <a:lstStyle/>
          <a:p>
            <a:r>
              <a:rPr lang="en-US" dirty="0" smtClean="0">
                <a:solidFill>
                  <a:srgbClr val="0070C0"/>
                </a:solidFill>
              </a:rPr>
              <a:t>then</a:t>
            </a:r>
            <a:br>
              <a:rPr lang="en-US" dirty="0" smtClean="0">
                <a:solidFill>
                  <a:srgbClr val="0070C0"/>
                </a:solidFill>
              </a:rPr>
            </a:br>
            <a:r>
              <a:rPr lang="en-US" dirty="0" smtClean="0">
                <a:solidFill>
                  <a:srgbClr val="0070C0"/>
                </a:solidFill>
              </a:rPr>
              <a:t>clause</a:t>
            </a:r>
            <a:endParaRPr lang="en-US" dirty="0">
              <a:solidFill>
                <a:srgbClr val="0070C0"/>
              </a:solidFill>
            </a:endParaRPr>
          </a:p>
        </p:txBody>
      </p:sp>
      <p:sp>
        <p:nvSpPr>
          <p:cNvPr id="13" name="TextBox 12"/>
          <p:cNvSpPr txBox="1"/>
          <p:nvPr>
            <p:custDataLst>
              <p:tags r:id="rId11"/>
            </p:custDataLst>
          </p:nvPr>
        </p:nvSpPr>
        <p:spPr>
          <a:xfrm>
            <a:off x="-76200" y="3867834"/>
            <a:ext cx="876300" cy="646331"/>
          </a:xfrm>
          <a:prstGeom prst="rect">
            <a:avLst/>
          </a:prstGeom>
          <a:noFill/>
        </p:spPr>
        <p:txBody>
          <a:bodyPr wrap="square" rtlCol="0">
            <a:spAutoFit/>
          </a:bodyPr>
          <a:lstStyle/>
          <a:p>
            <a:r>
              <a:rPr lang="en-US" dirty="0" smtClean="0">
                <a:solidFill>
                  <a:srgbClr val="0070C0"/>
                </a:solidFill>
              </a:rPr>
              <a:t>else</a:t>
            </a:r>
            <a:br>
              <a:rPr lang="en-US" dirty="0" smtClean="0">
                <a:solidFill>
                  <a:srgbClr val="0070C0"/>
                </a:solidFill>
              </a:rPr>
            </a:br>
            <a:r>
              <a:rPr lang="en-US" dirty="0" smtClean="0">
                <a:solidFill>
                  <a:srgbClr val="0070C0"/>
                </a:solidFill>
              </a:rPr>
              <a:t>clause</a:t>
            </a:r>
            <a:endParaRPr lang="en-US" dirty="0">
              <a:solidFill>
                <a:srgbClr val="0070C0"/>
              </a:solidFill>
            </a:endParaRPr>
          </a:p>
        </p:txBody>
      </p:sp>
      <p:sp>
        <p:nvSpPr>
          <p:cNvPr id="14" name="TextBox 13"/>
          <p:cNvSpPr txBox="1"/>
          <p:nvPr>
            <p:custDataLst>
              <p:tags r:id="rId12"/>
            </p:custDataLst>
          </p:nvPr>
        </p:nvSpPr>
        <p:spPr>
          <a:xfrm>
            <a:off x="674831" y="3392269"/>
            <a:ext cx="261610" cy="369332"/>
          </a:xfrm>
          <a:prstGeom prst="rect">
            <a:avLst/>
          </a:prstGeom>
          <a:noFill/>
        </p:spPr>
        <p:txBody>
          <a:bodyPr wrap="none" rtlCol="0">
            <a:spAutoFit/>
          </a:bodyPr>
          <a:lstStyle/>
          <a:p>
            <a:r>
              <a:rPr lang="en-US" dirty="0" smtClean="0">
                <a:solidFill>
                  <a:srgbClr val="0070C0"/>
                </a:solidFill>
              </a:rPr>
              <a:t>t</a:t>
            </a:r>
            <a:endParaRPr lang="en-US" dirty="0">
              <a:solidFill>
                <a:srgbClr val="0070C0"/>
              </a:solidFill>
            </a:endParaRPr>
          </a:p>
        </p:txBody>
      </p:sp>
      <p:sp>
        <p:nvSpPr>
          <p:cNvPr id="15" name="TextBox 14"/>
          <p:cNvSpPr txBox="1"/>
          <p:nvPr>
            <p:custDataLst>
              <p:tags r:id="rId13"/>
            </p:custDataLst>
          </p:nvPr>
        </p:nvSpPr>
        <p:spPr>
          <a:xfrm>
            <a:off x="652790" y="4698169"/>
            <a:ext cx="300082" cy="369332"/>
          </a:xfrm>
          <a:prstGeom prst="rect">
            <a:avLst/>
          </a:prstGeom>
          <a:noFill/>
        </p:spPr>
        <p:txBody>
          <a:bodyPr wrap="none" rtlCol="0">
            <a:spAutoFit/>
          </a:bodyPr>
          <a:lstStyle/>
          <a:p>
            <a:r>
              <a:rPr lang="en-US" dirty="0" smtClean="0">
                <a:solidFill>
                  <a:srgbClr val="0070C0"/>
                </a:solidFill>
              </a:rPr>
              <a:t>e</a:t>
            </a:r>
            <a:endParaRPr lang="en-US" dirty="0">
              <a:solidFill>
                <a:srgbClr val="0070C0"/>
              </a:solidFill>
            </a:endParaRPr>
          </a:p>
        </p:txBody>
      </p:sp>
      <p:sp>
        <p:nvSpPr>
          <p:cNvPr id="16" name="TextBox 15"/>
          <p:cNvSpPr txBox="1"/>
          <p:nvPr>
            <p:custDataLst>
              <p:tags r:id="rId14"/>
            </p:custDataLst>
          </p:nvPr>
        </p:nvSpPr>
        <p:spPr>
          <a:xfrm>
            <a:off x="990600" y="4553692"/>
            <a:ext cx="261610" cy="369332"/>
          </a:xfrm>
          <a:prstGeom prst="rect">
            <a:avLst/>
          </a:prstGeom>
          <a:noFill/>
        </p:spPr>
        <p:txBody>
          <a:bodyPr wrap="none" rtlCol="0">
            <a:spAutoFit/>
          </a:bodyPr>
          <a:lstStyle/>
          <a:p>
            <a:r>
              <a:rPr lang="en-US" dirty="0">
                <a:solidFill>
                  <a:srgbClr val="0070C0"/>
                </a:solidFill>
              </a:rPr>
              <a:t>t</a:t>
            </a:r>
          </a:p>
        </p:txBody>
      </p:sp>
      <p:sp>
        <p:nvSpPr>
          <p:cNvPr id="17" name="TextBox 16"/>
          <p:cNvSpPr txBox="1"/>
          <p:nvPr>
            <p:custDataLst>
              <p:tags r:id="rId15"/>
            </p:custDataLst>
          </p:nvPr>
        </p:nvSpPr>
        <p:spPr>
          <a:xfrm>
            <a:off x="995318" y="5263635"/>
            <a:ext cx="300082" cy="369332"/>
          </a:xfrm>
          <a:prstGeom prst="rect">
            <a:avLst/>
          </a:prstGeom>
          <a:noFill/>
        </p:spPr>
        <p:txBody>
          <a:bodyPr wrap="none" rtlCol="0">
            <a:spAutoFit/>
          </a:bodyPr>
          <a:lstStyle/>
          <a:p>
            <a:r>
              <a:rPr lang="en-US" dirty="0" smtClean="0">
                <a:solidFill>
                  <a:srgbClr val="0070C0"/>
                </a:solidFill>
              </a:rPr>
              <a:t>e</a:t>
            </a:r>
            <a:endParaRPr lang="en-US" dirty="0">
              <a:solidFill>
                <a:srgbClr val="0070C0"/>
              </a:solidFill>
            </a:endParaRPr>
          </a:p>
        </p:txBody>
      </p:sp>
      <p:sp>
        <p:nvSpPr>
          <p:cNvPr id="88" name="Rectangular Callout 87"/>
          <p:cNvSpPr/>
          <p:nvPr>
            <p:custDataLst>
              <p:tags r:id="rId16"/>
            </p:custDataLst>
          </p:nvPr>
        </p:nvSpPr>
        <p:spPr>
          <a:xfrm>
            <a:off x="3307080" y="2209800"/>
            <a:ext cx="2495352" cy="612648"/>
          </a:xfrm>
          <a:prstGeom prst="wedgeRectCallout">
            <a:avLst>
              <a:gd name="adj1" fmla="val -145550"/>
              <a:gd name="adj2" fmla="val 905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Execution gets here only if “height &lt;= 100” is true</a:t>
            </a:r>
            <a:endParaRPr lang="en-US" dirty="0">
              <a:solidFill>
                <a:schemeClr val="tx1"/>
              </a:solidFill>
            </a:endParaRPr>
          </a:p>
        </p:txBody>
      </p:sp>
      <p:cxnSp>
        <p:nvCxnSpPr>
          <p:cNvPr id="100" name="Straight Arrow Connector 99"/>
          <p:cNvCxnSpPr/>
          <p:nvPr>
            <p:custDataLst>
              <p:tags r:id="rId17"/>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8"/>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19"/>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20"/>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custDataLst>
              <p:tags r:id="rId21"/>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22"/>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23"/>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24"/>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25"/>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26"/>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27"/>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28"/>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29"/>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30"/>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31"/>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32"/>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custDataLst>
              <p:tags r:id="rId33"/>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custDataLst>
              <p:tags r:id="rId34"/>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custDataLst>
              <p:tags r:id="rId35"/>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custDataLst>
              <p:tags r:id="rId36"/>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37"/>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custDataLst>
              <p:tags r:id="rId38"/>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39"/>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40"/>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41"/>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42"/>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43"/>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44"/>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45"/>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custDataLst>
              <p:tags r:id="rId46"/>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7"/>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8"/>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custDataLst>
              <p:tags r:id="rId49"/>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50"/>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51"/>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custDataLst>
              <p:tags r:id="rId52"/>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custDataLst>
              <p:tags r:id="rId53"/>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custDataLst>
              <p:tags r:id="rId54"/>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custDataLst>
              <p:tags r:id="rId55"/>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56"/>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custDataLst>
              <p:tags r:id="rId57"/>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custDataLst>
              <p:tags r:id="rId58"/>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custDataLst>
              <p:tags r:id="rId59"/>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custDataLst>
              <p:tags r:id="rId60"/>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custDataLst>
              <p:tags r:id="rId61"/>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custDataLst>
              <p:tags r:id="rId62"/>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custDataLst>
              <p:tags r:id="rId63"/>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custDataLst>
              <p:tags r:id="rId64"/>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custDataLst>
              <p:tags r:id="rId65"/>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custDataLst>
              <p:tags r:id="rId66"/>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custDataLst>
              <p:tags r:id="rId67"/>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custDataLst>
              <p:tags r:id="rId68"/>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custDataLst>
              <p:tags r:id="rId69"/>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custDataLst>
              <p:tags r:id="rId70"/>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59" name="TextBox 158"/>
          <p:cNvSpPr txBox="1"/>
          <p:nvPr>
            <p:custDataLst>
              <p:tags r:id="rId71"/>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160" name="TextBox 159"/>
          <p:cNvSpPr txBox="1"/>
          <p:nvPr>
            <p:custDataLst>
              <p:tags r:id="rId72"/>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161" name="TextBox 160"/>
          <p:cNvSpPr txBox="1"/>
          <p:nvPr>
            <p:custDataLst>
              <p:tags r:id="rId73"/>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162" name="TextBox 161"/>
          <p:cNvSpPr txBox="1"/>
          <p:nvPr>
            <p:custDataLst>
              <p:tags r:id="rId74"/>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163" name="TextBox 162"/>
          <p:cNvSpPr txBox="1"/>
          <p:nvPr>
            <p:custDataLst>
              <p:tags r:id="rId75"/>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164" name="TextBox 163"/>
          <p:cNvSpPr txBox="1"/>
          <p:nvPr>
            <p:custDataLst>
              <p:tags r:id="rId76"/>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165" name="TextBox 164"/>
          <p:cNvSpPr txBox="1"/>
          <p:nvPr>
            <p:custDataLst>
              <p:tags r:id="rId77"/>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166" name="TextBox 165"/>
          <p:cNvSpPr txBox="1"/>
          <p:nvPr>
            <p:custDataLst>
              <p:tags r:id="rId78"/>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167" name="TextBox 166"/>
          <p:cNvSpPr txBox="1"/>
          <p:nvPr>
            <p:custDataLst>
              <p:tags r:id="rId79"/>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168" name="TextBox 167"/>
          <p:cNvSpPr txBox="1"/>
          <p:nvPr>
            <p:custDataLst>
              <p:tags r:id="rId80"/>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169" name="TextBox 168"/>
          <p:cNvSpPr txBox="1"/>
          <p:nvPr>
            <p:custDataLst>
              <p:tags r:id="rId81"/>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70" name="TextBox 169"/>
          <p:cNvSpPr txBox="1"/>
          <p:nvPr>
            <p:custDataLst>
              <p:tags r:id="rId82"/>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71" name="TextBox 170"/>
          <p:cNvSpPr txBox="1"/>
          <p:nvPr>
            <p:custDataLst>
              <p:tags r:id="rId83"/>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72" name="TextBox 171"/>
          <p:cNvSpPr txBox="1"/>
          <p:nvPr>
            <p:custDataLst>
              <p:tags r:id="rId84"/>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73" name="TextBox 172"/>
          <p:cNvSpPr txBox="1"/>
          <p:nvPr>
            <p:custDataLst>
              <p:tags r:id="rId85"/>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74" name="TextBox 173"/>
          <p:cNvSpPr txBox="1"/>
          <p:nvPr>
            <p:custDataLst>
              <p:tags r:id="rId86"/>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175" name="Slide Number Placeholder 17"/>
          <p:cNvSpPr>
            <a:spLocks noGrp="1"/>
          </p:cNvSpPr>
          <p:nvPr>
            <p:ph type="sldNum" sz="quarter" idx="12"/>
            <p:custDataLst>
              <p:tags r:id="rId87"/>
            </p:custDataLst>
          </p:nvPr>
        </p:nvSpPr>
        <p:spPr>
          <a:xfrm>
            <a:off x="6553200" y="6356350"/>
            <a:ext cx="2133600" cy="365125"/>
          </a:xfrm>
        </p:spPr>
        <p:txBody>
          <a:bodyPr/>
          <a:lstStyle/>
          <a:p>
            <a:fld id="{788CE558-C476-4373-B415-9E6F3874DDF1}" type="slidenum">
              <a:rPr lang="en-US" smtClean="0"/>
              <a:t>78</a:t>
            </a:fld>
            <a:endParaRPr lang="en-US"/>
          </a:p>
        </p:txBody>
      </p:sp>
      <p:cxnSp>
        <p:nvCxnSpPr>
          <p:cNvPr id="176" name="Straight Connector 175"/>
          <p:cNvCxnSpPr/>
          <p:nvPr>
            <p:custDataLst>
              <p:tags r:id="rId88"/>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custDataLst>
              <p:tags r:id="rId89"/>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0506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ontent Placeholder 2"/>
          <p:cNvSpPr>
            <a:spLocks noGrp="1"/>
          </p:cNvSpPr>
          <p:nvPr>
            <p:ph sz="half" idx="1"/>
            <p:custDataLst>
              <p:tags r:id="rId1"/>
            </p:custDataLst>
          </p:nvPr>
        </p:nvSpPr>
        <p:spPr>
          <a:xfrm>
            <a:off x="457200" y="1600200"/>
            <a:ext cx="4191000" cy="4525963"/>
          </a:xfrm>
        </p:spPr>
        <p:txBody>
          <a:bodyPr>
            <a:normAutofit/>
          </a:bodyPr>
          <a:lstStyle/>
          <a:p>
            <a:pPr marL="0" indent="0">
              <a:buNone/>
            </a:pPr>
            <a:r>
              <a:rPr lang="en-US" sz="2000" b="1" dirty="0" smtClean="0">
                <a:latin typeface="Courier New" pitchFamily="49" charset="0"/>
                <a:cs typeface="Courier New" pitchFamily="49" charset="0"/>
              </a:rPr>
              <a:t># height is in km</a:t>
            </a:r>
          </a:p>
          <a:p>
            <a:pPr marL="0" indent="0">
              <a:buNone/>
            </a:pPr>
            <a:r>
              <a:rPr lang="en-US" sz="2000" b="1" dirty="0" smtClean="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p>
          <a:p>
            <a:pPr marL="0" indent="0">
              <a:buNone/>
            </a:pPr>
            <a:r>
              <a:rPr lang="en-US" sz="2000" b="1" dirty="0">
                <a:latin typeface="Courier New" pitchFamily="49" charset="0"/>
                <a:cs typeface="Courier New" pitchFamily="49" charset="0"/>
              </a:rPr>
              <a:t>e</a:t>
            </a:r>
            <a:r>
              <a:rPr lang="en-US" sz="2000" b="1" dirty="0" smtClean="0">
                <a:latin typeface="Courier New" pitchFamily="49" charset="0"/>
                <a:cs typeface="Courier New" pitchFamily="49" charset="0"/>
              </a:rPr>
              <a:t>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"mesosphere"</a:t>
            </a:r>
          </a:p>
          <a:p>
            <a:pPr marL="0" indent="0">
              <a:buNone/>
            </a:pP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if 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"stratosphere"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else:</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     print "troposphere"</a:t>
            </a:r>
          </a:p>
        </p:txBody>
      </p:sp>
      <p:sp>
        <p:nvSpPr>
          <p:cNvPr id="3" name="Content Placeholder 2"/>
          <p:cNvSpPr>
            <a:spLocks noGrp="1"/>
          </p:cNvSpPr>
          <p:nvPr>
            <p:ph sz="half" idx="2"/>
            <p:custDataLst>
              <p:tags r:id="rId2"/>
            </p:custDataLst>
          </p:nvPr>
        </p:nvSpPr>
        <p:spPr/>
        <p:txBody>
          <a:bodyPr/>
          <a:lstStyle/>
          <a:p>
            <a:endParaRPr lang="en-US"/>
          </a:p>
        </p:txBody>
      </p:sp>
      <p:cxnSp>
        <p:nvCxnSpPr>
          <p:cNvPr id="79" name="Straight Arrow Connector 78"/>
          <p:cNvCxnSpPr/>
          <p:nvPr>
            <p:custDataLst>
              <p:tags r:id="rId3"/>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4"/>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5"/>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6"/>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7"/>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8"/>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9"/>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0"/>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1"/>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2"/>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13"/>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14"/>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5"/>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16"/>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17"/>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custDataLst>
              <p:tags r:id="rId18"/>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19"/>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20"/>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21"/>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22"/>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23"/>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24"/>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25"/>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26"/>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27"/>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28"/>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29"/>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custDataLst>
              <p:tags r:id="rId30"/>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custDataLst>
              <p:tags r:id="rId31"/>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custDataLst>
              <p:tags r:id="rId32"/>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custDataLst>
              <p:tags r:id="rId33"/>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34"/>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custDataLst>
              <p:tags r:id="rId35"/>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36"/>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37"/>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38"/>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39"/>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40"/>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41"/>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42"/>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custDataLst>
              <p:tags r:id="rId43"/>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4"/>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5"/>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custDataLst>
              <p:tags r:id="rId46"/>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47"/>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48"/>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custDataLst>
              <p:tags r:id="rId49"/>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custDataLst>
              <p:tags r:id="rId50"/>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custDataLst>
              <p:tags r:id="rId51"/>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custDataLst>
              <p:tags r:id="rId52"/>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53"/>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custDataLst>
              <p:tags r:id="rId54"/>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custDataLst>
              <p:tags r:id="rId55"/>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custDataLst>
              <p:tags r:id="rId56"/>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48" name="TextBox 147"/>
          <p:cNvSpPr txBox="1"/>
          <p:nvPr>
            <p:custDataLst>
              <p:tags r:id="rId57"/>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149" name="TextBox 148"/>
          <p:cNvSpPr txBox="1"/>
          <p:nvPr>
            <p:custDataLst>
              <p:tags r:id="rId58"/>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150" name="TextBox 149"/>
          <p:cNvSpPr txBox="1"/>
          <p:nvPr>
            <p:custDataLst>
              <p:tags r:id="rId59"/>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151" name="TextBox 150"/>
          <p:cNvSpPr txBox="1"/>
          <p:nvPr>
            <p:custDataLst>
              <p:tags r:id="rId60"/>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152" name="TextBox 151"/>
          <p:cNvSpPr txBox="1"/>
          <p:nvPr>
            <p:custDataLst>
              <p:tags r:id="rId61"/>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153" name="TextBox 152"/>
          <p:cNvSpPr txBox="1"/>
          <p:nvPr>
            <p:custDataLst>
              <p:tags r:id="rId62"/>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154" name="TextBox 153"/>
          <p:cNvSpPr txBox="1"/>
          <p:nvPr>
            <p:custDataLst>
              <p:tags r:id="rId63"/>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155" name="TextBox 154"/>
          <p:cNvSpPr txBox="1"/>
          <p:nvPr>
            <p:custDataLst>
              <p:tags r:id="rId64"/>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156" name="TextBox 155"/>
          <p:cNvSpPr txBox="1"/>
          <p:nvPr>
            <p:custDataLst>
              <p:tags r:id="rId65"/>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157" name="TextBox 156"/>
          <p:cNvSpPr txBox="1"/>
          <p:nvPr>
            <p:custDataLst>
              <p:tags r:id="rId66"/>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158" name="TextBox 157"/>
          <p:cNvSpPr txBox="1"/>
          <p:nvPr>
            <p:custDataLst>
              <p:tags r:id="rId67"/>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59" name="TextBox 158"/>
          <p:cNvSpPr txBox="1"/>
          <p:nvPr>
            <p:custDataLst>
              <p:tags r:id="rId68"/>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60" name="TextBox 159"/>
          <p:cNvSpPr txBox="1"/>
          <p:nvPr>
            <p:custDataLst>
              <p:tags r:id="rId69"/>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61" name="TextBox 160"/>
          <p:cNvSpPr txBox="1"/>
          <p:nvPr>
            <p:custDataLst>
              <p:tags r:id="rId70"/>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62" name="TextBox 161"/>
          <p:cNvSpPr txBox="1"/>
          <p:nvPr>
            <p:custDataLst>
              <p:tags r:id="rId71"/>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63" name="TextBox 162"/>
          <p:cNvSpPr txBox="1"/>
          <p:nvPr>
            <p:custDataLst>
              <p:tags r:id="rId72"/>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164" name="Slide Number Placeholder 17"/>
          <p:cNvSpPr>
            <a:spLocks noGrp="1"/>
          </p:cNvSpPr>
          <p:nvPr>
            <p:ph type="sldNum" sz="quarter" idx="12"/>
            <p:custDataLst>
              <p:tags r:id="rId73"/>
            </p:custDataLst>
          </p:nvPr>
        </p:nvSpPr>
        <p:spPr>
          <a:xfrm>
            <a:off x="6553200" y="6356350"/>
            <a:ext cx="2133600" cy="365125"/>
          </a:xfrm>
        </p:spPr>
        <p:txBody>
          <a:bodyPr/>
          <a:lstStyle/>
          <a:p>
            <a:fld id="{788CE558-C476-4373-B415-9E6F3874DDF1}" type="slidenum">
              <a:rPr lang="en-US" smtClean="0"/>
              <a:t>79</a:t>
            </a:fld>
            <a:endParaRPr lang="en-US"/>
          </a:p>
        </p:txBody>
      </p:sp>
      <p:cxnSp>
        <p:nvCxnSpPr>
          <p:cNvPr id="165" name="Straight Connector 164"/>
          <p:cNvCxnSpPr/>
          <p:nvPr>
            <p:custDataLst>
              <p:tags r:id="rId74"/>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custDataLst>
              <p:tags r:id="rId75"/>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95103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custDataLst>
              <p:tags r:id="rId1"/>
            </p:custDataLst>
          </p:nvPr>
        </p:nvSpPr>
        <p:spPr/>
        <p:txBody>
          <a:bodyPr/>
          <a:lstStyle/>
          <a:p>
            <a:fld id="{F3682336-B10F-2242-A32E-22E263460BCF}" type="slidenum">
              <a:rPr lang="en-US"/>
              <a:pPr/>
              <a:t>8</a:t>
            </a:fld>
            <a:endParaRPr lang="en-US"/>
          </a:p>
        </p:txBody>
      </p:sp>
      <p:grpSp>
        <p:nvGrpSpPr>
          <p:cNvPr id="281602" name="Group 2"/>
          <p:cNvGrpSpPr>
            <a:grpSpLocks/>
          </p:cNvGrpSpPr>
          <p:nvPr>
            <p:custDataLst>
              <p:tags r:id="rId2"/>
            </p:custDataLst>
          </p:nvPr>
        </p:nvGrpSpPr>
        <p:grpSpPr bwMode="auto">
          <a:xfrm>
            <a:off x="2309813" y="3016250"/>
            <a:ext cx="4737100" cy="3219450"/>
            <a:chOff x="1447" y="1987"/>
            <a:chExt cx="2984" cy="2028"/>
          </a:xfrm>
        </p:grpSpPr>
        <p:pic>
          <p:nvPicPr>
            <p:cNvPr id="281603" name="Picture 3" descr="GenomeSequencer.jpg                                            00365F85Macintosh HD                   C63A6B94:"/>
            <p:cNvPicPr>
              <a:picLocks noChangeAspect="1" noChangeArrowheads="1"/>
            </p:cNvPicPr>
            <p:nvPr>
              <p:custDataLst>
                <p:tags r:id="rId11"/>
              </p:custDataLst>
            </p:nvPr>
          </p:nvPicPr>
          <p:blipFill>
            <a:blip r:embed="rId15">
              <a:extLst>
                <a:ext uri="{28A0092B-C50C-407E-A947-70E740481C1C}">
                  <a14:useLocalDpi xmlns:a14="http://schemas.microsoft.com/office/drawing/2010/main" val="0"/>
                </a:ext>
              </a:extLst>
            </a:blip>
            <a:srcRect/>
            <a:stretch>
              <a:fillRect/>
            </a:stretch>
          </p:blipFill>
          <p:spPr bwMode="auto">
            <a:xfrm>
              <a:off x="1906" y="2545"/>
              <a:ext cx="1399" cy="1470"/>
            </a:xfrm>
            <a:prstGeom prst="rect">
              <a:avLst/>
            </a:prstGeom>
            <a:noFill/>
            <a:extLst>
              <a:ext uri="{909E8E84-426E-40DD-AFC4-6F175D3DCCD1}">
                <a14:hiddenFill xmlns:a14="http://schemas.microsoft.com/office/drawing/2010/main">
                  <a:solidFill>
                    <a:srgbClr val="FFFFFF"/>
                  </a:solidFill>
                </a14:hiddenFill>
              </a:ext>
            </a:extLst>
          </p:spPr>
        </p:pic>
        <p:pic>
          <p:nvPicPr>
            <p:cNvPr id="281604" name="Picture 4" descr="short_reads.tiff                                               00365F85Macintosh HD                   C63A6B94:"/>
            <p:cNvPicPr>
              <a:picLocks noChangeAspect="1" noChangeArrowheads="1"/>
            </p:cNvPicPr>
            <p:nvPr>
              <p:custDataLst>
                <p:tags r:id="rId12"/>
              </p:custDataLst>
            </p:nvPr>
          </p:nvPicPr>
          <p:blipFill>
            <a:blip r:embed="rId16">
              <a:extLst>
                <a:ext uri="{28A0092B-C50C-407E-A947-70E740481C1C}">
                  <a14:useLocalDpi xmlns:a14="http://schemas.microsoft.com/office/drawing/2010/main" val="0"/>
                </a:ext>
              </a:extLst>
            </a:blip>
            <a:srcRect/>
            <a:stretch>
              <a:fillRect/>
            </a:stretch>
          </p:blipFill>
          <p:spPr bwMode="auto">
            <a:xfrm flipV="1">
              <a:off x="1447" y="1987"/>
              <a:ext cx="2984" cy="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605" name="Group 5"/>
          <p:cNvGrpSpPr>
            <a:grpSpLocks/>
          </p:cNvGrpSpPr>
          <p:nvPr>
            <p:custDataLst>
              <p:tags r:id="rId3"/>
            </p:custDataLst>
          </p:nvPr>
        </p:nvGrpSpPr>
        <p:grpSpPr bwMode="auto">
          <a:xfrm>
            <a:off x="198438" y="3451225"/>
            <a:ext cx="2733675" cy="2809875"/>
            <a:chOff x="108" y="2171"/>
            <a:chExt cx="1722" cy="1770"/>
          </a:xfrm>
        </p:grpSpPr>
        <p:pic>
          <p:nvPicPr>
            <p:cNvPr id="281606" name="Picture 6"/>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108" y="2171"/>
              <a:ext cx="1309" cy="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07" name="Picture 7" descr="Profile-470.jpg                                                00365F85Macintosh HD                   C63A6B94:"/>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485" y="2879"/>
              <a:ext cx="1345" cy="1062"/>
            </a:xfrm>
            <a:prstGeom prst="rect">
              <a:avLst/>
            </a:prstGeom>
            <a:noFill/>
            <a:extLst>
              <a:ext uri="{909E8E84-426E-40DD-AFC4-6F175D3DCCD1}">
                <a14:hiddenFill xmlns:a14="http://schemas.microsoft.com/office/drawing/2010/main">
                  <a:solidFill>
                    <a:srgbClr val="FFFFFF"/>
                  </a:solidFill>
                </a14:hiddenFill>
              </a:ext>
            </a:extLst>
          </p:spPr>
        </p:pic>
      </p:grpSp>
      <p:pic>
        <p:nvPicPr>
          <p:cNvPr id="281610" name="Picture 10"/>
          <p:cNvPicPr>
            <a:picLocks noChangeAspect="1" noChangeArrowheads="1"/>
          </p:cNvPicPr>
          <p:nvPr>
            <p:custDataLst>
              <p:tags r:id="rId4"/>
            </p:custDataLst>
          </p:nvPr>
        </p:nvPicPr>
        <p:blipFill>
          <a:blip r:embed="rId19">
            <a:extLst>
              <a:ext uri="{28A0092B-C50C-407E-A947-70E740481C1C}">
                <a14:useLocalDpi xmlns:a14="http://schemas.microsoft.com/office/drawing/2010/main" val="0"/>
              </a:ext>
            </a:extLst>
          </a:blip>
          <a:srcRect/>
          <a:stretch>
            <a:fillRect/>
          </a:stretch>
        </p:blipFill>
        <p:spPr bwMode="auto">
          <a:xfrm>
            <a:off x="5465763" y="3622675"/>
            <a:ext cx="1681162"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1611" name="Picture 11"/>
          <p:cNvPicPr>
            <a:picLocks noChangeAspect="1" noChangeArrowheads="1"/>
          </p:cNvPicPr>
          <p:nvPr>
            <p:custDataLst>
              <p:tags r:id="rId5"/>
            </p:custDataLst>
          </p:nvPr>
        </p:nvPicPr>
        <p:blipFill>
          <a:blip r:embed="rId20">
            <a:extLst>
              <a:ext uri="{28A0092B-C50C-407E-A947-70E740481C1C}">
                <a14:useLocalDpi xmlns:a14="http://schemas.microsoft.com/office/drawing/2010/main" val="0"/>
              </a:ext>
            </a:extLst>
          </a:blip>
          <a:srcRect/>
          <a:stretch>
            <a:fillRect/>
          </a:stretch>
        </p:blipFill>
        <p:spPr bwMode="auto">
          <a:xfrm rot="5400000">
            <a:off x="6734969" y="3334544"/>
            <a:ext cx="271145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1612" name="Text Box 12"/>
          <p:cNvSpPr txBox="1">
            <a:spLocks noChangeArrowheads="1"/>
          </p:cNvSpPr>
          <p:nvPr>
            <p:custDataLst>
              <p:tags r:id="rId6"/>
            </p:custDataLst>
          </p:nvPr>
        </p:nvSpPr>
        <p:spPr bwMode="auto">
          <a:xfrm>
            <a:off x="182563" y="3540125"/>
            <a:ext cx="2144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solidFill>
                  <a:schemeClr val="bg1"/>
                </a:solidFill>
              </a:rPr>
              <a:t>40TB / 2 nights</a:t>
            </a:r>
          </a:p>
        </p:txBody>
      </p:sp>
      <p:sp>
        <p:nvSpPr>
          <p:cNvPr id="281613" name="Text Box 13"/>
          <p:cNvSpPr txBox="1">
            <a:spLocks noChangeArrowheads="1"/>
          </p:cNvSpPr>
          <p:nvPr>
            <p:custDataLst>
              <p:tags r:id="rId7"/>
            </p:custDataLst>
          </p:nvPr>
        </p:nvSpPr>
        <p:spPr bwMode="auto">
          <a:xfrm>
            <a:off x="3044825" y="5146675"/>
            <a:ext cx="21447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solidFill>
                  <a:schemeClr val="bg1"/>
                </a:solidFill>
              </a:rPr>
              <a:t>~1TB / day</a:t>
            </a:r>
          </a:p>
          <a:p>
            <a:r>
              <a:rPr lang="en-US">
                <a:solidFill>
                  <a:schemeClr val="bg1"/>
                </a:solidFill>
              </a:rPr>
              <a:t>100s of devices</a:t>
            </a:r>
          </a:p>
        </p:txBody>
      </p:sp>
      <p:sp>
        <p:nvSpPr>
          <p:cNvPr id="2" name="TextBox 1"/>
          <p:cNvSpPr txBox="1"/>
          <p:nvPr>
            <p:custDataLst>
              <p:tags r:id="rId8"/>
            </p:custDataLst>
          </p:nvPr>
        </p:nvSpPr>
        <p:spPr>
          <a:xfrm>
            <a:off x="198438" y="6356350"/>
            <a:ext cx="3843809" cy="369332"/>
          </a:xfrm>
          <a:prstGeom prst="rect">
            <a:avLst/>
          </a:prstGeom>
          <a:noFill/>
        </p:spPr>
        <p:txBody>
          <a:bodyPr wrap="none" rtlCol="0">
            <a:spAutoFit/>
          </a:bodyPr>
          <a:lstStyle/>
          <a:p>
            <a:r>
              <a:rPr lang="en-US" dirty="0"/>
              <a:t>Slide from Bill Howe, </a:t>
            </a:r>
            <a:r>
              <a:rPr lang="en-US" dirty="0" err="1"/>
              <a:t>eScience</a:t>
            </a:r>
            <a:r>
              <a:rPr lang="en-US" dirty="0"/>
              <a:t> Institute</a:t>
            </a:r>
          </a:p>
        </p:txBody>
      </p:sp>
      <p:sp>
        <p:nvSpPr>
          <p:cNvPr id="3" name="Title 2"/>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590667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1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28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49854"/>
            <a:ext cx="8229600" cy="750346"/>
          </a:xfrm>
        </p:spPr>
        <p:txBody>
          <a:bodyPr>
            <a:normAutofit fontScale="90000"/>
          </a:bodyPr>
          <a:lstStyle/>
          <a:p>
            <a:r>
              <a:rPr lang="en-US" dirty="0" smtClean="0"/>
              <a:t>Version 2</a:t>
            </a:r>
            <a:endParaRPr lang="en-US" dirty="0"/>
          </a:p>
        </p:txBody>
      </p:sp>
      <p:sp>
        <p:nvSpPr>
          <p:cNvPr id="5" name="Content Placeholder 2"/>
          <p:cNvSpPr txBox="1">
            <a:spLocks/>
          </p:cNvSpPr>
          <p:nvPr>
            <p:custDataLst>
              <p:tags r:id="rId2"/>
            </p:custDataLst>
          </p:nvPr>
        </p:nvSpPr>
        <p:spPr>
          <a:xfrm>
            <a:off x="263577" y="1611443"/>
            <a:ext cx="4191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itchFamily="49" charset="0"/>
                <a:cs typeface="Courier New" pitchFamily="49" charset="0"/>
              </a:rPr>
              <a:t>if height &gt; 50:</a:t>
            </a:r>
          </a:p>
          <a:p>
            <a:pPr marL="0" indent="0">
              <a:buFont typeface="Arial" pitchFamily="34" charset="0"/>
              <a:buNone/>
            </a:pPr>
            <a:r>
              <a:rPr lang="en-US" sz="2000" b="1" dirty="0" smtClean="0">
                <a:latin typeface="Courier New" pitchFamily="49" charset="0"/>
                <a:cs typeface="Courier New" pitchFamily="49" charset="0"/>
              </a:rPr>
              <a:t>  if height &gt; 100:</a:t>
            </a:r>
          </a:p>
          <a:p>
            <a:pPr marL="0" indent="0">
              <a:buFont typeface="Arial" pitchFamily="34" charset="0"/>
              <a:buNone/>
            </a:pPr>
            <a:r>
              <a:rPr lang="en-US" sz="2000" b="1" dirty="0" smtClean="0">
                <a:latin typeface="Courier New" pitchFamily="49" charset="0"/>
                <a:cs typeface="Courier New" pitchFamily="49" charset="0"/>
              </a:rPr>
              <a:t>    print "space"</a:t>
            </a:r>
          </a:p>
          <a:p>
            <a:pPr marL="0" indent="0">
              <a:buFont typeface="Arial" pitchFamily="34" charset="0"/>
              <a:buNone/>
            </a:pPr>
            <a:r>
              <a:rPr lang="en-US" sz="2000" b="1" dirty="0" smtClean="0">
                <a:latin typeface="Courier New" pitchFamily="49" charset="0"/>
                <a:cs typeface="Courier New" pitchFamily="49" charset="0"/>
              </a:rPr>
              <a:t>  else:</a:t>
            </a:r>
          </a:p>
          <a:p>
            <a:pPr marL="0" indent="0">
              <a:buFont typeface="Arial" pitchFamily="34" charset="0"/>
              <a:buNone/>
            </a:pPr>
            <a:r>
              <a:rPr lang="en-US" sz="2000" b="1" dirty="0" smtClean="0">
                <a:latin typeface="Courier New" pitchFamily="49" charset="0"/>
                <a:cs typeface="Courier New" pitchFamily="49" charset="0"/>
              </a:rPr>
              <a:t>    print "mesosphere"</a:t>
            </a:r>
          </a:p>
          <a:p>
            <a:pPr marL="0" indent="0">
              <a:buFont typeface="Arial" pitchFamily="34" charset="0"/>
              <a:buNone/>
            </a:pPr>
            <a:r>
              <a:rPr lang="en-US" sz="2000" b="1" dirty="0" smtClean="0">
                <a:latin typeface="Courier New" pitchFamily="49" charset="0"/>
                <a:cs typeface="Courier New" pitchFamily="49" charset="0"/>
              </a:rPr>
              <a:t>else:</a:t>
            </a:r>
          </a:p>
          <a:p>
            <a:pPr marL="0" indent="0">
              <a:buFont typeface="Arial" pitchFamily="34" charset="0"/>
              <a:buNone/>
            </a:pPr>
            <a:r>
              <a:rPr lang="en-US" sz="2000" b="1" dirty="0" smtClean="0">
                <a:latin typeface="Courier New" pitchFamily="49" charset="0"/>
                <a:cs typeface="Courier New" pitchFamily="49" charset="0"/>
              </a:rPr>
              <a:t>  if height &gt; 20:</a:t>
            </a:r>
          </a:p>
          <a:p>
            <a:pPr marL="0" indent="0">
              <a:buFont typeface="Arial" pitchFamily="34" charset="0"/>
              <a:buNone/>
            </a:pPr>
            <a:r>
              <a:rPr lang="en-US" sz="2000" b="1" dirty="0" smtClean="0">
                <a:latin typeface="Courier New" pitchFamily="49" charset="0"/>
                <a:cs typeface="Courier New" pitchFamily="49" charset="0"/>
              </a:rPr>
              <a:t>    print "stratosphere"</a:t>
            </a:r>
          </a:p>
          <a:p>
            <a:pPr marL="0" indent="0">
              <a:buFont typeface="Arial" pitchFamily="34" charset="0"/>
              <a:buNone/>
            </a:pPr>
            <a:r>
              <a:rPr lang="en-US" sz="2000" b="1" dirty="0" smtClean="0">
                <a:latin typeface="Courier New" pitchFamily="49" charset="0"/>
                <a:cs typeface="Courier New" pitchFamily="49" charset="0"/>
              </a:rPr>
              <a:t>  else:</a:t>
            </a:r>
          </a:p>
          <a:p>
            <a:pPr marL="0" indent="0">
              <a:buFont typeface="Arial" pitchFamily="34" charset="0"/>
              <a:buNone/>
            </a:pPr>
            <a:r>
              <a:rPr lang="en-US" sz="2000" b="1" dirty="0" smtClean="0">
                <a:latin typeface="Courier New" pitchFamily="49" charset="0"/>
                <a:cs typeface="Courier New" pitchFamily="49" charset="0"/>
              </a:rPr>
              <a:t>    print "troposphere"</a:t>
            </a:r>
          </a:p>
        </p:txBody>
      </p:sp>
      <p:sp>
        <p:nvSpPr>
          <p:cNvPr id="3" name="Content Placeholder 2"/>
          <p:cNvSpPr>
            <a:spLocks noGrp="1"/>
          </p:cNvSpPr>
          <p:nvPr>
            <p:ph sz="half" idx="2"/>
            <p:custDataLst>
              <p:tags r:id="rId3"/>
            </p:custDataLst>
          </p:nvPr>
        </p:nvSpPr>
        <p:spPr/>
        <p:txBody>
          <a:bodyPr/>
          <a:lstStyle/>
          <a:p>
            <a:endParaRPr lang="en-US"/>
          </a:p>
        </p:txBody>
      </p:sp>
      <p:cxnSp>
        <p:nvCxnSpPr>
          <p:cNvPr id="77" name="Straight Arrow Connector 76"/>
          <p:cNvCxnSpPr/>
          <p:nvPr>
            <p:custDataLst>
              <p:tags r:id="rId4"/>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custDataLst>
              <p:tags r:id="rId5"/>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6"/>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7"/>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8"/>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9"/>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10"/>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11"/>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2"/>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3"/>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4"/>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15"/>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16"/>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7"/>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18"/>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19"/>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custDataLst>
              <p:tags r:id="rId20"/>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21"/>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22"/>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23"/>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24"/>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25"/>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26"/>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27"/>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28"/>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29"/>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30"/>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31"/>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custDataLst>
              <p:tags r:id="rId32"/>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custDataLst>
              <p:tags r:id="rId33"/>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custDataLst>
              <p:tags r:id="rId34"/>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custDataLst>
              <p:tags r:id="rId35"/>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36"/>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custDataLst>
              <p:tags r:id="rId37"/>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38"/>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39"/>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40"/>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41"/>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42"/>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43"/>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44"/>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custDataLst>
              <p:tags r:id="rId45"/>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6"/>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7"/>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custDataLst>
              <p:tags r:id="rId48"/>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49"/>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50"/>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custDataLst>
              <p:tags r:id="rId51"/>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custDataLst>
              <p:tags r:id="rId52"/>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custDataLst>
              <p:tags r:id="rId53"/>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custDataLst>
              <p:tags r:id="rId54"/>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55"/>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custDataLst>
              <p:tags r:id="rId56"/>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custDataLst>
              <p:tags r:id="rId57"/>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TextBox 146"/>
          <p:cNvSpPr txBox="1"/>
          <p:nvPr>
            <p:custDataLst>
              <p:tags r:id="rId58"/>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148" name="TextBox 147"/>
          <p:cNvSpPr txBox="1"/>
          <p:nvPr>
            <p:custDataLst>
              <p:tags r:id="rId59"/>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149" name="TextBox 148"/>
          <p:cNvSpPr txBox="1"/>
          <p:nvPr>
            <p:custDataLst>
              <p:tags r:id="rId60"/>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150" name="TextBox 149"/>
          <p:cNvSpPr txBox="1"/>
          <p:nvPr>
            <p:custDataLst>
              <p:tags r:id="rId61"/>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151" name="TextBox 150"/>
          <p:cNvSpPr txBox="1"/>
          <p:nvPr>
            <p:custDataLst>
              <p:tags r:id="rId62"/>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152" name="TextBox 151"/>
          <p:cNvSpPr txBox="1"/>
          <p:nvPr>
            <p:custDataLst>
              <p:tags r:id="rId63"/>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153" name="TextBox 152"/>
          <p:cNvSpPr txBox="1"/>
          <p:nvPr>
            <p:custDataLst>
              <p:tags r:id="rId64"/>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154" name="TextBox 153"/>
          <p:cNvSpPr txBox="1"/>
          <p:nvPr>
            <p:custDataLst>
              <p:tags r:id="rId65"/>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155" name="TextBox 154"/>
          <p:cNvSpPr txBox="1"/>
          <p:nvPr>
            <p:custDataLst>
              <p:tags r:id="rId66"/>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156" name="TextBox 155"/>
          <p:cNvSpPr txBox="1"/>
          <p:nvPr>
            <p:custDataLst>
              <p:tags r:id="rId67"/>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157" name="TextBox 156"/>
          <p:cNvSpPr txBox="1"/>
          <p:nvPr>
            <p:custDataLst>
              <p:tags r:id="rId68"/>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58" name="TextBox 157"/>
          <p:cNvSpPr txBox="1"/>
          <p:nvPr>
            <p:custDataLst>
              <p:tags r:id="rId69"/>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59" name="TextBox 158"/>
          <p:cNvSpPr txBox="1"/>
          <p:nvPr>
            <p:custDataLst>
              <p:tags r:id="rId70"/>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60" name="TextBox 159"/>
          <p:cNvSpPr txBox="1"/>
          <p:nvPr>
            <p:custDataLst>
              <p:tags r:id="rId71"/>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61" name="TextBox 160"/>
          <p:cNvSpPr txBox="1"/>
          <p:nvPr>
            <p:custDataLst>
              <p:tags r:id="rId72"/>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62" name="TextBox 161"/>
          <p:cNvSpPr txBox="1"/>
          <p:nvPr>
            <p:custDataLst>
              <p:tags r:id="rId73"/>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163" name="Slide Number Placeholder 17"/>
          <p:cNvSpPr>
            <a:spLocks noGrp="1"/>
          </p:cNvSpPr>
          <p:nvPr>
            <p:ph type="sldNum" sz="quarter" idx="12"/>
            <p:custDataLst>
              <p:tags r:id="rId74"/>
            </p:custDataLst>
          </p:nvPr>
        </p:nvSpPr>
        <p:spPr>
          <a:xfrm>
            <a:off x="6553200" y="6356350"/>
            <a:ext cx="2133600" cy="365125"/>
          </a:xfrm>
        </p:spPr>
        <p:txBody>
          <a:bodyPr/>
          <a:lstStyle/>
          <a:p>
            <a:fld id="{788CE558-C476-4373-B415-9E6F3874DDF1}" type="slidenum">
              <a:rPr lang="en-US" smtClean="0"/>
              <a:t>80</a:t>
            </a:fld>
            <a:endParaRPr lang="en-US"/>
          </a:p>
        </p:txBody>
      </p:sp>
      <p:cxnSp>
        <p:nvCxnSpPr>
          <p:cNvPr id="164" name="Straight Connector 163"/>
          <p:cNvCxnSpPr/>
          <p:nvPr>
            <p:custDataLst>
              <p:tags r:id="rId75"/>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custDataLst>
              <p:tags r:id="rId76"/>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8766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60611"/>
            <a:ext cx="8229600" cy="699247"/>
          </a:xfrm>
        </p:spPr>
        <p:txBody>
          <a:bodyPr>
            <a:normAutofit fontScale="90000"/>
          </a:bodyPr>
          <a:lstStyle/>
          <a:p>
            <a:r>
              <a:rPr lang="en-US" dirty="0" smtClean="0"/>
              <a:t>Version 3 (Best)</a:t>
            </a:r>
            <a:endParaRPr lang="en-US" dirty="0"/>
          </a:p>
        </p:txBody>
      </p:sp>
      <p:sp>
        <p:nvSpPr>
          <p:cNvPr id="4" name="Content Placeholder 3"/>
          <p:cNvSpPr>
            <a:spLocks noGrp="1"/>
          </p:cNvSpPr>
          <p:nvPr>
            <p:ph sz="half" idx="2"/>
            <p:custDataLst>
              <p:tags r:id="rId2"/>
            </p:custDataLst>
          </p:nvPr>
        </p:nvSpPr>
        <p:spPr>
          <a:xfrm>
            <a:off x="495300" y="1336972"/>
            <a:ext cx="4038600" cy="4525963"/>
          </a:xfrm>
        </p:spPr>
        <p:txBody>
          <a:bodyPr>
            <a:normAutofit/>
          </a:bodyPr>
          <a:lstStyle/>
          <a:p>
            <a:pPr marL="0" indent="0">
              <a:buNone/>
            </a:pPr>
            <a:r>
              <a:rPr lang="en-US" sz="2000" b="1" dirty="0" smtClean="0">
                <a:latin typeface="Courier New" pitchFamily="49" charset="0"/>
                <a:cs typeface="Courier New" pitchFamily="49" charset="0"/>
              </a:rPr>
              <a:t>if </a:t>
            </a:r>
            <a:r>
              <a:rPr lang="en-US" sz="2000" b="1" dirty="0">
                <a:latin typeface="Courier New" pitchFamily="49" charset="0"/>
                <a:cs typeface="Courier New" pitchFamily="49" charset="0"/>
              </a:rPr>
              <a:t>height &gt; 100:</a:t>
            </a:r>
          </a:p>
          <a:p>
            <a:pPr marL="0" indent="0">
              <a:buNone/>
            </a:pPr>
            <a:r>
              <a:rPr lang="en-US" sz="2000" b="1" dirty="0" smtClean="0">
                <a:latin typeface="Courier New" pitchFamily="49" charset="0"/>
                <a:cs typeface="Courier New" pitchFamily="49" charset="0"/>
              </a:rPr>
              <a:t>  print "space"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"stratosphere"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"troposphere"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77" name="TextBox 76"/>
          <p:cNvSpPr txBox="1"/>
          <p:nvPr>
            <p:custDataLst>
              <p:tags r:id="rId3"/>
            </p:custDataLst>
          </p:nvPr>
        </p:nvSpPr>
        <p:spPr>
          <a:xfrm>
            <a:off x="762000" y="4842301"/>
            <a:ext cx="8183843" cy="954107"/>
          </a:xfrm>
          <a:prstGeom prst="rect">
            <a:avLst/>
          </a:prstGeom>
          <a:noFill/>
        </p:spPr>
        <p:txBody>
          <a:bodyPr wrap="none" rtlCol="0">
            <a:spAutoFit/>
          </a:bodyPr>
          <a:lstStyle/>
          <a:p>
            <a:r>
              <a:rPr lang="en-US" sz="2800" dirty="0" smtClean="0">
                <a:solidFill>
                  <a:srgbClr val="0070C0"/>
                </a:solidFill>
              </a:rPr>
              <a:t>ONE of the print statements is guaranteed to execute:  </a:t>
            </a:r>
            <a:br>
              <a:rPr lang="en-US" sz="2800" dirty="0" smtClean="0">
                <a:solidFill>
                  <a:srgbClr val="0070C0"/>
                </a:solidFill>
              </a:rPr>
            </a:br>
            <a:r>
              <a:rPr lang="en-US" sz="2800" dirty="0" smtClean="0">
                <a:solidFill>
                  <a:srgbClr val="0070C0"/>
                </a:solidFill>
              </a:rPr>
              <a:t>       whichever condition it encounters </a:t>
            </a:r>
            <a:r>
              <a:rPr lang="en-US" sz="2800" b="1" u="sng" dirty="0" smtClean="0">
                <a:solidFill>
                  <a:srgbClr val="0070C0"/>
                </a:solidFill>
              </a:rPr>
              <a:t>first </a:t>
            </a:r>
            <a:r>
              <a:rPr lang="en-US" sz="2800" dirty="0" smtClean="0">
                <a:solidFill>
                  <a:srgbClr val="0070C0"/>
                </a:solidFill>
              </a:rPr>
              <a:t>that is true  </a:t>
            </a:r>
            <a:endParaRPr lang="en-US" sz="2800" dirty="0">
              <a:solidFill>
                <a:srgbClr val="0070C0"/>
              </a:solidFill>
            </a:endParaRPr>
          </a:p>
        </p:txBody>
      </p:sp>
      <p:cxnSp>
        <p:nvCxnSpPr>
          <p:cNvPr id="79" name="Straight Arrow Connector 78"/>
          <p:cNvCxnSpPr/>
          <p:nvPr>
            <p:custDataLst>
              <p:tags r:id="rId4"/>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5"/>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6"/>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7"/>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8"/>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9"/>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10"/>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1"/>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2"/>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3"/>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14"/>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15"/>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6"/>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17"/>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18"/>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custDataLst>
              <p:tags r:id="rId19"/>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20"/>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21"/>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22"/>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23"/>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24"/>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25"/>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26"/>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27"/>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28"/>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29"/>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30"/>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custDataLst>
              <p:tags r:id="rId31"/>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custDataLst>
              <p:tags r:id="rId32"/>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custDataLst>
              <p:tags r:id="rId33"/>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custDataLst>
              <p:tags r:id="rId34"/>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35"/>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custDataLst>
              <p:tags r:id="rId36"/>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37"/>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38"/>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39"/>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40"/>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41"/>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42"/>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43"/>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custDataLst>
              <p:tags r:id="rId44"/>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5"/>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6"/>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custDataLst>
              <p:tags r:id="rId47"/>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48"/>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49"/>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custDataLst>
              <p:tags r:id="rId50"/>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custDataLst>
              <p:tags r:id="rId51"/>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custDataLst>
              <p:tags r:id="rId52"/>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custDataLst>
              <p:tags r:id="rId53"/>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54"/>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custDataLst>
              <p:tags r:id="rId55"/>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custDataLst>
              <p:tags r:id="rId56"/>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custDataLst>
              <p:tags r:id="rId57"/>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48" name="TextBox 147"/>
          <p:cNvSpPr txBox="1"/>
          <p:nvPr>
            <p:custDataLst>
              <p:tags r:id="rId58"/>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149" name="TextBox 148"/>
          <p:cNvSpPr txBox="1"/>
          <p:nvPr>
            <p:custDataLst>
              <p:tags r:id="rId59"/>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150" name="TextBox 149"/>
          <p:cNvSpPr txBox="1"/>
          <p:nvPr>
            <p:custDataLst>
              <p:tags r:id="rId60"/>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151" name="TextBox 150"/>
          <p:cNvSpPr txBox="1"/>
          <p:nvPr>
            <p:custDataLst>
              <p:tags r:id="rId61"/>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152" name="TextBox 151"/>
          <p:cNvSpPr txBox="1"/>
          <p:nvPr>
            <p:custDataLst>
              <p:tags r:id="rId62"/>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153" name="TextBox 152"/>
          <p:cNvSpPr txBox="1"/>
          <p:nvPr>
            <p:custDataLst>
              <p:tags r:id="rId63"/>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154" name="TextBox 153"/>
          <p:cNvSpPr txBox="1"/>
          <p:nvPr>
            <p:custDataLst>
              <p:tags r:id="rId64"/>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155" name="TextBox 154"/>
          <p:cNvSpPr txBox="1"/>
          <p:nvPr>
            <p:custDataLst>
              <p:tags r:id="rId65"/>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156" name="TextBox 155"/>
          <p:cNvSpPr txBox="1"/>
          <p:nvPr>
            <p:custDataLst>
              <p:tags r:id="rId66"/>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157" name="TextBox 156"/>
          <p:cNvSpPr txBox="1"/>
          <p:nvPr>
            <p:custDataLst>
              <p:tags r:id="rId67"/>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158" name="TextBox 157"/>
          <p:cNvSpPr txBox="1"/>
          <p:nvPr>
            <p:custDataLst>
              <p:tags r:id="rId68"/>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59" name="TextBox 158"/>
          <p:cNvSpPr txBox="1"/>
          <p:nvPr>
            <p:custDataLst>
              <p:tags r:id="rId69"/>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60" name="TextBox 159"/>
          <p:cNvSpPr txBox="1"/>
          <p:nvPr>
            <p:custDataLst>
              <p:tags r:id="rId70"/>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61" name="TextBox 160"/>
          <p:cNvSpPr txBox="1"/>
          <p:nvPr>
            <p:custDataLst>
              <p:tags r:id="rId71"/>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62" name="TextBox 161"/>
          <p:cNvSpPr txBox="1"/>
          <p:nvPr>
            <p:custDataLst>
              <p:tags r:id="rId72"/>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63" name="TextBox 162"/>
          <p:cNvSpPr txBox="1"/>
          <p:nvPr>
            <p:custDataLst>
              <p:tags r:id="rId73"/>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164" name="Slide Number Placeholder 17"/>
          <p:cNvSpPr>
            <a:spLocks noGrp="1"/>
          </p:cNvSpPr>
          <p:nvPr>
            <p:ph type="sldNum" sz="quarter" idx="12"/>
            <p:custDataLst>
              <p:tags r:id="rId74"/>
            </p:custDataLst>
          </p:nvPr>
        </p:nvSpPr>
        <p:spPr>
          <a:xfrm>
            <a:off x="6553200" y="6356350"/>
            <a:ext cx="2133600" cy="365125"/>
          </a:xfrm>
        </p:spPr>
        <p:txBody>
          <a:bodyPr/>
          <a:lstStyle/>
          <a:p>
            <a:fld id="{788CE558-C476-4373-B415-9E6F3874DDF1}" type="slidenum">
              <a:rPr lang="en-US" smtClean="0"/>
              <a:t>81</a:t>
            </a:fld>
            <a:endParaRPr lang="en-US"/>
          </a:p>
        </p:txBody>
      </p:sp>
      <p:cxnSp>
        <p:nvCxnSpPr>
          <p:cNvPr id="165" name="Straight Connector 164"/>
          <p:cNvCxnSpPr/>
          <p:nvPr>
            <p:custDataLst>
              <p:tags r:id="rId75"/>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custDataLst>
              <p:tags r:id="rId76"/>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3229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785308"/>
            <a:ext cx="8229600" cy="796066"/>
          </a:xfrm>
        </p:spPr>
        <p:txBody>
          <a:bodyPr>
            <a:normAutofit/>
          </a:bodyPr>
          <a:lstStyle/>
          <a:p>
            <a:r>
              <a:rPr lang="en-US" dirty="0" smtClean="0"/>
              <a:t>Order Matters</a:t>
            </a:r>
            <a:endParaRPr lang="en-US" dirty="0"/>
          </a:p>
        </p:txBody>
      </p:sp>
      <p:sp>
        <p:nvSpPr>
          <p:cNvPr id="4" name="Content Placeholder 3"/>
          <p:cNvSpPr>
            <a:spLocks noGrp="1"/>
          </p:cNvSpPr>
          <p:nvPr>
            <p:ph sz="half" idx="2"/>
            <p:custDataLst>
              <p:tags r:id="rId2"/>
            </p:custDataLst>
          </p:nvPr>
        </p:nvSpPr>
        <p:spPr>
          <a:xfrm>
            <a:off x="495300" y="1336972"/>
            <a:ext cx="4038600" cy="4525963"/>
          </a:xfrm>
        </p:spPr>
        <p:txBody>
          <a:bodyPr>
            <a:normAutofit/>
          </a:bodyPr>
          <a:lstStyle/>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version 3</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"stratosphere"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"troposphere"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77" name="Content Placeholder 3"/>
          <p:cNvSpPr>
            <a:spLocks noGrp="1"/>
          </p:cNvSpPr>
          <p:nvPr>
            <p:ph sz="half" idx="2"/>
            <p:custDataLst>
              <p:tags r:id="rId3"/>
            </p:custDataLst>
          </p:nvPr>
        </p:nvSpPr>
        <p:spPr>
          <a:xfrm>
            <a:off x="4533900" y="1336972"/>
            <a:ext cx="4038600" cy="4525963"/>
          </a:xfrm>
        </p:spPr>
        <p:txBody>
          <a:bodyPr>
            <a:normAutofit/>
          </a:bodyPr>
          <a:lstStyle/>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broken version 3</a:t>
            </a:r>
            <a:endParaRPr lang="en-US" sz="2000" b="1" dirty="0">
              <a:latin typeface="Courier New" pitchFamily="49" charset="0"/>
              <a:cs typeface="Courier New" pitchFamily="49" charset="0"/>
            </a:endParaRPr>
          </a:p>
          <a:p>
            <a:pPr marL="0" indent="0">
              <a:buNone/>
            </a:pPr>
            <a:r>
              <a:rPr lang="en-US" sz="2000" b="1" dirty="0">
                <a:latin typeface="Courier New" pitchFamily="49" charset="0"/>
                <a:cs typeface="Courier New" pitchFamily="49" charset="0"/>
              </a:rPr>
              <a:t>if height &gt; 20:</a:t>
            </a:r>
          </a:p>
          <a:p>
            <a:pPr marL="0" indent="0">
              <a:buNone/>
            </a:pPr>
            <a:r>
              <a:rPr lang="en-US" sz="2000" b="1" dirty="0">
                <a:latin typeface="Courier New" pitchFamily="49" charset="0"/>
                <a:cs typeface="Courier New" pitchFamily="49" charset="0"/>
              </a:rPr>
              <a:t>  print "stratosphere"</a:t>
            </a: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a:t>
            </a:r>
            <a:r>
              <a:rPr lang="en-US" sz="2000" b="1" dirty="0" smtClean="0">
                <a:latin typeface="Courier New" pitchFamily="49" charset="0"/>
                <a:cs typeface="Courier New" pitchFamily="49" charset="0"/>
              </a:rPr>
              <a:t>100</a:t>
            </a:r>
            <a:r>
              <a:rPr lang="en-US" sz="2000" b="1" dirty="0">
                <a:latin typeface="Courier New" pitchFamily="49" charset="0"/>
                <a:cs typeface="Courier New" pitchFamily="49" charset="0"/>
              </a:rPr>
              <a:t>:</a:t>
            </a:r>
          </a:p>
          <a:p>
            <a:pPr marL="0" indent="0">
              <a:buNone/>
            </a:pPr>
            <a:r>
              <a:rPr lang="en-US" sz="2000" b="1" dirty="0">
                <a:latin typeface="Courier New" pitchFamily="49" charset="0"/>
                <a:cs typeface="Courier New" pitchFamily="49" charset="0"/>
              </a:rPr>
              <a:t>  print "space"</a:t>
            </a:r>
          </a:p>
          <a:p>
            <a:pPr marL="0" indent="0">
              <a:buNone/>
            </a:pPr>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"troposphere"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80" name="TextBox 79"/>
          <p:cNvSpPr txBox="1"/>
          <p:nvPr>
            <p:custDataLst>
              <p:tags r:id="rId4"/>
            </p:custDataLst>
          </p:nvPr>
        </p:nvSpPr>
        <p:spPr>
          <a:xfrm>
            <a:off x="1069370" y="5184130"/>
            <a:ext cx="7249100" cy="523220"/>
          </a:xfrm>
          <a:prstGeom prst="rect">
            <a:avLst/>
          </a:prstGeom>
          <a:noFill/>
        </p:spPr>
        <p:txBody>
          <a:bodyPr wrap="none" rtlCol="0">
            <a:spAutoFit/>
          </a:bodyPr>
          <a:lstStyle/>
          <a:p>
            <a:r>
              <a:rPr lang="en-US" sz="2800" dirty="0" smtClean="0">
                <a:solidFill>
                  <a:srgbClr val="0070C0"/>
                </a:solidFill>
              </a:rPr>
              <a:t>Try height = 72 on both versions, what happens?</a:t>
            </a:r>
            <a:endParaRPr lang="en-US" sz="2800" dirty="0">
              <a:solidFill>
                <a:srgbClr val="0070C0"/>
              </a:solidFill>
            </a:endParaRPr>
          </a:p>
        </p:txBody>
      </p:sp>
      <p:cxnSp>
        <p:nvCxnSpPr>
          <p:cNvPr id="79" name="Straight Arrow Connector 78"/>
          <p:cNvCxnSpPr/>
          <p:nvPr>
            <p:custDataLst>
              <p:tags r:id="rId5"/>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6"/>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7"/>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8"/>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9"/>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10"/>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1"/>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2"/>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3"/>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14"/>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custDataLst>
              <p:tags r:id="rId15"/>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custDataLst>
              <p:tags r:id="rId16"/>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custDataLst>
              <p:tags r:id="rId17"/>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custDataLst>
              <p:tags r:id="rId18"/>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custDataLst>
              <p:tags r:id="rId19"/>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custDataLst>
              <p:tags r:id="rId20"/>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custDataLst>
              <p:tags r:id="rId21"/>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custDataLst>
              <p:tags r:id="rId22"/>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custDataLst>
              <p:tags r:id="rId23"/>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custDataLst>
              <p:tags r:id="rId24"/>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custDataLst>
              <p:tags r:id="rId25"/>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custDataLst>
              <p:tags r:id="rId26"/>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custDataLst>
              <p:tags r:id="rId27"/>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custDataLst>
              <p:tags r:id="rId28"/>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custDataLst>
              <p:tags r:id="rId29"/>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custDataLst>
              <p:tags r:id="rId30"/>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custDataLst>
              <p:tags r:id="rId31"/>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custDataLst>
              <p:tags r:id="rId32"/>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custDataLst>
              <p:tags r:id="rId33"/>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custDataLst>
              <p:tags r:id="rId34"/>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custDataLst>
              <p:tags r:id="rId35"/>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custDataLst>
              <p:tags r:id="rId36"/>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custDataLst>
              <p:tags r:id="rId37"/>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custDataLst>
              <p:tags r:id="rId38"/>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custDataLst>
              <p:tags r:id="rId39"/>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custDataLst>
              <p:tags r:id="rId40"/>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custDataLst>
              <p:tags r:id="rId41"/>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custDataLst>
              <p:tags r:id="rId42"/>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custDataLst>
              <p:tags r:id="rId43"/>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custDataLst>
              <p:tags r:id="rId44"/>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custDataLst>
              <p:tags r:id="rId45"/>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custDataLst>
              <p:tags r:id="rId46"/>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custDataLst>
              <p:tags r:id="rId47"/>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custDataLst>
              <p:tags r:id="rId48"/>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custDataLst>
              <p:tags r:id="rId49"/>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custDataLst>
              <p:tags r:id="rId50"/>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custDataLst>
              <p:tags r:id="rId51"/>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custDataLst>
              <p:tags r:id="rId52"/>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custDataLst>
              <p:tags r:id="rId53"/>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custDataLst>
              <p:tags r:id="rId54"/>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custDataLst>
              <p:tags r:id="rId55"/>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custDataLst>
              <p:tags r:id="rId56"/>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custDataLst>
              <p:tags r:id="rId57"/>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custDataLst>
              <p:tags r:id="rId58"/>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TextBox 148"/>
          <p:cNvSpPr txBox="1"/>
          <p:nvPr>
            <p:custDataLst>
              <p:tags r:id="rId59"/>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150" name="TextBox 149"/>
          <p:cNvSpPr txBox="1"/>
          <p:nvPr>
            <p:custDataLst>
              <p:tags r:id="rId60"/>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151" name="TextBox 150"/>
          <p:cNvSpPr txBox="1"/>
          <p:nvPr>
            <p:custDataLst>
              <p:tags r:id="rId61"/>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152" name="TextBox 151"/>
          <p:cNvSpPr txBox="1"/>
          <p:nvPr>
            <p:custDataLst>
              <p:tags r:id="rId62"/>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153" name="TextBox 152"/>
          <p:cNvSpPr txBox="1"/>
          <p:nvPr>
            <p:custDataLst>
              <p:tags r:id="rId63"/>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154" name="TextBox 153"/>
          <p:cNvSpPr txBox="1"/>
          <p:nvPr>
            <p:custDataLst>
              <p:tags r:id="rId64"/>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155" name="TextBox 154"/>
          <p:cNvSpPr txBox="1"/>
          <p:nvPr>
            <p:custDataLst>
              <p:tags r:id="rId65"/>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156" name="TextBox 155"/>
          <p:cNvSpPr txBox="1"/>
          <p:nvPr>
            <p:custDataLst>
              <p:tags r:id="rId66"/>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157" name="TextBox 156"/>
          <p:cNvSpPr txBox="1"/>
          <p:nvPr>
            <p:custDataLst>
              <p:tags r:id="rId67"/>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158" name="TextBox 157"/>
          <p:cNvSpPr txBox="1"/>
          <p:nvPr>
            <p:custDataLst>
              <p:tags r:id="rId68"/>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159" name="TextBox 158"/>
          <p:cNvSpPr txBox="1"/>
          <p:nvPr>
            <p:custDataLst>
              <p:tags r:id="rId69"/>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160" name="TextBox 159"/>
          <p:cNvSpPr txBox="1"/>
          <p:nvPr>
            <p:custDataLst>
              <p:tags r:id="rId70"/>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161" name="TextBox 160"/>
          <p:cNvSpPr txBox="1"/>
          <p:nvPr>
            <p:custDataLst>
              <p:tags r:id="rId71"/>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162" name="TextBox 161"/>
          <p:cNvSpPr txBox="1"/>
          <p:nvPr>
            <p:custDataLst>
              <p:tags r:id="rId72"/>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163" name="TextBox 162"/>
          <p:cNvSpPr txBox="1"/>
          <p:nvPr>
            <p:custDataLst>
              <p:tags r:id="rId73"/>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164" name="TextBox 163"/>
          <p:cNvSpPr txBox="1"/>
          <p:nvPr>
            <p:custDataLst>
              <p:tags r:id="rId74"/>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165" name="Slide Number Placeholder 17"/>
          <p:cNvSpPr>
            <a:spLocks noGrp="1"/>
          </p:cNvSpPr>
          <p:nvPr>
            <p:ph type="sldNum" sz="quarter" idx="12"/>
            <p:custDataLst>
              <p:tags r:id="rId75"/>
            </p:custDataLst>
          </p:nvPr>
        </p:nvSpPr>
        <p:spPr>
          <a:xfrm>
            <a:off x="6553200" y="6356350"/>
            <a:ext cx="2133600" cy="365125"/>
          </a:xfrm>
        </p:spPr>
        <p:txBody>
          <a:bodyPr/>
          <a:lstStyle/>
          <a:p>
            <a:fld id="{788CE558-C476-4373-B415-9E6F3874DDF1}" type="slidenum">
              <a:rPr lang="en-US" smtClean="0"/>
              <a:t>82</a:t>
            </a:fld>
            <a:endParaRPr lang="en-US"/>
          </a:p>
        </p:txBody>
      </p:sp>
      <p:cxnSp>
        <p:nvCxnSpPr>
          <p:cNvPr id="166" name="Straight Connector 165"/>
          <p:cNvCxnSpPr/>
          <p:nvPr>
            <p:custDataLst>
              <p:tags r:id="rId76"/>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custDataLst>
              <p:tags r:id="rId77"/>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6032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custDataLst>
              <p:tags r:id="rId1"/>
            </p:custDataLst>
          </p:nvPr>
        </p:nvSpPr>
        <p:spPr>
          <a:xfrm>
            <a:off x="495300" y="1336972"/>
            <a:ext cx="4038600" cy="4525963"/>
          </a:xfrm>
        </p:spPr>
        <p:txBody>
          <a:bodyPr>
            <a:normAutofit/>
          </a:bodyPr>
          <a:lstStyle/>
          <a:p>
            <a:pPr marL="0" indent="0">
              <a:buNone/>
            </a:pPr>
            <a:r>
              <a:rPr lang="en-US" sz="2000" b="1" dirty="0" smtClean="0">
                <a:latin typeface="Courier New" pitchFamily="49" charset="0"/>
                <a:cs typeface="Courier New" pitchFamily="49" charset="0"/>
              </a:rPr>
              <a:t># incomplete version 3</a:t>
            </a:r>
          </a:p>
          <a:p>
            <a:pPr marL="0" indent="0">
              <a:buNone/>
            </a:pPr>
            <a:r>
              <a:rPr lang="en-US" sz="2000" b="1" dirty="0" smtClean="0">
                <a:latin typeface="Courier New" pitchFamily="49" charset="0"/>
                <a:cs typeface="Courier New" pitchFamily="49" charset="0"/>
              </a:rPr>
              <a:t>if </a:t>
            </a:r>
            <a:r>
              <a:rPr lang="en-US" sz="2000" b="1" dirty="0">
                <a:latin typeface="Courier New" pitchFamily="49" charset="0"/>
                <a:cs typeface="Courier New" pitchFamily="49" charset="0"/>
              </a:rPr>
              <a:t>height &gt; 100:</a:t>
            </a:r>
          </a:p>
          <a:p>
            <a:pPr marL="0" indent="0">
              <a:buNone/>
            </a:pPr>
            <a:r>
              <a:rPr lang="en-US" sz="2000" b="1" dirty="0" smtClean="0">
                <a:latin typeface="Courier New" pitchFamily="49" charset="0"/>
                <a:cs typeface="Courier New" pitchFamily="49" charset="0"/>
              </a:rPr>
              <a:t>  print "space"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err="1" smtClean="0">
                <a:latin typeface="Courier New" pitchFamily="49" charset="0"/>
                <a:cs typeface="Courier New" pitchFamily="49" charset="0"/>
              </a:rPr>
              <a:t>elif</a:t>
            </a: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"stratosphere"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77" name="TextBox 76"/>
          <p:cNvSpPr txBox="1"/>
          <p:nvPr>
            <p:custDataLst>
              <p:tags r:id="rId2"/>
            </p:custDataLst>
          </p:nvPr>
        </p:nvSpPr>
        <p:spPr>
          <a:xfrm>
            <a:off x="173699" y="4842301"/>
            <a:ext cx="9101402" cy="523220"/>
          </a:xfrm>
          <a:prstGeom prst="rect">
            <a:avLst/>
          </a:prstGeom>
          <a:noFill/>
        </p:spPr>
        <p:txBody>
          <a:bodyPr wrap="none" rtlCol="0">
            <a:spAutoFit/>
          </a:bodyPr>
          <a:lstStyle/>
          <a:p>
            <a:r>
              <a:rPr lang="en-US" sz="2800" dirty="0" smtClean="0">
                <a:solidFill>
                  <a:srgbClr val="0070C0"/>
                </a:solidFill>
              </a:rPr>
              <a:t>In this case it is possible that nothing is printed at all, when?  </a:t>
            </a:r>
            <a:endParaRPr lang="en-US" sz="2800" dirty="0">
              <a:solidFill>
                <a:srgbClr val="0070C0"/>
              </a:solidFill>
            </a:endParaRPr>
          </a:p>
        </p:txBody>
      </p:sp>
      <p:cxnSp>
        <p:nvCxnSpPr>
          <p:cNvPr id="155" name="Straight Arrow Connector 154"/>
          <p:cNvCxnSpPr/>
          <p:nvPr>
            <p:custDataLst>
              <p:tags r:id="rId3"/>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custDataLst>
              <p:tags r:id="rId4"/>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custDataLst>
              <p:tags r:id="rId5"/>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custDataLst>
              <p:tags r:id="rId6"/>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custDataLst>
              <p:tags r:id="rId7"/>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custDataLst>
              <p:tags r:id="rId8"/>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custDataLst>
              <p:tags r:id="rId9"/>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custDataLst>
              <p:tags r:id="rId10"/>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custDataLst>
              <p:tags r:id="rId11"/>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custDataLst>
              <p:tags r:id="rId12"/>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custDataLst>
              <p:tags r:id="rId13"/>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custDataLst>
              <p:tags r:id="rId14"/>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custDataLst>
              <p:tags r:id="rId15"/>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custDataLst>
              <p:tags r:id="rId16"/>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custDataLst>
              <p:tags r:id="rId17"/>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custDataLst>
              <p:tags r:id="rId18"/>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custDataLst>
              <p:tags r:id="rId19"/>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custDataLst>
              <p:tags r:id="rId20"/>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custDataLst>
              <p:tags r:id="rId21"/>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custDataLst>
              <p:tags r:id="rId22"/>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custDataLst>
              <p:tags r:id="rId23"/>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custDataLst>
              <p:tags r:id="rId24"/>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custDataLst>
              <p:tags r:id="rId25"/>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custDataLst>
              <p:tags r:id="rId26"/>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custDataLst>
              <p:tags r:id="rId27"/>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custDataLst>
              <p:tags r:id="rId28"/>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custDataLst>
              <p:tags r:id="rId29"/>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custDataLst>
              <p:tags r:id="rId30"/>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custDataLst>
              <p:tags r:id="rId31"/>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custDataLst>
              <p:tags r:id="rId32"/>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custDataLst>
              <p:tags r:id="rId33"/>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custDataLst>
              <p:tags r:id="rId34"/>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custDataLst>
              <p:tags r:id="rId35"/>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custDataLst>
              <p:tags r:id="rId36"/>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custDataLst>
              <p:tags r:id="rId37"/>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custDataLst>
              <p:tags r:id="rId38"/>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custDataLst>
              <p:tags r:id="rId39"/>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custDataLst>
              <p:tags r:id="rId40"/>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custDataLst>
              <p:tags r:id="rId41"/>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custDataLst>
              <p:tags r:id="rId42"/>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custDataLst>
              <p:tags r:id="rId43"/>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custDataLst>
              <p:tags r:id="rId44"/>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custDataLst>
              <p:tags r:id="rId45"/>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custDataLst>
              <p:tags r:id="rId46"/>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custDataLst>
              <p:tags r:id="rId47"/>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custDataLst>
              <p:tags r:id="rId48"/>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custDataLst>
              <p:tags r:id="rId49"/>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custDataLst>
              <p:tags r:id="rId50"/>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custDataLst>
              <p:tags r:id="rId51"/>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custDataLst>
              <p:tags r:id="rId52"/>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custDataLst>
              <p:tags r:id="rId53"/>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custDataLst>
              <p:tags r:id="rId54"/>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custDataLst>
              <p:tags r:id="rId55"/>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custDataLst>
              <p:tags r:id="rId56"/>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209" name="TextBox 208"/>
          <p:cNvSpPr txBox="1"/>
          <p:nvPr>
            <p:custDataLst>
              <p:tags r:id="rId57"/>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210" name="TextBox 209"/>
          <p:cNvSpPr txBox="1"/>
          <p:nvPr>
            <p:custDataLst>
              <p:tags r:id="rId58"/>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211" name="TextBox 210"/>
          <p:cNvSpPr txBox="1"/>
          <p:nvPr>
            <p:custDataLst>
              <p:tags r:id="rId59"/>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212" name="TextBox 211"/>
          <p:cNvSpPr txBox="1"/>
          <p:nvPr>
            <p:custDataLst>
              <p:tags r:id="rId60"/>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213" name="TextBox 212"/>
          <p:cNvSpPr txBox="1"/>
          <p:nvPr>
            <p:custDataLst>
              <p:tags r:id="rId61"/>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214" name="TextBox 213"/>
          <p:cNvSpPr txBox="1"/>
          <p:nvPr>
            <p:custDataLst>
              <p:tags r:id="rId62"/>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215" name="TextBox 214"/>
          <p:cNvSpPr txBox="1"/>
          <p:nvPr>
            <p:custDataLst>
              <p:tags r:id="rId63"/>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216" name="TextBox 215"/>
          <p:cNvSpPr txBox="1"/>
          <p:nvPr>
            <p:custDataLst>
              <p:tags r:id="rId64"/>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217" name="TextBox 216"/>
          <p:cNvSpPr txBox="1"/>
          <p:nvPr>
            <p:custDataLst>
              <p:tags r:id="rId65"/>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218" name="TextBox 217"/>
          <p:cNvSpPr txBox="1"/>
          <p:nvPr>
            <p:custDataLst>
              <p:tags r:id="rId66"/>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219" name="TextBox 218"/>
          <p:cNvSpPr txBox="1"/>
          <p:nvPr>
            <p:custDataLst>
              <p:tags r:id="rId67"/>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220" name="TextBox 219"/>
          <p:cNvSpPr txBox="1"/>
          <p:nvPr>
            <p:custDataLst>
              <p:tags r:id="rId68"/>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221" name="TextBox 220"/>
          <p:cNvSpPr txBox="1"/>
          <p:nvPr>
            <p:custDataLst>
              <p:tags r:id="rId69"/>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222" name="TextBox 221"/>
          <p:cNvSpPr txBox="1"/>
          <p:nvPr>
            <p:custDataLst>
              <p:tags r:id="rId70"/>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223" name="TextBox 222"/>
          <p:cNvSpPr txBox="1"/>
          <p:nvPr>
            <p:custDataLst>
              <p:tags r:id="rId71"/>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224" name="TextBox 223"/>
          <p:cNvSpPr txBox="1"/>
          <p:nvPr>
            <p:custDataLst>
              <p:tags r:id="rId72"/>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225" name="Slide Number Placeholder 17"/>
          <p:cNvSpPr>
            <a:spLocks noGrp="1"/>
          </p:cNvSpPr>
          <p:nvPr>
            <p:ph type="sldNum" sz="quarter" idx="12"/>
            <p:custDataLst>
              <p:tags r:id="rId73"/>
            </p:custDataLst>
          </p:nvPr>
        </p:nvSpPr>
        <p:spPr>
          <a:xfrm>
            <a:off x="6553200" y="6356350"/>
            <a:ext cx="2133600" cy="365125"/>
          </a:xfrm>
        </p:spPr>
        <p:txBody>
          <a:bodyPr/>
          <a:lstStyle/>
          <a:p>
            <a:fld id="{788CE558-C476-4373-B415-9E6F3874DDF1}" type="slidenum">
              <a:rPr lang="en-US" smtClean="0"/>
              <a:t>83</a:t>
            </a:fld>
            <a:endParaRPr lang="en-US"/>
          </a:p>
        </p:txBody>
      </p:sp>
      <p:cxnSp>
        <p:nvCxnSpPr>
          <p:cNvPr id="226" name="Straight Connector 225"/>
          <p:cNvCxnSpPr/>
          <p:nvPr>
            <p:custDataLst>
              <p:tags r:id="rId74"/>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custDataLst>
              <p:tags r:id="rId75"/>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829122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699245"/>
            <a:ext cx="8229600" cy="989705"/>
          </a:xfrm>
        </p:spPr>
        <p:txBody>
          <a:bodyPr>
            <a:normAutofit/>
          </a:bodyPr>
          <a:lstStyle/>
          <a:p>
            <a:r>
              <a:rPr lang="en-US" dirty="0" smtClean="0"/>
              <a:t>What Happens Here?</a:t>
            </a:r>
            <a:endParaRPr lang="en-US" dirty="0"/>
          </a:p>
        </p:txBody>
      </p:sp>
      <p:sp>
        <p:nvSpPr>
          <p:cNvPr id="4" name="Content Placeholder 3"/>
          <p:cNvSpPr>
            <a:spLocks noGrp="1"/>
          </p:cNvSpPr>
          <p:nvPr>
            <p:ph sz="half" idx="2"/>
            <p:custDataLst>
              <p:tags r:id="rId2"/>
            </p:custDataLst>
          </p:nvPr>
        </p:nvSpPr>
        <p:spPr>
          <a:xfrm>
            <a:off x="495300" y="1336972"/>
            <a:ext cx="4038600" cy="4525963"/>
          </a:xfrm>
        </p:spPr>
        <p:txBody>
          <a:bodyPr>
            <a:normAutofit/>
          </a:bodyPr>
          <a:lstStyle/>
          <a:p>
            <a:pPr marL="0" indent="0">
              <a:buNone/>
            </a:pPr>
            <a:r>
              <a:rPr lang="en-US" sz="2000" b="1" dirty="0">
                <a:latin typeface="Courier New" pitchFamily="49" charset="0"/>
                <a:cs typeface="Courier New" pitchFamily="49" charset="0"/>
              </a:rPr>
              <a:t># height is in km</a:t>
            </a:r>
          </a:p>
          <a:p>
            <a:pPr marL="0" indent="0">
              <a:buNone/>
            </a:pPr>
            <a:r>
              <a:rPr lang="en-US" sz="2000" b="1" dirty="0">
                <a:latin typeface="Courier New" pitchFamily="49" charset="0"/>
                <a:cs typeface="Courier New" pitchFamily="49" charset="0"/>
              </a:rPr>
              <a:t>if height &gt; 100:</a:t>
            </a:r>
          </a:p>
          <a:p>
            <a:pPr marL="0" indent="0">
              <a:buNone/>
            </a:pPr>
            <a:r>
              <a:rPr lang="en-US" sz="2000" b="1" dirty="0" smtClean="0">
                <a:latin typeface="Courier New" pitchFamily="49" charset="0"/>
                <a:cs typeface="Courier New" pitchFamily="49" charset="0"/>
              </a:rPr>
              <a:t>  print "space"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if </a:t>
            </a:r>
            <a:r>
              <a:rPr lang="en-US" sz="2000" b="1" dirty="0">
                <a:latin typeface="Courier New" pitchFamily="49" charset="0"/>
                <a:cs typeface="Courier New" pitchFamily="49" charset="0"/>
              </a:rPr>
              <a:t>height &gt; 50: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"mesosphere"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if </a:t>
            </a:r>
            <a:r>
              <a:rPr lang="en-US" sz="2000" b="1" dirty="0">
                <a:latin typeface="Courier New" pitchFamily="49" charset="0"/>
                <a:cs typeface="Courier New" pitchFamily="49" charset="0"/>
              </a:rPr>
              <a:t>height &gt; 20:</a:t>
            </a:r>
          </a:p>
          <a:p>
            <a:pPr marL="0" indent="0">
              <a:buNone/>
            </a:pPr>
            <a:r>
              <a:rPr lang="en-US" sz="2000" b="1" dirty="0">
                <a:latin typeface="Courier New" pitchFamily="49" charset="0"/>
                <a:cs typeface="Courier New" pitchFamily="49" charset="0"/>
              </a:rPr>
              <a:t>  </a:t>
            </a:r>
            <a:r>
              <a:rPr lang="en-US" sz="2000" b="1" dirty="0" smtClean="0">
                <a:latin typeface="Courier New" pitchFamily="49" charset="0"/>
                <a:cs typeface="Courier New" pitchFamily="49" charset="0"/>
              </a:rPr>
              <a:t>print "stratosphere"</a:t>
            </a:r>
            <a:endParaRPr lang="en-US" sz="2000" b="1" dirty="0">
              <a:latin typeface="Courier New" pitchFamily="49" charset="0"/>
              <a:cs typeface="Courier New" pitchFamily="49" charset="0"/>
            </a:endParaRPr>
          </a:p>
          <a:p>
            <a:pPr marL="0" indent="0">
              <a:buNone/>
            </a:pPr>
            <a:r>
              <a:rPr lang="en-US" sz="2000" b="1" dirty="0" smtClean="0">
                <a:latin typeface="Courier New" pitchFamily="49" charset="0"/>
                <a:cs typeface="Courier New" pitchFamily="49" charset="0"/>
              </a:rPr>
              <a:t>else</a:t>
            </a:r>
            <a:r>
              <a:rPr lang="en-US" sz="2000" b="1" dirty="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print </a:t>
            </a:r>
            <a:r>
              <a:rPr lang="en-US" sz="2000" b="1" dirty="0" smtClean="0">
                <a:latin typeface="Courier New" pitchFamily="49" charset="0"/>
                <a:cs typeface="Courier New" pitchFamily="49" charset="0"/>
              </a:rPr>
              <a:t>"troposphere"</a:t>
            </a:r>
            <a:endParaRPr lang="en-US" sz="2000" b="1" dirty="0">
              <a:latin typeface="Courier New" pitchFamily="49" charset="0"/>
              <a:cs typeface="Courier New" pitchFamily="49" charset="0"/>
            </a:endParaRPr>
          </a:p>
          <a:p>
            <a:pPr marL="0" indent="0">
              <a:buNone/>
            </a:pPr>
            <a:endParaRPr lang="en-US" sz="2000" b="1" dirty="0">
              <a:latin typeface="Courier New" pitchFamily="49" charset="0"/>
              <a:cs typeface="Courier New" pitchFamily="49" charset="0"/>
            </a:endParaRPr>
          </a:p>
        </p:txBody>
      </p:sp>
      <p:sp>
        <p:nvSpPr>
          <p:cNvPr id="3" name="TextBox 2"/>
          <p:cNvSpPr txBox="1"/>
          <p:nvPr>
            <p:custDataLst>
              <p:tags r:id="rId3"/>
            </p:custDataLst>
          </p:nvPr>
        </p:nvSpPr>
        <p:spPr>
          <a:xfrm>
            <a:off x="4267200" y="5029200"/>
            <a:ext cx="2650084" cy="584775"/>
          </a:xfrm>
          <a:prstGeom prst="rect">
            <a:avLst/>
          </a:prstGeom>
          <a:noFill/>
        </p:spPr>
        <p:txBody>
          <a:bodyPr wrap="none" rtlCol="0">
            <a:spAutoFit/>
          </a:bodyPr>
          <a:lstStyle/>
          <a:p>
            <a:r>
              <a:rPr lang="en-US" sz="3200" dirty="0" smtClean="0">
                <a:solidFill>
                  <a:srgbClr val="0070C0"/>
                </a:solidFill>
              </a:rPr>
              <a:t>Try height = 72</a:t>
            </a:r>
            <a:endParaRPr lang="en-US" sz="3200" dirty="0">
              <a:solidFill>
                <a:srgbClr val="0070C0"/>
              </a:solidFill>
            </a:endParaRPr>
          </a:p>
        </p:txBody>
      </p:sp>
      <p:cxnSp>
        <p:nvCxnSpPr>
          <p:cNvPr id="154" name="Straight Arrow Connector 153"/>
          <p:cNvCxnSpPr/>
          <p:nvPr>
            <p:custDataLst>
              <p:tags r:id="rId4"/>
            </p:custDataLst>
          </p:nvPr>
        </p:nvCxnSpPr>
        <p:spPr>
          <a:xfrm>
            <a:off x="457200" y="6396335"/>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custDataLst>
              <p:tags r:id="rId5"/>
            </p:custDataLst>
          </p:nvPr>
        </p:nvCxnSpPr>
        <p:spPr>
          <a:xfrm>
            <a:off x="213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custDataLst>
              <p:tags r:id="rId6"/>
            </p:custDataLst>
          </p:nvPr>
        </p:nvCxnSpPr>
        <p:spPr>
          <a:xfrm>
            <a:off x="228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custDataLst>
              <p:tags r:id="rId7"/>
            </p:custDataLst>
          </p:nvPr>
        </p:nvCxnSpPr>
        <p:spPr>
          <a:xfrm>
            <a:off x="243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custDataLst>
              <p:tags r:id="rId8"/>
            </p:custDataLst>
          </p:nvPr>
        </p:nvCxnSpPr>
        <p:spPr>
          <a:xfrm>
            <a:off x="259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custDataLst>
              <p:tags r:id="rId9"/>
            </p:custDataLst>
          </p:nvPr>
        </p:nvCxnSpPr>
        <p:spPr>
          <a:xfrm>
            <a:off x="274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custDataLst>
              <p:tags r:id="rId10"/>
            </p:custDataLst>
          </p:nvPr>
        </p:nvCxnSpPr>
        <p:spPr>
          <a:xfrm>
            <a:off x="289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custDataLst>
              <p:tags r:id="rId11"/>
            </p:custDataLst>
          </p:nvPr>
        </p:nvCxnSpPr>
        <p:spPr>
          <a:xfrm>
            <a:off x="304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custDataLst>
              <p:tags r:id="rId12"/>
            </p:custDataLst>
          </p:nvPr>
        </p:nvCxnSpPr>
        <p:spPr>
          <a:xfrm>
            <a:off x="320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custDataLst>
              <p:tags r:id="rId13"/>
            </p:custDataLst>
          </p:nvPr>
        </p:nvCxnSpPr>
        <p:spPr>
          <a:xfrm>
            <a:off x="335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custDataLst>
              <p:tags r:id="rId14"/>
            </p:custDataLst>
          </p:nvPr>
        </p:nvCxnSpPr>
        <p:spPr>
          <a:xfrm>
            <a:off x="350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custDataLst>
              <p:tags r:id="rId15"/>
            </p:custDataLst>
          </p:nvPr>
        </p:nvCxnSpPr>
        <p:spPr>
          <a:xfrm>
            <a:off x="365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custDataLst>
              <p:tags r:id="rId16"/>
            </p:custDataLst>
          </p:nvPr>
        </p:nvCxnSpPr>
        <p:spPr>
          <a:xfrm>
            <a:off x="381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custDataLst>
              <p:tags r:id="rId17"/>
            </p:custDataLst>
          </p:nvPr>
        </p:nvCxnSpPr>
        <p:spPr>
          <a:xfrm>
            <a:off x="396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custDataLst>
              <p:tags r:id="rId18"/>
            </p:custDataLst>
          </p:nvPr>
        </p:nvCxnSpPr>
        <p:spPr>
          <a:xfrm>
            <a:off x="4114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custDataLst>
              <p:tags r:id="rId19"/>
            </p:custDataLst>
          </p:nvPr>
        </p:nvCxnSpPr>
        <p:spPr>
          <a:xfrm>
            <a:off x="426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custDataLst>
              <p:tags r:id="rId20"/>
            </p:custDataLst>
          </p:nvPr>
        </p:nvCxnSpPr>
        <p:spPr>
          <a:xfrm>
            <a:off x="441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custDataLst>
              <p:tags r:id="rId21"/>
            </p:custDataLst>
          </p:nvPr>
        </p:nvCxnSpPr>
        <p:spPr>
          <a:xfrm>
            <a:off x="457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custDataLst>
              <p:tags r:id="rId22"/>
            </p:custDataLst>
          </p:nvPr>
        </p:nvCxnSpPr>
        <p:spPr>
          <a:xfrm>
            <a:off x="472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custDataLst>
              <p:tags r:id="rId23"/>
            </p:custDataLst>
          </p:nvPr>
        </p:nvCxnSpPr>
        <p:spPr>
          <a:xfrm>
            <a:off x="487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custDataLst>
              <p:tags r:id="rId24"/>
            </p:custDataLst>
          </p:nvPr>
        </p:nvCxnSpPr>
        <p:spPr>
          <a:xfrm>
            <a:off x="502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custDataLst>
              <p:tags r:id="rId25"/>
            </p:custDataLst>
          </p:nvPr>
        </p:nvCxnSpPr>
        <p:spPr>
          <a:xfrm>
            <a:off x="518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custDataLst>
              <p:tags r:id="rId26"/>
            </p:custDataLst>
          </p:nvPr>
        </p:nvCxnSpPr>
        <p:spPr>
          <a:xfrm>
            <a:off x="533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custDataLst>
              <p:tags r:id="rId27"/>
            </p:custDataLst>
          </p:nvPr>
        </p:nvCxnSpPr>
        <p:spPr>
          <a:xfrm>
            <a:off x="548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custDataLst>
              <p:tags r:id="rId28"/>
            </p:custDataLst>
          </p:nvPr>
        </p:nvCxnSpPr>
        <p:spPr>
          <a:xfrm>
            <a:off x="563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custDataLst>
              <p:tags r:id="rId29"/>
            </p:custDataLst>
          </p:nvPr>
        </p:nvCxnSpPr>
        <p:spPr>
          <a:xfrm>
            <a:off x="579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custDataLst>
              <p:tags r:id="rId30"/>
            </p:custDataLst>
          </p:nvPr>
        </p:nvCxnSpPr>
        <p:spPr>
          <a:xfrm>
            <a:off x="5943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custDataLst>
              <p:tags r:id="rId31"/>
            </p:custDataLst>
          </p:nvPr>
        </p:nvCxnSpPr>
        <p:spPr>
          <a:xfrm>
            <a:off x="6096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custDataLst>
              <p:tags r:id="rId32"/>
            </p:custDataLst>
          </p:nvPr>
        </p:nvCxnSpPr>
        <p:spPr>
          <a:xfrm>
            <a:off x="6248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custDataLst>
              <p:tags r:id="rId33"/>
            </p:custDataLst>
          </p:nvPr>
        </p:nvCxnSpPr>
        <p:spPr>
          <a:xfrm>
            <a:off x="6400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custDataLst>
              <p:tags r:id="rId34"/>
            </p:custDataLst>
          </p:nvPr>
        </p:nvCxnSpPr>
        <p:spPr>
          <a:xfrm>
            <a:off x="6553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custDataLst>
              <p:tags r:id="rId35"/>
            </p:custDataLst>
          </p:nvPr>
        </p:nvCxnSpPr>
        <p:spPr>
          <a:xfrm>
            <a:off x="6705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custDataLst>
              <p:tags r:id="rId36"/>
            </p:custDataLst>
          </p:nvPr>
        </p:nvCxnSpPr>
        <p:spPr>
          <a:xfrm>
            <a:off x="6858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custDataLst>
              <p:tags r:id="rId37"/>
            </p:custDataLst>
          </p:nvPr>
        </p:nvCxnSpPr>
        <p:spPr>
          <a:xfrm>
            <a:off x="7010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custDataLst>
              <p:tags r:id="rId38"/>
            </p:custDataLst>
          </p:nvPr>
        </p:nvCxnSpPr>
        <p:spPr>
          <a:xfrm>
            <a:off x="7162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custDataLst>
              <p:tags r:id="rId39"/>
            </p:custDataLst>
          </p:nvPr>
        </p:nvCxnSpPr>
        <p:spPr>
          <a:xfrm>
            <a:off x="7315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custDataLst>
              <p:tags r:id="rId40"/>
            </p:custDataLst>
          </p:nvPr>
        </p:nvCxnSpPr>
        <p:spPr>
          <a:xfrm>
            <a:off x="7467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custDataLst>
              <p:tags r:id="rId41"/>
            </p:custDataLst>
          </p:nvPr>
        </p:nvCxnSpPr>
        <p:spPr>
          <a:xfrm>
            <a:off x="7620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custDataLst>
              <p:tags r:id="rId42"/>
            </p:custDataLst>
          </p:nvPr>
        </p:nvCxnSpPr>
        <p:spPr>
          <a:xfrm>
            <a:off x="7772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custDataLst>
              <p:tags r:id="rId43"/>
            </p:custDataLst>
          </p:nvPr>
        </p:nvCxnSpPr>
        <p:spPr>
          <a:xfrm>
            <a:off x="7924800" y="58629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custDataLst>
              <p:tags r:id="rId44"/>
            </p:custDataLst>
          </p:nvPr>
        </p:nvCxnSpPr>
        <p:spPr>
          <a:xfrm>
            <a:off x="8077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custDataLst>
              <p:tags r:id="rId45"/>
            </p:custDataLst>
          </p:nvPr>
        </p:nvCxnSpPr>
        <p:spPr>
          <a:xfrm>
            <a:off x="822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custDataLst>
              <p:tags r:id="rId46"/>
            </p:custDataLst>
          </p:nvPr>
        </p:nvCxnSpPr>
        <p:spPr>
          <a:xfrm>
            <a:off x="838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custDataLst>
              <p:tags r:id="rId47"/>
            </p:custDataLst>
          </p:nvPr>
        </p:nvCxnSpPr>
        <p:spPr>
          <a:xfrm>
            <a:off x="4572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custDataLst>
              <p:tags r:id="rId48"/>
            </p:custDataLst>
          </p:nvPr>
        </p:nvCxnSpPr>
        <p:spPr>
          <a:xfrm>
            <a:off x="609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custDataLst>
              <p:tags r:id="rId49"/>
            </p:custDataLst>
          </p:nvPr>
        </p:nvCxnSpPr>
        <p:spPr>
          <a:xfrm>
            <a:off x="762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custDataLst>
              <p:tags r:id="rId50"/>
            </p:custDataLst>
          </p:nvPr>
        </p:nvCxnSpPr>
        <p:spPr>
          <a:xfrm>
            <a:off x="914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custDataLst>
              <p:tags r:id="rId51"/>
            </p:custDataLst>
          </p:nvPr>
        </p:nvCxnSpPr>
        <p:spPr>
          <a:xfrm>
            <a:off x="1066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custDataLst>
              <p:tags r:id="rId52"/>
            </p:custDataLst>
          </p:nvPr>
        </p:nvCxnSpPr>
        <p:spPr>
          <a:xfrm>
            <a:off x="1219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custDataLst>
              <p:tags r:id="rId53"/>
            </p:custDataLst>
          </p:nvPr>
        </p:nvCxnSpPr>
        <p:spPr>
          <a:xfrm>
            <a:off x="13716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custDataLst>
              <p:tags r:id="rId54"/>
            </p:custDataLst>
          </p:nvPr>
        </p:nvCxnSpPr>
        <p:spPr>
          <a:xfrm>
            <a:off x="15240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custDataLst>
              <p:tags r:id="rId55"/>
            </p:custDataLst>
          </p:nvPr>
        </p:nvCxnSpPr>
        <p:spPr>
          <a:xfrm>
            <a:off x="16764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custDataLst>
              <p:tags r:id="rId56"/>
            </p:custDataLst>
          </p:nvPr>
        </p:nvCxnSpPr>
        <p:spPr>
          <a:xfrm>
            <a:off x="1828800" y="6243935"/>
            <a:ext cx="0" cy="304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custDataLst>
              <p:tags r:id="rId57"/>
            </p:custDataLst>
          </p:nvPr>
        </p:nvCxnSpPr>
        <p:spPr>
          <a:xfrm>
            <a:off x="1981200" y="6243935"/>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208" name="TextBox 207"/>
          <p:cNvSpPr txBox="1"/>
          <p:nvPr>
            <p:custDataLst>
              <p:tags r:id="rId58"/>
            </p:custDataLst>
          </p:nvPr>
        </p:nvSpPr>
        <p:spPr>
          <a:xfrm>
            <a:off x="304800" y="6472535"/>
            <a:ext cx="301686" cy="369332"/>
          </a:xfrm>
          <a:prstGeom prst="rect">
            <a:avLst/>
          </a:prstGeom>
          <a:noFill/>
        </p:spPr>
        <p:txBody>
          <a:bodyPr wrap="none" rtlCol="0">
            <a:spAutoFit/>
          </a:bodyPr>
          <a:lstStyle/>
          <a:p>
            <a:r>
              <a:rPr lang="en-US" dirty="0" smtClean="0"/>
              <a:t>0</a:t>
            </a:r>
            <a:endParaRPr lang="en-US" dirty="0"/>
          </a:p>
        </p:txBody>
      </p:sp>
      <p:sp>
        <p:nvSpPr>
          <p:cNvPr id="209" name="TextBox 208"/>
          <p:cNvSpPr txBox="1"/>
          <p:nvPr>
            <p:custDataLst>
              <p:tags r:id="rId59"/>
            </p:custDataLst>
          </p:nvPr>
        </p:nvSpPr>
        <p:spPr>
          <a:xfrm>
            <a:off x="857448" y="6472535"/>
            <a:ext cx="418704" cy="369332"/>
          </a:xfrm>
          <a:prstGeom prst="rect">
            <a:avLst/>
          </a:prstGeom>
          <a:noFill/>
        </p:spPr>
        <p:txBody>
          <a:bodyPr wrap="none" rtlCol="0">
            <a:spAutoFit/>
          </a:bodyPr>
          <a:lstStyle/>
          <a:p>
            <a:r>
              <a:rPr lang="en-US" dirty="0" smtClean="0"/>
              <a:t>10</a:t>
            </a:r>
            <a:endParaRPr lang="en-US" dirty="0"/>
          </a:p>
        </p:txBody>
      </p:sp>
      <p:sp>
        <p:nvSpPr>
          <p:cNvPr id="210" name="TextBox 209"/>
          <p:cNvSpPr txBox="1"/>
          <p:nvPr>
            <p:custDataLst>
              <p:tags r:id="rId60"/>
            </p:custDataLst>
          </p:nvPr>
        </p:nvSpPr>
        <p:spPr>
          <a:xfrm>
            <a:off x="1619448" y="6472535"/>
            <a:ext cx="418704" cy="369332"/>
          </a:xfrm>
          <a:prstGeom prst="rect">
            <a:avLst/>
          </a:prstGeom>
          <a:noFill/>
        </p:spPr>
        <p:txBody>
          <a:bodyPr wrap="none" rtlCol="0">
            <a:spAutoFit/>
          </a:bodyPr>
          <a:lstStyle/>
          <a:p>
            <a:r>
              <a:rPr lang="en-US" dirty="0" smtClean="0"/>
              <a:t>20</a:t>
            </a:r>
            <a:endParaRPr lang="en-US" dirty="0"/>
          </a:p>
        </p:txBody>
      </p:sp>
      <p:sp>
        <p:nvSpPr>
          <p:cNvPr id="211" name="TextBox 210"/>
          <p:cNvSpPr txBox="1"/>
          <p:nvPr>
            <p:custDataLst>
              <p:tags r:id="rId61"/>
            </p:custDataLst>
          </p:nvPr>
        </p:nvSpPr>
        <p:spPr>
          <a:xfrm>
            <a:off x="2381448" y="6472535"/>
            <a:ext cx="418704" cy="369332"/>
          </a:xfrm>
          <a:prstGeom prst="rect">
            <a:avLst/>
          </a:prstGeom>
          <a:noFill/>
        </p:spPr>
        <p:txBody>
          <a:bodyPr wrap="none" rtlCol="0">
            <a:spAutoFit/>
          </a:bodyPr>
          <a:lstStyle/>
          <a:p>
            <a:r>
              <a:rPr lang="en-US" dirty="0" smtClean="0"/>
              <a:t>30</a:t>
            </a:r>
            <a:endParaRPr lang="en-US" dirty="0"/>
          </a:p>
        </p:txBody>
      </p:sp>
      <p:sp>
        <p:nvSpPr>
          <p:cNvPr id="212" name="TextBox 211"/>
          <p:cNvSpPr txBox="1"/>
          <p:nvPr>
            <p:custDataLst>
              <p:tags r:id="rId62"/>
            </p:custDataLst>
          </p:nvPr>
        </p:nvSpPr>
        <p:spPr>
          <a:xfrm>
            <a:off x="3143448" y="6472535"/>
            <a:ext cx="418704" cy="369332"/>
          </a:xfrm>
          <a:prstGeom prst="rect">
            <a:avLst/>
          </a:prstGeom>
          <a:noFill/>
        </p:spPr>
        <p:txBody>
          <a:bodyPr wrap="none" rtlCol="0">
            <a:spAutoFit/>
          </a:bodyPr>
          <a:lstStyle/>
          <a:p>
            <a:r>
              <a:rPr lang="en-US" dirty="0"/>
              <a:t>4</a:t>
            </a:r>
            <a:r>
              <a:rPr lang="en-US" dirty="0" smtClean="0"/>
              <a:t>0</a:t>
            </a:r>
            <a:endParaRPr lang="en-US" dirty="0"/>
          </a:p>
        </p:txBody>
      </p:sp>
      <p:sp>
        <p:nvSpPr>
          <p:cNvPr id="213" name="TextBox 212"/>
          <p:cNvSpPr txBox="1"/>
          <p:nvPr>
            <p:custDataLst>
              <p:tags r:id="rId63"/>
            </p:custDataLst>
          </p:nvPr>
        </p:nvSpPr>
        <p:spPr>
          <a:xfrm>
            <a:off x="3905448" y="6472535"/>
            <a:ext cx="418704" cy="369332"/>
          </a:xfrm>
          <a:prstGeom prst="rect">
            <a:avLst/>
          </a:prstGeom>
          <a:noFill/>
        </p:spPr>
        <p:txBody>
          <a:bodyPr wrap="none" rtlCol="0">
            <a:spAutoFit/>
          </a:bodyPr>
          <a:lstStyle/>
          <a:p>
            <a:r>
              <a:rPr lang="en-US" dirty="0"/>
              <a:t>5</a:t>
            </a:r>
            <a:r>
              <a:rPr lang="en-US" dirty="0" smtClean="0"/>
              <a:t>0</a:t>
            </a:r>
            <a:endParaRPr lang="en-US" dirty="0"/>
          </a:p>
        </p:txBody>
      </p:sp>
      <p:sp>
        <p:nvSpPr>
          <p:cNvPr id="214" name="TextBox 213"/>
          <p:cNvSpPr txBox="1"/>
          <p:nvPr>
            <p:custDataLst>
              <p:tags r:id="rId64"/>
            </p:custDataLst>
          </p:nvPr>
        </p:nvSpPr>
        <p:spPr>
          <a:xfrm>
            <a:off x="4667448" y="6472535"/>
            <a:ext cx="418704" cy="369332"/>
          </a:xfrm>
          <a:prstGeom prst="rect">
            <a:avLst/>
          </a:prstGeom>
          <a:noFill/>
        </p:spPr>
        <p:txBody>
          <a:bodyPr wrap="none" rtlCol="0">
            <a:spAutoFit/>
          </a:bodyPr>
          <a:lstStyle/>
          <a:p>
            <a:r>
              <a:rPr lang="en-US" dirty="0" smtClean="0"/>
              <a:t>60</a:t>
            </a:r>
            <a:endParaRPr lang="en-US" dirty="0"/>
          </a:p>
        </p:txBody>
      </p:sp>
      <p:sp>
        <p:nvSpPr>
          <p:cNvPr id="215" name="TextBox 214"/>
          <p:cNvSpPr txBox="1"/>
          <p:nvPr>
            <p:custDataLst>
              <p:tags r:id="rId65"/>
            </p:custDataLst>
          </p:nvPr>
        </p:nvSpPr>
        <p:spPr>
          <a:xfrm>
            <a:off x="5429448" y="6472535"/>
            <a:ext cx="418704" cy="369332"/>
          </a:xfrm>
          <a:prstGeom prst="rect">
            <a:avLst/>
          </a:prstGeom>
          <a:noFill/>
        </p:spPr>
        <p:txBody>
          <a:bodyPr wrap="none" rtlCol="0">
            <a:spAutoFit/>
          </a:bodyPr>
          <a:lstStyle/>
          <a:p>
            <a:r>
              <a:rPr lang="en-US" dirty="0" smtClean="0"/>
              <a:t>70</a:t>
            </a:r>
            <a:endParaRPr lang="en-US" dirty="0"/>
          </a:p>
        </p:txBody>
      </p:sp>
      <p:sp>
        <p:nvSpPr>
          <p:cNvPr id="216" name="TextBox 215"/>
          <p:cNvSpPr txBox="1"/>
          <p:nvPr>
            <p:custDataLst>
              <p:tags r:id="rId66"/>
            </p:custDataLst>
          </p:nvPr>
        </p:nvSpPr>
        <p:spPr>
          <a:xfrm>
            <a:off x="6191448" y="6472535"/>
            <a:ext cx="418704" cy="369332"/>
          </a:xfrm>
          <a:prstGeom prst="rect">
            <a:avLst/>
          </a:prstGeom>
          <a:noFill/>
        </p:spPr>
        <p:txBody>
          <a:bodyPr wrap="none" rtlCol="0">
            <a:spAutoFit/>
          </a:bodyPr>
          <a:lstStyle/>
          <a:p>
            <a:r>
              <a:rPr lang="en-US" dirty="0"/>
              <a:t>8</a:t>
            </a:r>
            <a:r>
              <a:rPr lang="en-US" dirty="0" smtClean="0"/>
              <a:t>0</a:t>
            </a:r>
            <a:endParaRPr lang="en-US" dirty="0"/>
          </a:p>
        </p:txBody>
      </p:sp>
      <p:sp>
        <p:nvSpPr>
          <p:cNvPr id="217" name="TextBox 216"/>
          <p:cNvSpPr txBox="1"/>
          <p:nvPr>
            <p:custDataLst>
              <p:tags r:id="rId67"/>
            </p:custDataLst>
          </p:nvPr>
        </p:nvSpPr>
        <p:spPr>
          <a:xfrm>
            <a:off x="6953448" y="6472535"/>
            <a:ext cx="418704" cy="369332"/>
          </a:xfrm>
          <a:prstGeom prst="rect">
            <a:avLst/>
          </a:prstGeom>
          <a:noFill/>
        </p:spPr>
        <p:txBody>
          <a:bodyPr wrap="none" rtlCol="0">
            <a:spAutoFit/>
          </a:bodyPr>
          <a:lstStyle/>
          <a:p>
            <a:r>
              <a:rPr lang="en-US" dirty="0" smtClean="0"/>
              <a:t>90</a:t>
            </a:r>
            <a:endParaRPr lang="en-US" dirty="0"/>
          </a:p>
        </p:txBody>
      </p:sp>
      <p:sp>
        <p:nvSpPr>
          <p:cNvPr id="218" name="TextBox 217"/>
          <p:cNvSpPr txBox="1"/>
          <p:nvPr>
            <p:custDataLst>
              <p:tags r:id="rId68"/>
            </p:custDataLst>
          </p:nvPr>
        </p:nvSpPr>
        <p:spPr>
          <a:xfrm>
            <a:off x="7656938" y="6472535"/>
            <a:ext cx="535724" cy="369332"/>
          </a:xfrm>
          <a:prstGeom prst="rect">
            <a:avLst/>
          </a:prstGeom>
          <a:noFill/>
        </p:spPr>
        <p:txBody>
          <a:bodyPr wrap="none" rtlCol="0">
            <a:spAutoFit/>
          </a:bodyPr>
          <a:lstStyle/>
          <a:p>
            <a:r>
              <a:rPr lang="en-US" dirty="0" smtClean="0"/>
              <a:t>100</a:t>
            </a:r>
            <a:endParaRPr lang="en-US" dirty="0"/>
          </a:p>
        </p:txBody>
      </p:sp>
      <p:sp>
        <p:nvSpPr>
          <p:cNvPr id="219" name="TextBox 218"/>
          <p:cNvSpPr txBox="1"/>
          <p:nvPr>
            <p:custDataLst>
              <p:tags r:id="rId69"/>
            </p:custDataLst>
          </p:nvPr>
        </p:nvSpPr>
        <p:spPr>
          <a:xfrm>
            <a:off x="483880" y="5862935"/>
            <a:ext cx="1344920" cy="369332"/>
          </a:xfrm>
          <a:prstGeom prst="rect">
            <a:avLst/>
          </a:prstGeom>
          <a:noFill/>
        </p:spPr>
        <p:txBody>
          <a:bodyPr wrap="none" rtlCol="0">
            <a:spAutoFit/>
          </a:bodyPr>
          <a:lstStyle/>
          <a:p>
            <a:r>
              <a:rPr lang="en-US" dirty="0" smtClean="0"/>
              <a:t>troposphere</a:t>
            </a:r>
            <a:endParaRPr lang="en-US" dirty="0"/>
          </a:p>
        </p:txBody>
      </p:sp>
      <p:sp>
        <p:nvSpPr>
          <p:cNvPr id="220" name="TextBox 219"/>
          <p:cNvSpPr txBox="1"/>
          <p:nvPr>
            <p:custDataLst>
              <p:tags r:id="rId70"/>
            </p:custDataLst>
          </p:nvPr>
        </p:nvSpPr>
        <p:spPr>
          <a:xfrm>
            <a:off x="2286000" y="5862935"/>
            <a:ext cx="1370632" cy="369332"/>
          </a:xfrm>
          <a:prstGeom prst="rect">
            <a:avLst/>
          </a:prstGeom>
          <a:noFill/>
        </p:spPr>
        <p:txBody>
          <a:bodyPr wrap="none" rtlCol="0">
            <a:spAutoFit/>
          </a:bodyPr>
          <a:lstStyle/>
          <a:p>
            <a:r>
              <a:rPr lang="en-US" dirty="0" smtClean="0"/>
              <a:t>stratosphere</a:t>
            </a:r>
            <a:endParaRPr lang="en-US" dirty="0"/>
          </a:p>
        </p:txBody>
      </p:sp>
      <p:sp>
        <p:nvSpPr>
          <p:cNvPr id="221" name="TextBox 220"/>
          <p:cNvSpPr txBox="1"/>
          <p:nvPr>
            <p:custDataLst>
              <p:tags r:id="rId71"/>
            </p:custDataLst>
          </p:nvPr>
        </p:nvSpPr>
        <p:spPr>
          <a:xfrm>
            <a:off x="4979680" y="5862935"/>
            <a:ext cx="1337417" cy="369332"/>
          </a:xfrm>
          <a:prstGeom prst="rect">
            <a:avLst/>
          </a:prstGeom>
          <a:noFill/>
        </p:spPr>
        <p:txBody>
          <a:bodyPr wrap="none" rtlCol="0">
            <a:spAutoFit/>
          </a:bodyPr>
          <a:lstStyle/>
          <a:p>
            <a:r>
              <a:rPr lang="en-US" dirty="0" smtClean="0"/>
              <a:t>mesosphere</a:t>
            </a:r>
            <a:endParaRPr lang="en-US" dirty="0"/>
          </a:p>
        </p:txBody>
      </p:sp>
      <p:sp>
        <p:nvSpPr>
          <p:cNvPr id="222" name="TextBox 221"/>
          <p:cNvSpPr txBox="1"/>
          <p:nvPr>
            <p:custDataLst>
              <p:tags r:id="rId72"/>
            </p:custDataLst>
          </p:nvPr>
        </p:nvSpPr>
        <p:spPr>
          <a:xfrm>
            <a:off x="7966731" y="5862935"/>
            <a:ext cx="720069" cy="369332"/>
          </a:xfrm>
          <a:prstGeom prst="rect">
            <a:avLst/>
          </a:prstGeom>
          <a:noFill/>
        </p:spPr>
        <p:txBody>
          <a:bodyPr wrap="none" rtlCol="0">
            <a:spAutoFit/>
          </a:bodyPr>
          <a:lstStyle/>
          <a:p>
            <a:r>
              <a:rPr lang="en-US" dirty="0" smtClean="0"/>
              <a:t>space</a:t>
            </a:r>
            <a:endParaRPr lang="en-US" dirty="0"/>
          </a:p>
        </p:txBody>
      </p:sp>
      <p:sp>
        <p:nvSpPr>
          <p:cNvPr id="223" name="TextBox 222"/>
          <p:cNvSpPr txBox="1"/>
          <p:nvPr>
            <p:custDataLst>
              <p:tags r:id="rId73"/>
            </p:custDataLst>
          </p:nvPr>
        </p:nvSpPr>
        <p:spPr>
          <a:xfrm>
            <a:off x="8534400" y="6195536"/>
            <a:ext cx="629403" cy="738664"/>
          </a:xfrm>
          <a:prstGeom prst="rect">
            <a:avLst/>
          </a:prstGeom>
          <a:noFill/>
        </p:spPr>
        <p:txBody>
          <a:bodyPr wrap="none" rtlCol="0">
            <a:spAutoFit/>
          </a:bodyPr>
          <a:lstStyle/>
          <a:p>
            <a:r>
              <a:rPr lang="en-US" sz="1400" dirty="0" smtClean="0"/>
              <a:t>km</a:t>
            </a:r>
            <a:br>
              <a:rPr lang="en-US" sz="1400" dirty="0" smtClean="0"/>
            </a:br>
            <a:r>
              <a:rPr lang="en-US" sz="1400" dirty="0" smtClean="0"/>
              <a:t>above</a:t>
            </a:r>
            <a:br>
              <a:rPr lang="en-US" sz="1400" dirty="0" smtClean="0"/>
            </a:br>
            <a:r>
              <a:rPr lang="en-US" sz="1400" dirty="0" smtClean="0"/>
              <a:t>earth</a:t>
            </a:r>
            <a:endParaRPr lang="en-US" sz="1400" dirty="0"/>
          </a:p>
        </p:txBody>
      </p:sp>
      <p:sp>
        <p:nvSpPr>
          <p:cNvPr id="224" name="Slide Number Placeholder 17"/>
          <p:cNvSpPr>
            <a:spLocks noGrp="1"/>
          </p:cNvSpPr>
          <p:nvPr>
            <p:ph type="sldNum" sz="quarter" idx="12"/>
            <p:custDataLst>
              <p:tags r:id="rId74"/>
            </p:custDataLst>
          </p:nvPr>
        </p:nvSpPr>
        <p:spPr>
          <a:xfrm>
            <a:off x="6553200" y="6356350"/>
            <a:ext cx="2133600" cy="365125"/>
          </a:xfrm>
        </p:spPr>
        <p:txBody>
          <a:bodyPr/>
          <a:lstStyle/>
          <a:p>
            <a:fld id="{788CE558-C476-4373-B415-9E6F3874DDF1}" type="slidenum">
              <a:rPr lang="en-US" smtClean="0"/>
              <a:t>84</a:t>
            </a:fld>
            <a:endParaRPr lang="en-US"/>
          </a:p>
        </p:txBody>
      </p:sp>
      <p:cxnSp>
        <p:nvCxnSpPr>
          <p:cNvPr id="225" name="Straight Connector 224"/>
          <p:cNvCxnSpPr/>
          <p:nvPr>
            <p:custDataLst>
              <p:tags r:id="rId75"/>
            </p:custDataLst>
          </p:nvPr>
        </p:nvCxnSpPr>
        <p:spPr>
          <a:xfrm>
            <a:off x="4114800"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custDataLst>
              <p:tags r:id="rId76"/>
            </p:custDataLst>
          </p:nvPr>
        </p:nvCxnSpPr>
        <p:spPr>
          <a:xfrm>
            <a:off x="1833093" y="5901035"/>
            <a:ext cx="0" cy="6858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custDataLst>
              <p:tags r:id="rId1"/>
            </p:custDataLst>
          </p:nvPr>
        </p:nvSpPr>
        <p:spPr>
          <a:xfrm>
            <a:off x="457200" y="1600200"/>
            <a:ext cx="8534400" cy="4525963"/>
          </a:xfrm>
        </p:spPr>
        <p:txBody>
          <a:bodyPr/>
          <a:lstStyle/>
          <a:p>
            <a:pPr marL="0" indent="0">
              <a:buNone/>
            </a:pPr>
            <a:r>
              <a:rPr lang="en-US" b="1" dirty="0">
                <a:latin typeface="Courier New" pitchFamily="49" charset="0"/>
                <a:cs typeface="Courier New" pitchFamily="49" charset="0"/>
              </a:rPr>
              <a:t>speed = </a:t>
            </a:r>
            <a:r>
              <a:rPr lang="en-US" b="1" dirty="0" smtClean="0">
                <a:latin typeface="Courier New" pitchFamily="49" charset="0"/>
                <a:cs typeface="Courier New" pitchFamily="49" charset="0"/>
              </a:rPr>
              <a:t>54</a:t>
            </a: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limit = 55</a:t>
            </a:r>
          </a:p>
          <a:p>
            <a:pPr marL="0" indent="0">
              <a:buNone/>
            </a:pPr>
            <a:r>
              <a:rPr lang="en-US" b="1" dirty="0">
                <a:latin typeface="Courier New" pitchFamily="49" charset="0"/>
                <a:cs typeface="Courier New" pitchFamily="49" charset="0"/>
              </a:rPr>
              <a:t>if speed &lt;= limit:</a:t>
            </a:r>
          </a:p>
          <a:p>
            <a:pPr marL="0" indent="0">
              <a:buNone/>
            </a:pPr>
            <a:r>
              <a:rPr lang="en-US" b="1" dirty="0">
                <a:latin typeface="Courier New" pitchFamily="49" charset="0"/>
                <a:cs typeface="Courier New" pitchFamily="49" charset="0"/>
              </a:rPr>
              <a:t>    print "Good job!"</a:t>
            </a:r>
          </a:p>
          <a:p>
            <a:pPr marL="0" indent="0">
              <a:buNone/>
            </a:pPr>
            <a:r>
              <a:rPr lang="en-US" b="1" dirty="0">
                <a:latin typeface="Courier New" pitchFamily="49" charset="0"/>
                <a:cs typeface="Courier New" pitchFamily="49" charset="0"/>
              </a:rPr>
              <a:t>else:</a:t>
            </a:r>
          </a:p>
          <a:p>
            <a:pPr marL="0" indent="0">
              <a:buNone/>
            </a:pPr>
            <a:r>
              <a:rPr lang="en-US" b="1" dirty="0">
                <a:latin typeface="Courier New" pitchFamily="49" charset="0"/>
                <a:cs typeface="Courier New" pitchFamily="49" charset="0"/>
              </a:rPr>
              <a:t>    print "You owe $", speed/fine</a:t>
            </a:r>
            <a:endParaRPr lang="en-US" b="1" dirty="0" smtClean="0">
              <a:latin typeface="Courier New" pitchFamily="49" charset="0"/>
              <a:cs typeface="Courier New" pitchFamily="49" charset="0"/>
            </a:endParaRPr>
          </a:p>
        </p:txBody>
      </p:sp>
      <p:sp>
        <p:nvSpPr>
          <p:cNvPr id="2" name="Slide Number Placeholder 1"/>
          <p:cNvSpPr>
            <a:spLocks noGrp="1"/>
          </p:cNvSpPr>
          <p:nvPr>
            <p:ph type="sldNum" sz="quarter" idx="12"/>
            <p:custDataLst>
              <p:tags r:id="rId2"/>
            </p:custDataLst>
          </p:nvPr>
        </p:nvSpPr>
        <p:spPr/>
        <p:txBody>
          <a:bodyPr/>
          <a:lstStyle/>
          <a:p>
            <a:fld id="{788CE558-C476-4373-B415-9E6F3874DDF1}" type="slidenum">
              <a:rPr lang="en-US" smtClean="0"/>
              <a:t>85</a:t>
            </a:fld>
            <a:endParaRPr lang="en-US"/>
          </a:p>
        </p:txBody>
      </p:sp>
      <p:sp>
        <p:nvSpPr>
          <p:cNvPr id="3" name="TextBox 2"/>
          <p:cNvSpPr txBox="1"/>
          <p:nvPr>
            <p:custDataLst>
              <p:tags r:id="rId3"/>
            </p:custDataLst>
          </p:nvPr>
        </p:nvSpPr>
        <p:spPr>
          <a:xfrm>
            <a:off x="3810000" y="5674495"/>
            <a:ext cx="4852482" cy="523220"/>
          </a:xfrm>
          <a:prstGeom prst="rect">
            <a:avLst/>
          </a:prstGeom>
          <a:noFill/>
        </p:spPr>
        <p:txBody>
          <a:bodyPr wrap="none" rtlCol="0">
            <a:spAutoFit/>
          </a:bodyPr>
          <a:lstStyle/>
          <a:p>
            <a:r>
              <a:rPr lang="en-US" sz="2800" dirty="0" smtClean="0">
                <a:solidFill>
                  <a:srgbClr val="0070C0"/>
                </a:solidFill>
              </a:rPr>
              <a:t>What if we change speed to 64?</a:t>
            </a:r>
            <a:endParaRPr lang="en-US" sz="2800" dirty="0">
              <a:solidFill>
                <a:srgbClr val="0070C0"/>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0419126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For loop Syntax</a:t>
            </a:r>
            <a:r>
              <a:rPr lang="en-US" dirty="0"/>
              <a:t>:</a:t>
            </a:r>
          </a:p>
          <a:p>
            <a:pPr marL="0" indent="0">
              <a:buNone/>
            </a:pPr>
            <a:endParaRPr lang="en-US" dirty="0"/>
          </a:p>
          <a:p>
            <a:pPr marL="0" indent="0">
              <a:buNone/>
            </a:pPr>
            <a:r>
              <a:rPr lang="en-US" dirty="0"/>
              <a:t>for &lt;reference&gt; in &lt;sequence&gt;:</a:t>
            </a:r>
          </a:p>
          <a:p>
            <a:pPr marL="0" indent="0">
              <a:buNone/>
            </a:pPr>
            <a:r>
              <a:rPr lang="en-US" dirty="0"/>
              <a:t>    &lt;code block&gt;</a:t>
            </a:r>
          </a:p>
          <a:p>
            <a:pPr marL="0" indent="0">
              <a:buNone/>
            </a:pPr>
            <a:r>
              <a:rPr lang="en-US" dirty="0"/>
              <a:t>    continue</a:t>
            </a:r>
          </a:p>
          <a:p>
            <a:pPr marL="0" indent="0">
              <a:buNone/>
            </a:pPr>
            <a:r>
              <a:rPr lang="en-US" dirty="0"/>
              <a:t>    break</a:t>
            </a:r>
          </a:p>
          <a:p>
            <a:pPr marL="0" indent="0">
              <a:buNone/>
            </a:pPr>
            <a:r>
              <a:rPr lang="en-US" dirty="0"/>
              <a:t>else:</a:t>
            </a:r>
          </a:p>
          <a:p>
            <a:pPr marL="0" indent="0">
              <a:buNone/>
            </a:pPr>
            <a:r>
              <a:rPr lang="en-US" dirty="0"/>
              <a:t>    &lt;code block&gt;</a:t>
            </a:r>
            <a:endParaRPr lang="en-US" dirty="0" smtClean="0"/>
          </a:p>
        </p:txBody>
      </p:sp>
    </p:spTree>
    <p:extLst>
      <p:ext uri="{BB962C8B-B14F-4D97-AF65-F5344CB8AC3E}">
        <p14:creationId xmlns:p14="http://schemas.microsoft.com/office/powerpoint/2010/main" val="3503045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endParaRPr lang="en-US" dirty="0" smtClean="0"/>
          </a:p>
        </p:txBody>
      </p:sp>
      <p:pic>
        <p:nvPicPr>
          <p:cNvPr id="2" name="Picture 1"/>
          <p:cNvPicPr>
            <a:picLocks noChangeAspect="1"/>
          </p:cNvPicPr>
          <p:nvPr/>
        </p:nvPicPr>
        <p:blipFill>
          <a:blip r:embed="rId2"/>
          <a:stretch>
            <a:fillRect/>
          </a:stretch>
        </p:blipFill>
        <p:spPr>
          <a:xfrm>
            <a:off x="2049880" y="2687503"/>
            <a:ext cx="4260238" cy="2038501"/>
          </a:xfrm>
          <a:prstGeom prst="rect">
            <a:avLst/>
          </a:prstGeom>
        </p:spPr>
      </p:pic>
    </p:spTree>
    <p:extLst>
      <p:ext uri="{BB962C8B-B14F-4D97-AF65-F5344CB8AC3E}">
        <p14:creationId xmlns:p14="http://schemas.microsoft.com/office/powerpoint/2010/main" val="1223319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98383" y="4400499"/>
            <a:ext cx="6376287" cy="2125429"/>
          </a:xfrm>
          <a:prstGeom prst="rect">
            <a:avLst/>
          </a:prstGeom>
        </p:spPr>
      </p:pic>
      <p:pic>
        <p:nvPicPr>
          <p:cNvPr id="5" name="Picture 4"/>
          <p:cNvPicPr>
            <a:picLocks noChangeAspect="1"/>
          </p:cNvPicPr>
          <p:nvPr/>
        </p:nvPicPr>
        <p:blipFill>
          <a:blip r:embed="rId4"/>
          <a:stretch>
            <a:fillRect/>
          </a:stretch>
        </p:blipFill>
        <p:spPr>
          <a:xfrm>
            <a:off x="298383" y="1227270"/>
            <a:ext cx="3083478" cy="2661335"/>
          </a:xfrm>
          <a:prstGeom prst="rect">
            <a:avLst/>
          </a:prstGeom>
        </p:spPr>
      </p:pic>
    </p:spTree>
    <p:extLst>
      <p:ext uri="{BB962C8B-B14F-4D97-AF65-F5344CB8AC3E}">
        <p14:creationId xmlns:p14="http://schemas.microsoft.com/office/powerpoint/2010/main" val="1070872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While loop Syntax</a:t>
            </a:r>
            <a:r>
              <a:rPr lang="en-US" dirty="0"/>
              <a:t>:</a:t>
            </a:r>
          </a:p>
          <a:p>
            <a:pPr marL="0" indent="0">
              <a:buNone/>
            </a:pPr>
            <a:endParaRPr lang="en-US" dirty="0"/>
          </a:p>
          <a:p>
            <a:pPr marL="0" indent="0">
              <a:buNone/>
            </a:pPr>
            <a:r>
              <a:rPr lang="en-US" dirty="0"/>
              <a:t>while &lt;condition&gt;:</a:t>
            </a:r>
          </a:p>
          <a:p>
            <a:pPr marL="0" indent="0">
              <a:buNone/>
            </a:pPr>
            <a:r>
              <a:rPr lang="en-US" dirty="0"/>
              <a:t>    &lt;code block&gt;</a:t>
            </a:r>
          </a:p>
          <a:p>
            <a:pPr marL="0" indent="0">
              <a:buNone/>
            </a:pPr>
            <a:r>
              <a:rPr lang="en-US" dirty="0"/>
              <a:t>    continue</a:t>
            </a:r>
          </a:p>
          <a:p>
            <a:pPr marL="0" indent="0">
              <a:buNone/>
            </a:pPr>
            <a:r>
              <a:rPr lang="en-US" dirty="0"/>
              <a:t>    break</a:t>
            </a:r>
          </a:p>
          <a:p>
            <a:pPr marL="0" indent="0">
              <a:buNone/>
            </a:pPr>
            <a:r>
              <a:rPr lang="en-US" dirty="0"/>
              <a:t>else:</a:t>
            </a:r>
          </a:p>
          <a:p>
            <a:pPr marL="0" indent="0">
              <a:buNone/>
            </a:pPr>
            <a:r>
              <a:rPr lang="en-US" dirty="0"/>
              <a:t>    &lt;code block&gt;</a:t>
            </a:r>
            <a:endParaRPr lang="en-US" dirty="0" smtClean="0"/>
          </a:p>
        </p:txBody>
      </p:sp>
    </p:spTree>
    <p:extLst>
      <p:ext uri="{BB962C8B-B14F-4D97-AF65-F5344CB8AC3E}">
        <p14:creationId xmlns:p14="http://schemas.microsoft.com/office/powerpoint/2010/main" val="363183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fontScale="90000"/>
          </a:bodyPr>
          <a:lstStyle/>
          <a:p>
            <a:r>
              <a:rPr lang="en-US" dirty="0"/>
              <a:t>Example: Assessing </a:t>
            </a:r>
            <a:r>
              <a:rPr lang="en-US" dirty="0" smtClean="0"/>
              <a:t>treatment </a:t>
            </a:r>
            <a:r>
              <a:rPr lang="en-US" dirty="0"/>
              <a:t>e</a:t>
            </a:r>
            <a:r>
              <a:rPr lang="en-US" dirty="0" smtClean="0"/>
              <a:t>fficacy</a:t>
            </a:r>
            <a:endParaRPr lang="en-US" dirty="0"/>
          </a:p>
        </p:txBody>
      </p:sp>
      <p:pic>
        <p:nvPicPr>
          <p:cNvPr id="4" name="Picture 3" descr="Picture 6.png"/>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0" y="1417638"/>
            <a:ext cx="9036084" cy="5181953"/>
          </a:xfrm>
          <a:prstGeom prst="rect">
            <a:avLst/>
          </a:prstGeom>
        </p:spPr>
      </p:pic>
      <p:grpSp>
        <p:nvGrpSpPr>
          <p:cNvPr id="9" name="Group 8"/>
          <p:cNvGrpSpPr/>
          <p:nvPr>
            <p:custDataLst>
              <p:tags r:id="rId3"/>
            </p:custDataLst>
          </p:nvPr>
        </p:nvGrpSpPr>
        <p:grpSpPr>
          <a:xfrm>
            <a:off x="5820412" y="1607679"/>
            <a:ext cx="2539817" cy="1197040"/>
            <a:chOff x="5820412" y="1607679"/>
            <a:chExt cx="2539817" cy="1197040"/>
          </a:xfrm>
        </p:grpSpPr>
        <p:sp>
          <p:nvSpPr>
            <p:cNvPr id="5" name="Rounded Rectangle 4"/>
            <p:cNvSpPr/>
            <p:nvPr>
              <p:custDataLst>
                <p:tags r:id="rId12"/>
              </p:custDataLst>
            </p:nvPr>
          </p:nvSpPr>
          <p:spPr>
            <a:xfrm>
              <a:off x="7394570" y="1607679"/>
              <a:ext cx="965659" cy="317515"/>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custDataLst>
                <p:tags r:id="rId13"/>
              </p:custDataLst>
            </p:nvPr>
          </p:nvSpPr>
          <p:spPr>
            <a:xfrm>
              <a:off x="5820412" y="2407824"/>
              <a:ext cx="1878405" cy="39689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r>
                <a:rPr lang="en-US"/>
                <a:t>Zip code of clinic</a:t>
              </a:r>
            </a:p>
          </p:txBody>
        </p:sp>
      </p:grpSp>
      <p:grpSp>
        <p:nvGrpSpPr>
          <p:cNvPr id="11" name="Group 10"/>
          <p:cNvGrpSpPr/>
          <p:nvPr>
            <p:custDataLst>
              <p:tags r:id="rId4"/>
            </p:custDataLst>
          </p:nvPr>
        </p:nvGrpSpPr>
        <p:grpSpPr>
          <a:xfrm>
            <a:off x="6478653" y="1620909"/>
            <a:ext cx="2612435" cy="1825714"/>
            <a:chOff x="6478653" y="1620909"/>
            <a:chExt cx="2612435" cy="1825714"/>
          </a:xfrm>
        </p:grpSpPr>
        <p:sp>
          <p:nvSpPr>
            <p:cNvPr id="6" name="Rounded Rectangle 5"/>
            <p:cNvSpPr/>
            <p:nvPr>
              <p:custDataLst>
                <p:tags r:id="rId10"/>
              </p:custDataLst>
            </p:nvPr>
          </p:nvSpPr>
          <p:spPr>
            <a:xfrm>
              <a:off x="8333773" y="1620909"/>
              <a:ext cx="757315" cy="317515"/>
            </a:xfrm>
            <a:prstGeom prst="round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custDataLst>
                <p:tags r:id="rId11"/>
              </p:custDataLst>
            </p:nvPr>
          </p:nvSpPr>
          <p:spPr>
            <a:xfrm>
              <a:off x="6478653" y="3049728"/>
              <a:ext cx="2096396" cy="396895"/>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r>
                <a:rPr lang="en-US"/>
                <a:t>Zip code of patient</a:t>
              </a:r>
            </a:p>
          </p:txBody>
        </p:sp>
      </p:grpSp>
      <p:grpSp>
        <p:nvGrpSpPr>
          <p:cNvPr id="12" name="Group 11"/>
          <p:cNvGrpSpPr/>
          <p:nvPr>
            <p:custDataLst>
              <p:tags r:id="rId5"/>
            </p:custDataLst>
          </p:nvPr>
        </p:nvGrpSpPr>
        <p:grpSpPr>
          <a:xfrm>
            <a:off x="1604335" y="1607679"/>
            <a:ext cx="2827118" cy="1825715"/>
            <a:chOff x="6478653" y="1620909"/>
            <a:chExt cx="2612435" cy="1825715"/>
          </a:xfrm>
        </p:grpSpPr>
        <p:sp>
          <p:nvSpPr>
            <p:cNvPr id="13" name="Rounded Rectangle 12"/>
            <p:cNvSpPr/>
            <p:nvPr>
              <p:custDataLst>
                <p:tags r:id="rId8"/>
              </p:custDataLst>
            </p:nvPr>
          </p:nvSpPr>
          <p:spPr>
            <a:xfrm>
              <a:off x="8333773" y="1620909"/>
              <a:ext cx="757315" cy="317515"/>
            </a:xfrm>
            <a:prstGeom prst="roundRect">
              <a:avLst/>
            </a:prstGeom>
            <a:noFill/>
            <a:ln w="381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custDataLst>
                <p:tags r:id="rId9"/>
              </p:custDataLst>
            </p:nvPr>
          </p:nvSpPr>
          <p:spPr>
            <a:xfrm>
              <a:off x="6478653" y="2526893"/>
              <a:ext cx="2294616" cy="9197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r>
                <a:rPr lang="en-US">
                  <a:solidFill>
                    <a:schemeClr val="bg1"/>
                  </a:solidFill>
                </a:rPr>
                <a:t>number of follow ups within 16 weeks after treatment enrollment. </a:t>
              </a:r>
            </a:p>
          </p:txBody>
        </p:sp>
      </p:grpSp>
      <p:sp>
        <p:nvSpPr>
          <p:cNvPr id="15" name="TextBox 14"/>
          <p:cNvSpPr txBox="1"/>
          <p:nvPr>
            <p:custDataLst>
              <p:tags r:id="rId6"/>
            </p:custDataLst>
          </p:nvPr>
        </p:nvSpPr>
        <p:spPr>
          <a:xfrm>
            <a:off x="1269908" y="4789189"/>
            <a:ext cx="6124662" cy="1200328"/>
          </a:xfrm>
          <a:prstGeom prst="rect">
            <a:avLst/>
          </a:prstGeom>
          <a:solidFill>
            <a:schemeClr val="accent4">
              <a:lumMod val="75000"/>
            </a:schemeClr>
          </a:solidFill>
        </p:spPr>
        <p:txBody>
          <a:bodyPr wrap="square" rtlCol="0">
            <a:spAutoFit/>
          </a:bodyPr>
          <a:lstStyle/>
          <a:p>
            <a:r>
              <a:rPr lang="en-US" sz="2400" i="1">
                <a:solidFill>
                  <a:srgbClr val="FFFFFF"/>
                </a:solidFill>
              </a:rPr>
              <a:t>Question: Does the distance between the patient’s home and clinic influence the number of follow ups, and therefore treatment efficacy?</a:t>
            </a:r>
          </a:p>
        </p:txBody>
      </p:sp>
      <p:sp>
        <p:nvSpPr>
          <p:cNvPr id="3" name="Slide Number Placeholder 2"/>
          <p:cNvSpPr>
            <a:spLocks noGrp="1"/>
          </p:cNvSpPr>
          <p:nvPr>
            <p:ph type="sldNum" sz="quarter" idx="12"/>
            <p:custDataLst>
              <p:tags r:id="rId7"/>
            </p:custDataLst>
          </p:nvPr>
        </p:nvSpPr>
        <p:spPr/>
        <p:txBody>
          <a:bodyPr/>
          <a:lstStyle/>
          <a:p>
            <a:fld id="{5F7ED7C0-9AEA-4F4A-BC37-D84FB4BBF691}" type="slidenum">
              <a:rPr lang="en-US" smtClean="0"/>
              <a:t>9</a:t>
            </a:fld>
            <a:endParaRPr lang="en-US"/>
          </a:p>
        </p:txBody>
      </p:sp>
    </p:spTree>
    <p:extLst>
      <p:ext uri="{BB962C8B-B14F-4D97-AF65-F5344CB8AC3E}">
        <p14:creationId xmlns:p14="http://schemas.microsoft.com/office/powerpoint/2010/main" val="176531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10876" y="2074094"/>
            <a:ext cx="3299611" cy="3498084"/>
          </a:xfrm>
          <a:prstGeom prst="rect">
            <a:avLst/>
          </a:prstGeom>
        </p:spPr>
      </p:pic>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4"/>
          <a:stretch>
            <a:fillRect/>
          </a:stretch>
        </p:blipFill>
        <p:spPr>
          <a:xfrm>
            <a:off x="591953" y="2074094"/>
            <a:ext cx="3277552" cy="3277552"/>
          </a:xfrm>
          <a:prstGeom prst="rect">
            <a:avLst/>
          </a:prstGeom>
        </p:spPr>
      </p:pic>
    </p:spTree>
    <p:extLst>
      <p:ext uri="{BB962C8B-B14F-4D97-AF65-F5344CB8AC3E}">
        <p14:creationId xmlns:p14="http://schemas.microsoft.com/office/powerpoint/2010/main" val="1144586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b="1" dirty="0"/>
              <a:t>b</a:t>
            </a:r>
            <a:r>
              <a:rPr lang="en-US" b="1" dirty="0" smtClean="0"/>
              <a:t>reak</a:t>
            </a:r>
            <a:r>
              <a:rPr lang="en-US" dirty="0" smtClean="0"/>
              <a:t>: </a:t>
            </a:r>
            <a:r>
              <a:rPr lang="en-US" dirty="0"/>
              <a:t>As the name says. It is used to break out of a loop when a condition becomes true when executing the loop.</a:t>
            </a:r>
            <a:endParaRPr lang="en-US" dirty="0" smtClean="0"/>
          </a:p>
        </p:txBody>
      </p:sp>
      <p:pic>
        <p:nvPicPr>
          <p:cNvPr id="2" name="Picture 1"/>
          <p:cNvPicPr>
            <a:picLocks noChangeAspect="1"/>
          </p:cNvPicPr>
          <p:nvPr/>
        </p:nvPicPr>
        <p:blipFill>
          <a:blip r:embed="rId2"/>
          <a:stretch>
            <a:fillRect/>
          </a:stretch>
        </p:blipFill>
        <p:spPr>
          <a:xfrm>
            <a:off x="4572000" y="2853790"/>
            <a:ext cx="2715226" cy="3713930"/>
          </a:xfrm>
          <a:prstGeom prst="rect">
            <a:avLst/>
          </a:prstGeom>
        </p:spPr>
      </p:pic>
    </p:spTree>
    <p:extLst>
      <p:ext uri="{BB962C8B-B14F-4D97-AF65-F5344CB8AC3E}">
        <p14:creationId xmlns:p14="http://schemas.microsoft.com/office/powerpoint/2010/main" val="2770838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13573"/>
            <a:ext cx="5784783" cy="5257800"/>
          </a:xfrm>
        </p:spPr>
        <p:txBody>
          <a:bodyPr>
            <a:normAutofit/>
          </a:bodyPr>
          <a:lstStyle/>
          <a:p>
            <a:pPr marL="0" indent="0">
              <a:buNone/>
            </a:pPr>
            <a:r>
              <a:rPr lang="en-US" b="1" dirty="0" err="1" smtClean="0"/>
              <a:t>continue</a:t>
            </a:r>
            <a:r>
              <a:rPr lang="en-US" dirty="0" err="1" smtClean="0"/>
              <a:t>:</a:t>
            </a:r>
            <a:r>
              <a:rPr lang="en-US" dirty="0" err="1"/>
              <a:t>This</a:t>
            </a:r>
            <a:r>
              <a:rPr lang="en-US" dirty="0"/>
              <a:t> continues the rest of the loop. Sometimes when a condition is satisfied there are chances of the loop getting terminated. This can be avoided using continue statement.</a:t>
            </a:r>
            <a:endParaRPr lang="en-US" dirty="0" smtClean="0"/>
          </a:p>
        </p:txBody>
      </p:sp>
      <p:pic>
        <p:nvPicPr>
          <p:cNvPr id="4" name="Picture 3"/>
          <p:cNvPicPr>
            <a:picLocks noChangeAspect="1"/>
          </p:cNvPicPr>
          <p:nvPr/>
        </p:nvPicPr>
        <p:blipFill>
          <a:blip r:embed="rId2"/>
          <a:stretch>
            <a:fillRect/>
          </a:stretch>
        </p:blipFill>
        <p:spPr>
          <a:xfrm>
            <a:off x="5670081" y="2207544"/>
            <a:ext cx="3252537" cy="4800620"/>
          </a:xfrm>
          <a:prstGeom prst="rect">
            <a:avLst/>
          </a:prstGeom>
        </p:spPr>
      </p:pic>
    </p:spTree>
    <p:extLst>
      <p:ext uri="{BB962C8B-B14F-4D97-AF65-F5344CB8AC3E}">
        <p14:creationId xmlns:p14="http://schemas.microsoft.com/office/powerpoint/2010/main" val="4149285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List generated by loop</a:t>
            </a:r>
          </a:p>
        </p:txBody>
      </p:sp>
      <p:pic>
        <p:nvPicPr>
          <p:cNvPr id="4" name="Picture 3"/>
          <p:cNvPicPr>
            <a:picLocks noChangeAspect="1"/>
          </p:cNvPicPr>
          <p:nvPr/>
        </p:nvPicPr>
        <p:blipFill>
          <a:blip r:embed="rId3"/>
          <a:stretch>
            <a:fillRect/>
          </a:stretch>
        </p:blipFill>
        <p:spPr>
          <a:xfrm>
            <a:off x="764857" y="2886876"/>
            <a:ext cx="6840787" cy="2358892"/>
          </a:xfrm>
          <a:prstGeom prst="rect">
            <a:avLst/>
          </a:prstGeom>
        </p:spPr>
      </p:pic>
    </p:spTree>
    <p:extLst>
      <p:ext uri="{BB962C8B-B14F-4D97-AF65-F5344CB8AC3E}">
        <p14:creationId xmlns:p14="http://schemas.microsoft.com/office/powerpoint/2010/main" val="23371601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List generated by loop</a:t>
            </a:r>
          </a:p>
        </p:txBody>
      </p:sp>
      <p:pic>
        <p:nvPicPr>
          <p:cNvPr id="2" name="Picture 1"/>
          <p:cNvPicPr>
            <a:picLocks noChangeAspect="1"/>
          </p:cNvPicPr>
          <p:nvPr/>
        </p:nvPicPr>
        <p:blipFill>
          <a:blip r:embed="rId3"/>
          <a:stretch>
            <a:fillRect/>
          </a:stretch>
        </p:blipFill>
        <p:spPr>
          <a:xfrm>
            <a:off x="1034465" y="3172626"/>
            <a:ext cx="6742784" cy="1245369"/>
          </a:xfrm>
          <a:prstGeom prst="rect">
            <a:avLst/>
          </a:prstGeom>
        </p:spPr>
      </p:pic>
    </p:spTree>
    <p:extLst>
      <p:ext uri="{BB962C8B-B14F-4D97-AF65-F5344CB8AC3E}">
        <p14:creationId xmlns:p14="http://schemas.microsoft.com/office/powerpoint/2010/main" val="2855906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List generated by loop</a:t>
            </a:r>
          </a:p>
        </p:txBody>
      </p:sp>
      <p:pic>
        <p:nvPicPr>
          <p:cNvPr id="5" name="Picture 4"/>
          <p:cNvPicPr>
            <a:picLocks noChangeAspect="1"/>
          </p:cNvPicPr>
          <p:nvPr/>
        </p:nvPicPr>
        <p:blipFill>
          <a:blip r:embed="rId3"/>
          <a:stretch>
            <a:fillRect/>
          </a:stretch>
        </p:blipFill>
        <p:spPr>
          <a:xfrm>
            <a:off x="971549" y="2931694"/>
            <a:ext cx="6902439" cy="1168667"/>
          </a:xfrm>
          <a:prstGeom prst="rect">
            <a:avLst/>
          </a:prstGeom>
        </p:spPr>
      </p:pic>
    </p:spTree>
    <p:extLst>
      <p:ext uri="{BB962C8B-B14F-4D97-AF65-F5344CB8AC3E}">
        <p14:creationId xmlns:p14="http://schemas.microsoft.com/office/powerpoint/2010/main" val="247665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List generated by loop</a:t>
            </a:r>
          </a:p>
        </p:txBody>
      </p:sp>
      <p:pic>
        <p:nvPicPr>
          <p:cNvPr id="2" name="Picture 1"/>
          <p:cNvPicPr>
            <a:picLocks noChangeAspect="1"/>
          </p:cNvPicPr>
          <p:nvPr/>
        </p:nvPicPr>
        <p:blipFill>
          <a:blip r:embed="rId3"/>
          <a:stretch>
            <a:fillRect/>
          </a:stretch>
        </p:blipFill>
        <p:spPr>
          <a:xfrm>
            <a:off x="457200" y="3340718"/>
            <a:ext cx="6838749" cy="972554"/>
          </a:xfrm>
          <a:prstGeom prst="rect">
            <a:avLst/>
          </a:prstGeom>
        </p:spPr>
      </p:pic>
    </p:spTree>
    <p:extLst>
      <p:ext uri="{BB962C8B-B14F-4D97-AF65-F5344CB8AC3E}">
        <p14:creationId xmlns:p14="http://schemas.microsoft.com/office/powerpoint/2010/main" val="3138979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Functions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890762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849854"/>
            <a:ext cx="7772400" cy="750346"/>
          </a:xfrm>
        </p:spPr>
        <p:txBody>
          <a:bodyPr>
            <a:normAutofit fontScale="90000"/>
          </a:bodyPr>
          <a:lstStyle/>
          <a:p>
            <a:r>
              <a:rPr lang="en-US" dirty="0" smtClean="0"/>
              <a:t>Functions</a:t>
            </a:r>
            <a:endParaRPr lang="en-US" dirty="0"/>
          </a:p>
        </p:txBody>
      </p:sp>
      <p:sp>
        <p:nvSpPr>
          <p:cNvPr id="3" name="Content Placeholder 2"/>
          <p:cNvSpPr>
            <a:spLocks noGrp="1"/>
          </p:cNvSpPr>
          <p:nvPr>
            <p:ph idx="1"/>
            <p:custDataLst>
              <p:tags r:id="rId2"/>
            </p:custDataLst>
          </p:nvPr>
        </p:nvSpPr>
        <p:spPr/>
        <p:txBody>
          <a:bodyPr>
            <a:normAutofit fontScale="85000" lnSpcReduction="20000"/>
          </a:bodyPr>
          <a:lstStyle/>
          <a:p>
            <a:r>
              <a:rPr lang="en-US" dirty="0"/>
              <a:t>In math, you </a:t>
            </a:r>
            <a:r>
              <a:rPr lang="en-US" dirty="0">
                <a:solidFill>
                  <a:srgbClr val="FF0000"/>
                </a:solidFill>
              </a:rPr>
              <a:t>use</a:t>
            </a:r>
            <a:r>
              <a:rPr lang="en-US" dirty="0"/>
              <a:t> functions:  sine, cosine, …</a:t>
            </a:r>
          </a:p>
          <a:p>
            <a:r>
              <a:rPr lang="en-US" dirty="0"/>
              <a:t>In math, you </a:t>
            </a:r>
            <a:r>
              <a:rPr lang="en-US" dirty="0">
                <a:solidFill>
                  <a:srgbClr val="FF0000"/>
                </a:solidFill>
              </a:rPr>
              <a:t>define</a:t>
            </a:r>
            <a:r>
              <a:rPr lang="en-US" dirty="0"/>
              <a:t> functions:  f(x) = x</a:t>
            </a:r>
            <a:r>
              <a:rPr lang="en-US" baseline="30000" dirty="0"/>
              <a:t>2</a:t>
            </a:r>
            <a:r>
              <a:rPr lang="en-US" dirty="0"/>
              <a:t> + 2x + 1</a:t>
            </a:r>
          </a:p>
          <a:p>
            <a:endParaRPr lang="en-US" dirty="0" smtClean="0"/>
          </a:p>
          <a:p>
            <a:r>
              <a:rPr lang="en-US" dirty="0" smtClean="0"/>
              <a:t>A function packages up and names a computation</a:t>
            </a:r>
          </a:p>
          <a:p>
            <a:r>
              <a:rPr lang="en-US" dirty="0" smtClean="0"/>
              <a:t>Enables re-use of the computation (generalization)</a:t>
            </a:r>
          </a:p>
          <a:p>
            <a:r>
              <a:rPr lang="en-US" b="1" dirty="0" smtClean="0"/>
              <a:t>D</a:t>
            </a:r>
            <a:r>
              <a:rPr lang="en-US" dirty="0" smtClean="0"/>
              <a:t>on’t </a:t>
            </a:r>
            <a:r>
              <a:rPr lang="en-US" b="1" dirty="0" smtClean="0"/>
              <a:t>R</a:t>
            </a:r>
            <a:r>
              <a:rPr lang="en-US" dirty="0" smtClean="0"/>
              <a:t>epeat </a:t>
            </a:r>
            <a:r>
              <a:rPr lang="en-US" b="1" dirty="0" smtClean="0"/>
              <a:t>Y</a:t>
            </a:r>
            <a:r>
              <a:rPr lang="en-US" dirty="0" smtClean="0"/>
              <a:t>ourself (DRY principle)</a:t>
            </a:r>
          </a:p>
          <a:p>
            <a:r>
              <a:rPr lang="en-US" dirty="0"/>
              <a:t>Shorter, easier to understand, less </a:t>
            </a:r>
            <a:r>
              <a:rPr lang="en-US" dirty="0" smtClean="0"/>
              <a:t>error-prone</a:t>
            </a:r>
            <a:endParaRPr lang="en-US" dirty="0"/>
          </a:p>
          <a:p>
            <a:endParaRPr lang="en-US" dirty="0"/>
          </a:p>
          <a:p>
            <a:r>
              <a:rPr lang="en-US" dirty="0" smtClean="0"/>
              <a:t>Python lets you </a:t>
            </a:r>
            <a:r>
              <a:rPr lang="en-US" dirty="0" smtClean="0">
                <a:solidFill>
                  <a:srgbClr val="FF0000"/>
                </a:solidFill>
              </a:rPr>
              <a:t>use</a:t>
            </a:r>
            <a:r>
              <a:rPr lang="en-US" dirty="0" smtClean="0"/>
              <a:t> and </a:t>
            </a:r>
            <a:r>
              <a:rPr lang="en-US" dirty="0" smtClean="0">
                <a:solidFill>
                  <a:srgbClr val="FF0000"/>
                </a:solidFill>
              </a:rPr>
              <a:t>define</a:t>
            </a:r>
            <a:r>
              <a:rPr lang="en-US" dirty="0" smtClean="0"/>
              <a:t> functions</a:t>
            </a:r>
          </a:p>
          <a:p>
            <a:r>
              <a:rPr lang="en-US" dirty="0" smtClean="0"/>
              <a:t>We have already seen some Python functions:</a:t>
            </a:r>
          </a:p>
          <a:p>
            <a:pPr lvl="1"/>
            <a:r>
              <a:rPr lang="en-US" b="1" dirty="0" err="1" smtClean="0">
                <a:latin typeface="Courier New" pitchFamily="49" charset="0"/>
                <a:cs typeface="Courier New" pitchFamily="49" charset="0"/>
              </a:rPr>
              <a:t>len</a:t>
            </a:r>
            <a:r>
              <a:rPr lang="en-US" dirty="0" smtClean="0"/>
              <a:t>, </a:t>
            </a:r>
            <a:r>
              <a:rPr lang="en-US" b="1" dirty="0" smtClean="0">
                <a:latin typeface="Courier New" pitchFamily="49" charset="0"/>
                <a:cs typeface="Courier New" pitchFamily="49" charset="0"/>
              </a:rPr>
              <a:t>float</a:t>
            </a:r>
            <a:r>
              <a:rPr lang="en-US" dirty="0" smtClean="0"/>
              <a:t>, </a:t>
            </a:r>
            <a:r>
              <a:rPr lang="en-US" b="1" dirty="0" err="1" smtClean="0">
                <a:latin typeface="Courier New" pitchFamily="49" charset="0"/>
                <a:cs typeface="Courier New" pitchFamily="49" charset="0"/>
              </a:rPr>
              <a:t>int</a:t>
            </a:r>
            <a:r>
              <a:rPr lang="en-US" dirty="0" smtClean="0"/>
              <a:t>, </a:t>
            </a:r>
            <a:r>
              <a:rPr lang="en-US" b="1" dirty="0" err="1" smtClean="0">
                <a:latin typeface="Courier New" pitchFamily="49" charset="0"/>
                <a:cs typeface="Courier New" pitchFamily="49" charset="0"/>
              </a:rPr>
              <a:t>str</a:t>
            </a:r>
            <a:r>
              <a:rPr lang="en-US" dirty="0" smtClean="0"/>
              <a:t>, </a:t>
            </a:r>
            <a:r>
              <a:rPr lang="en-US" b="1" dirty="0" smtClean="0">
                <a:latin typeface="Courier New" pitchFamily="49" charset="0"/>
                <a:cs typeface="Courier New" pitchFamily="49" charset="0"/>
              </a:rPr>
              <a:t>range</a:t>
            </a:r>
          </a:p>
          <a:p>
            <a:endParaRPr lang="en-US" dirty="0" smtClean="0"/>
          </a:p>
        </p:txBody>
      </p:sp>
      <p:sp>
        <p:nvSpPr>
          <p:cNvPr id="4" name="Slide Number Placeholder 3"/>
          <p:cNvSpPr>
            <a:spLocks noGrp="1"/>
          </p:cNvSpPr>
          <p:nvPr>
            <p:ph type="sldNum" sz="quarter" idx="12"/>
            <p:custDataLst>
              <p:tags r:id="rId3"/>
            </p:custDataLst>
          </p:nvPr>
        </p:nvSpPr>
        <p:spPr/>
        <p:txBody>
          <a:bodyPr/>
          <a:lstStyle/>
          <a:p>
            <a:fld id="{788CE558-C476-4373-B415-9E6F3874DDF1}" type="slidenum">
              <a:rPr lang="en-US" smtClean="0"/>
              <a:t>98</a:t>
            </a:fld>
            <a:endParaRPr lang="en-US"/>
          </a:p>
        </p:txBody>
      </p:sp>
    </p:spTree>
    <p:extLst>
      <p:ext uri="{BB962C8B-B14F-4D97-AF65-F5344CB8AC3E}">
        <p14:creationId xmlns:p14="http://schemas.microsoft.com/office/powerpoint/2010/main" val="11424357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1"/>
            </p:custDataLst>
          </p:nvPr>
        </p:nvSpPr>
        <p:spPr>
          <a:xfrm>
            <a:off x="457200" y="1600200"/>
            <a:ext cx="8305800" cy="5257800"/>
          </a:xfrm>
        </p:spPr>
        <p:txBody>
          <a:bodyPr>
            <a:normAutofit fontScale="92500" lnSpcReduction="20000"/>
          </a:bodyPr>
          <a:lstStyle/>
          <a:p>
            <a:pPr marL="0" indent="0">
              <a:buNone/>
            </a:pPr>
            <a:r>
              <a:rPr lang="en-US" b="1" dirty="0" err="1">
                <a:latin typeface="Courier New" pitchFamily="49" charset="0"/>
                <a:cs typeface="Courier New" pitchFamily="49" charset="0"/>
              </a:rPr>
              <a:t>len</a:t>
            </a:r>
            <a:r>
              <a:rPr lang="en-US" b="1" dirty="0">
                <a:latin typeface="Courier New" pitchFamily="49" charset="0"/>
                <a:cs typeface="Courier New" pitchFamily="49" charset="0"/>
              </a:rPr>
              <a:t>("hello</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len</a:t>
            </a:r>
            <a:r>
              <a:rPr lang="en-US" b="1" dirty="0" smtClean="0">
                <a:latin typeface="Courier New" pitchFamily="49" charset="0"/>
                <a:cs typeface="Courier New" pitchFamily="49" charset="0"/>
              </a:rPr>
              <a:t>("</a:t>
            </a:r>
            <a:r>
              <a:rPr lang="en-US" b="1" dirty="0">
                <a:latin typeface="Courier New" pitchFamily="49" charset="0"/>
                <a:cs typeface="Courier New" pitchFamily="49" charset="0"/>
              </a:rPr>
              <a:t>"</a:t>
            </a:r>
            <a:r>
              <a:rPr lang="en-US" b="1" dirty="0" smtClean="0">
                <a:latin typeface="Courier New" pitchFamily="49" charset="0"/>
                <a:cs typeface="Courier New" pitchFamily="49" charset="0"/>
              </a:rPr>
              <a:t>)</a:t>
            </a:r>
          </a:p>
          <a:p>
            <a:pPr marL="0" indent="0">
              <a:buNone/>
            </a:pPr>
            <a:r>
              <a:rPr lang="en-US" b="1" dirty="0" smtClean="0">
                <a:latin typeface="Courier New" pitchFamily="49" charset="0"/>
                <a:cs typeface="Courier New" pitchFamily="49" charset="0"/>
              </a:rPr>
              <a:t>round(2.718)     round(3.14)</a:t>
            </a:r>
            <a:endParaRPr lang="en-US" dirty="0" smtClean="0"/>
          </a:p>
          <a:p>
            <a:pPr marL="0" indent="0">
              <a:buNone/>
            </a:pPr>
            <a:r>
              <a:rPr lang="en-US" b="1" dirty="0" smtClean="0">
                <a:latin typeface="Courier New" pitchFamily="49" charset="0"/>
                <a:cs typeface="Courier New" pitchFamily="49" charset="0"/>
              </a:rPr>
              <a:t>pow(2, 3)		 range(1, 5)</a:t>
            </a:r>
          </a:p>
          <a:p>
            <a:pPr marL="0" indent="0">
              <a:buNone/>
            </a:pPr>
            <a:r>
              <a:rPr lang="en-US" b="1" dirty="0" err="1" smtClean="0">
                <a:latin typeface="Courier New" pitchFamily="49" charset="0"/>
                <a:cs typeface="Courier New" pitchFamily="49" charset="0"/>
              </a:rPr>
              <a:t>math.sin</a:t>
            </a:r>
            <a:r>
              <a:rPr lang="en-US" b="1" dirty="0" smtClean="0">
                <a:latin typeface="Courier New" pitchFamily="49" charset="0"/>
                <a:cs typeface="Courier New" pitchFamily="49" charset="0"/>
              </a:rPr>
              <a:t>(0)   </a:t>
            </a:r>
            <a:r>
              <a:rPr lang="en-US" b="1" dirty="0" err="1" smtClean="0">
                <a:latin typeface="Courier New" pitchFamily="49" charset="0"/>
                <a:cs typeface="Courier New" pitchFamily="49" charset="0"/>
              </a:rPr>
              <a:t>math.sin</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math.pi</a:t>
            </a:r>
            <a:r>
              <a:rPr lang="en-US" b="1" dirty="0" smtClean="0">
                <a:latin typeface="Courier New" pitchFamily="49" charset="0"/>
                <a:cs typeface="Courier New" pitchFamily="49" charset="0"/>
              </a:rPr>
              <a:t> / 2)</a:t>
            </a:r>
          </a:p>
          <a:p>
            <a:endParaRPr lang="en-US" dirty="0"/>
          </a:p>
          <a:p>
            <a:r>
              <a:rPr lang="en-US" dirty="0"/>
              <a:t>Some need no </a:t>
            </a:r>
            <a:r>
              <a:rPr lang="en-US" dirty="0" smtClean="0"/>
              <a:t>input:   </a:t>
            </a:r>
            <a:r>
              <a:rPr lang="en-US" b="1" dirty="0" err="1" smtClean="0">
                <a:latin typeface="Courier New" pitchFamily="49" charset="0"/>
                <a:cs typeface="Courier New" pitchFamily="49" charset="0"/>
              </a:rPr>
              <a:t>random.random</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a:p>
            <a:r>
              <a:rPr lang="en-US" dirty="0" smtClean="0"/>
              <a:t>All produce output</a:t>
            </a:r>
          </a:p>
          <a:p>
            <a:r>
              <a:rPr lang="en-US" dirty="0" smtClean="0"/>
              <a:t>What </a:t>
            </a:r>
            <a:r>
              <a:rPr lang="en-US" dirty="0"/>
              <a:t>happens if you forget the parentheses on a function call</a:t>
            </a:r>
            <a:r>
              <a:rPr lang="en-US" dirty="0" smtClean="0"/>
              <a:t>?    </a:t>
            </a:r>
            <a:r>
              <a:rPr lang="en-US" b="1" dirty="0" err="1">
                <a:latin typeface="Courier New" pitchFamily="49" charset="0"/>
                <a:cs typeface="Courier New" pitchFamily="49" charset="0"/>
              </a:rPr>
              <a:t>random.random</a:t>
            </a:r>
            <a:endParaRPr lang="en-US" dirty="0" smtClean="0"/>
          </a:p>
          <a:p>
            <a:pPr lvl="1"/>
            <a:r>
              <a:rPr lang="en-US" dirty="0" smtClean="0"/>
              <a:t>Functions are values too</a:t>
            </a:r>
          </a:p>
          <a:p>
            <a:pPr lvl="1"/>
            <a:r>
              <a:rPr lang="en-US" dirty="0" smtClean="0"/>
              <a:t>Types we know about:</a:t>
            </a:r>
          </a:p>
          <a:p>
            <a:pPr marL="457200" lvl="1" indent="0">
              <a:buNone/>
            </a:pPr>
            <a:r>
              <a:rPr lang="en-US" dirty="0" smtClean="0"/>
              <a:t>    </a:t>
            </a:r>
            <a:r>
              <a:rPr lang="en-US" dirty="0" err="1" smtClean="0"/>
              <a:t>int</a:t>
            </a:r>
            <a:r>
              <a:rPr lang="en-US" dirty="0" smtClean="0"/>
              <a:t>, float, </a:t>
            </a:r>
            <a:r>
              <a:rPr lang="en-US" dirty="0" err="1" smtClean="0"/>
              <a:t>str</a:t>
            </a:r>
            <a:r>
              <a:rPr lang="en-US" dirty="0" smtClean="0"/>
              <a:t>, </a:t>
            </a:r>
            <a:r>
              <a:rPr lang="en-US" dirty="0" err="1" smtClean="0"/>
              <a:t>bool</a:t>
            </a:r>
            <a:r>
              <a:rPr lang="en-US" dirty="0" smtClean="0"/>
              <a:t>, list, function</a:t>
            </a:r>
            <a:endParaRPr lang="en-US" dirty="0"/>
          </a:p>
        </p:txBody>
      </p:sp>
      <p:sp>
        <p:nvSpPr>
          <p:cNvPr id="4" name="Slide Number Placeholder 3"/>
          <p:cNvSpPr>
            <a:spLocks noGrp="1"/>
          </p:cNvSpPr>
          <p:nvPr>
            <p:ph type="sldNum" sz="quarter" idx="12"/>
            <p:custDataLst>
              <p:tags r:id="rId2"/>
            </p:custDataLst>
          </p:nvPr>
        </p:nvSpPr>
        <p:spPr/>
        <p:txBody>
          <a:bodyPr/>
          <a:lstStyle/>
          <a:p>
            <a:fld id="{788CE558-C476-4373-B415-9E6F3874DDF1}" type="slidenum">
              <a:rPr lang="en-US" smtClean="0"/>
              <a:t>99</a:t>
            </a:fld>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507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7754</Words>
  <Application>Microsoft Office PowerPoint</Application>
  <PresentationFormat>On-screen Show (4:3)</PresentationFormat>
  <Paragraphs>1900</Paragraphs>
  <Slides>161</Slides>
  <Notes>65</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161</vt:i4>
      </vt:variant>
    </vt:vector>
  </HeadingPairs>
  <TitlesOfParts>
    <vt:vector size="163" baseType="lpstr">
      <vt:lpstr>Office Theme</vt:lpstr>
      <vt:lpstr>Bitmap Image</vt:lpstr>
      <vt:lpstr>Introduction to Python: Get Started</vt:lpstr>
      <vt:lpstr>PowerPoint Presentation</vt:lpstr>
      <vt:lpstr>PowerPoint Presentation</vt:lpstr>
      <vt:lpstr>PowerPoint Presentation</vt:lpstr>
      <vt:lpstr>PowerPoint Presentation</vt:lpstr>
      <vt:lpstr>PowerPoint Presentation</vt:lpstr>
      <vt:lpstr>All of science is reducing to computational data manipulation</vt:lpstr>
      <vt:lpstr>PowerPoint Presentation</vt:lpstr>
      <vt:lpstr>Example: Assessing treatment efficacy</vt:lpstr>
      <vt:lpstr>Python program to assess treatment efficacy</vt:lpstr>
      <vt:lpstr>PowerPoint Presentation</vt:lpstr>
      <vt:lpstr>PowerPoint Presentation</vt:lpstr>
      <vt:lpstr>PowerPoint Presentation</vt:lpstr>
      <vt:lpstr>Python: Installation</vt:lpstr>
      <vt:lpstr>PowerPoint Presentation</vt:lpstr>
      <vt:lpstr>PowerPoint Presentation</vt:lpstr>
      <vt:lpstr>PowerPoint Presentation</vt:lpstr>
      <vt:lpstr>Python: Files</vt:lpstr>
      <vt:lpstr>PowerPoint Presentation</vt:lpstr>
      <vt:lpstr>Python: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Variables</vt:lpstr>
      <vt:lpstr>PowerPoint Presentation</vt:lpstr>
      <vt:lpstr>Python: Data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Control Flow</vt:lpstr>
      <vt:lpstr>PowerPoint Presentation</vt:lpstr>
      <vt:lpstr>Temperature conversion chart</vt:lpstr>
      <vt:lpstr>PowerPoint Presentation</vt:lpstr>
      <vt:lpstr>PowerPoint Presentation</vt:lpstr>
      <vt:lpstr>PowerPoint Presentation</vt:lpstr>
      <vt:lpstr>PowerPoint Presentation</vt:lpstr>
      <vt:lpstr>PowerPoint Presentation</vt:lpstr>
      <vt:lpstr>Indentation is significant</vt:lpstr>
      <vt:lpstr>Nested Loops</vt:lpstr>
      <vt:lpstr>PowerPoint Presentation</vt:lpstr>
      <vt:lpstr>PowerPoint Presentation</vt:lpstr>
      <vt:lpstr>PowerPoint Presentation</vt:lpstr>
      <vt:lpstr>Fix this loop</vt:lpstr>
      <vt:lpstr>PowerPoint Presentation</vt:lpstr>
      <vt:lpstr>The range function</vt:lpstr>
      <vt:lpstr>PowerPoint Presentation</vt:lpstr>
      <vt:lpstr>PowerPoint Presentation</vt:lpstr>
      <vt:lpstr>PowerPoint Presentation</vt:lpstr>
      <vt:lpstr>Absolute value solution</vt:lpstr>
      <vt:lpstr>PowerPoint Presentation</vt:lpstr>
      <vt:lpstr>PowerPoint Presentation</vt:lpstr>
      <vt:lpstr>PowerPoint Presentation</vt:lpstr>
      <vt:lpstr>The if body can be any statements</vt:lpstr>
      <vt:lpstr>Version 1</vt:lpstr>
      <vt:lpstr>PowerPoint Presentation</vt:lpstr>
      <vt:lpstr>Version 2</vt:lpstr>
      <vt:lpstr>Version 3 (Best)</vt:lpstr>
      <vt:lpstr>Order Matters</vt:lpstr>
      <vt:lpstr>PowerPoint Presentation</vt:lpstr>
      <vt:lpstr>What Happens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Functions</vt:lpstr>
      <vt:lpstr>Functions</vt:lpstr>
      <vt:lpstr>PowerPoint Presentation</vt:lpstr>
      <vt:lpstr>A function is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Multi-line strings</vt:lpstr>
      <vt:lpstr>Don’t write useless comments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design a function</vt:lpstr>
      <vt:lpstr>Review:  how to evaluate a function call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list?</vt:lpstr>
      <vt:lpstr>List creation</vt:lpstr>
      <vt:lpstr>List Querying</vt:lpstr>
      <vt:lpstr>List Modification</vt:lpstr>
      <vt:lpstr>List Insertion</vt:lpstr>
      <vt:lpstr>List Removal</vt:lpstr>
      <vt:lpstr>List Replacement</vt:lpstr>
      <vt:lpstr>List Rearrangement</vt:lpstr>
      <vt:lpstr>PowerPoint Presentation</vt:lpstr>
      <vt:lpstr>Exercise:  list lookup</vt:lpstr>
      <vt:lpstr>Exercise:  list lookup (Answer)</vt:lpstr>
      <vt:lpstr>Exercise:  Convert Units</vt:lpstr>
      <vt:lpstr>Exercise:  Convert Units (Answer)</vt:lpstr>
      <vt:lpstr>List Slicing</vt:lpstr>
      <vt:lpstr>List Slicing 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Khan, Kamran Z</cp:lastModifiedBy>
  <cp:revision>52</cp:revision>
  <dcterms:created xsi:type="dcterms:W3CDTF">2011-08-25T15:49:05Z</dcterms:created>
  <dcterms:modified xsi:type="dcterms:W3CDTF">2017-08-27T16:50:07Z</dcterms:modified>
</cp:coreProperties>
</file>